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7" r:id="rId9"/>
    <p:sldId id="263" r:id="rId10"/>
    <p:sldId id="264" r:id="rId11"/>
    <p:sldId id="272" r:id="rId12"/>
    <p:sldId id="265" r:id="rId13"/>
    <p:sldId id="266" r:id="rId14"/>
    <p:sldId id="268" r:id="rId15"/>
    <p:sldId id="269" r:id="rId16"/>
    <p:sldId id="270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568"/>
    <a:srgbClr val="0C1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8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4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95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extracted_imgs/ov_image1.png"/>
          <p:cNvPicPr>
            <a:picLocks noChangeAspect="1"/>
          </p:cNvPicPr>
          <p:nvPr/>
        </p:nvPicPr>
        <p:blipFill>
          <a:blip r:embed="rId3">
            <a:alphaModFix amt="4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217920" cy="5143500"/>
          </a:xfrm>
          <a:prstGeom prst="rect">
            <a:avLst/>
          </a:prstGeom>
          <a:solidFill>
            <a:srgbClr val="0D1B3E">
              <a:alpha val="8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256032" cy="514350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02920" y="777240"/>
            <a:ext cx="8046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0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NSI TEACH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502920" y="1572768"/>
            <a:ext cx="8046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dirty="0">
                <a:solidFill>
                  <a:srgbClr val="9EC8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 &amp; AI Clinic</a:t>
            </a:r>
            <a:endParaRPr lang="en-US" sz="3400" dirty="0"/>
          </a:p>
        </p:txBody>
      </p:sp>
      <p:sp>
        <p:nvSpPr>
          <p:cNvPr id="7" name="Shape 4"/>
          <p:cNvSpPr/>
          <p:nvPr/>
        </p:nvSpPr>
        <p:spPr>
          <a:xfrm>
            <a:off x="502920" y="2359152"/>
            <a:ext cx="5303520" cy="6400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02920" y="2542032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C5DC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Information Session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0" y="4526280"/>
            <a:ext cx="9144000" cy="617220"/>
          </a:xfrm>
          <a:prstGeom prst="rect">
            <a:avLst/>
          </a:prstGeom>
          <a:solidFill>
            <a:srgbClr val="08102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02920" y="4544568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7090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George Mason University Scalia Law School  ·  Howard University School of Business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This Clinic Differs from Other Law Clinics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078992"/>
            <a:ext cx="4023360" cy="3794760"/>
          </a:xfrm>
          <a:prstGeom prst="rect">
            <a:avLst/>
          </a:prstGeom>
          <a:solidFill>
            <a:srgbClr val="FDF4F2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65760" y="1078992"/>
            <a:ext cx="4023360" cy="402336"/>
          </a:xfrm>
          <a:prstGeom prst="rect">
            <a:avLst/>
          </a:prstGeom>
          <a:solidFill>
            <a:srgbClr val="B94A3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30352" y="1078992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Other law clinics...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66928" y="1609344"/>
            <a:ext cx="3712464" cy="3108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300" dirty="0">
                <a:solidFill>
                  <a:srgbClr val="8B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Litigation-based work</a:t>
            </a:r>
            <a:endParaRPr lang="en-US" sz="13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300" dirty="0">
                <a:solidFill>
                  <a:srgbClr val="8B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A lot case law &amp; regulations analysis</a:t>
            </a:r>
            <a:endParaRPr lang="en-US" sz="13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300" dirty="0">
                <a:solidFill>
                  <a:srgbClr val="8B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Representing a client in court</a:t>
            </a:r>
            <a:endParaRPr lang="en-US" sz="13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300" dirty="0">
                <a:solidFill>
                  <a:srgbClr val="8B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Drafting pleadings &amp; legal arguments</a:t>
            </a:r>
            <a:endParaRPr lang="en-US" sz="13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300" dirty="0">
                <a:solidFill>
                  <a:srgbClr val="8B3A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Relying on already-completed discovery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4407408" y="2651760"/>
            <a:ext cx="3291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4754880" y="1078992"/>
            <a:ext cx="4023360" cy="3794760"/>
          </a:xfrm>
          <a:prstGeom prst="rect">
            <a:avLst/>
          </a:prstGeom>
          <a:solidFill>
            <a:srgbClr val="EBF5F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754880" y="1078992"/>
            <a:ext cx="4023360" cy="40233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919472" y="1078992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clinic, you...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4919472" y="1609344"/>
            <a:ext cx="3749040" cy="3108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000"/>
              </a:spcAft>
              <a:buNone/>
            </a:pPr>
            <a:r>
              <a:rPr lang="en-US" sz="130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Proactively counsel a client to avoid legal exposure</a:t>
            </a:r>
            <a:endParaRPr lang="en-US" sz="13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30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Conduct your own discovery &amp; information gathering</a:t>
            </a:r>
          </a:p>
          <a:p>
            <a:pPr>
              <a:spcAft>
                <a:spcPts val="1000"/>
              </a:spcAft>
            </a:pPr>
            <a:r>
              <a:rPr lang="en-US" sz="130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Translate legal exposure into governance &amp; operational recommendations</a:t>
            </a:r>
            <a:endParaRPr lang="en-US" sz="1300" dirty="0"/>
          </a:p>
          <a:p>
            <a:pPr>
              <a:spcAft>
                <a:spcPts val="1000"/>
              </a:spcAft>
            </a:pPr>
            <a:r>
              <a:rPr lang="en-US" sz="130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Produce real deliverables a client will act on</a:t>
            </a:r>
            <a:endParaRPr lang="en-US" sz="13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130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Lead the client engagement end-to-end</a:t>
            </a:r>
            <a:endParaRPr lang="en-US" sz="1300" dirty="0"/>
          </a:p>
          <a:p>
            <a:pPr>
              <a:spcAft>
                <a:spcPts val="1000"/>
              </a:spcAft>
            </a:pPr>
            <a:r>
              <a:rPr lang="en-US" sz="130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Work in areas of law and policy that are not yet settled</a:t>
            </a:r>
            <a:endParaRPr lang="en-US" sz="1300" dirty="0"/>
          </a:p>
          <a:p>
            <a:pPr marL="0" indent="0">
              <a:spcAft>
                <a:spcPts val="1000"/>
              </a:spcAft>
              <a:buNone/>
            </a:pP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3200400" y="0"/>
            <a:ext cx="64008" cy="514350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456432" y="329184"/>
            <a:ext cx="5394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Actually Looks Like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3456432" y="969264"/>
            <a:ext cx="5349240" cy="3657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456432" y="1097280"/>
            <a:ext cx="5394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walk in with a real client — a nonprofit health clinic or a charter school. Your job: figure out where they are exposed, how serious it is, and what they should do about it.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3456432" y="1792224"/>
            <a:ext cx="329184" cy="786384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456432" y="1792224"/>
            <a:ext cx="329184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3840480" y="1792224"/>
            <a:ext cx="5010912" cy="7863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968496" y="1865376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a real framework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3968496" y="2139696"/>
            <a:ext cx="47548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NIST CSF to guide a full assessment of the org's systems, people, and processes — not analyzing it on paper but deploying it on a live engagement.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3456432" y="2642616"/>
            <a:ext cx="329184" cy="786384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3456432" y="2642616"/>
            <a:ext cx="329184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3840480" y="2642616"/>
            <a:ext cx="5010912" cy="7863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3968496" y="2715768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your own fact-gathering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3968496" y="2990088"/>
            <a:ext cx="47548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Talk to the IT director, legal counsel, and operations staff. Find out what tech they use, how they handle data, what vendors can access. Nobody hands you a record.</a:t>
            </a:r>
            <a:endParaRPr lang="en-US" sz="1150" dirty="0"/>
          </a:p>
        </p:txBody>
      </p:sp>
      <p:sp>
        <p:nvSpPr>
          <p:cNvPr id="18" name="Shape 15"/>
          <p:cNvSpPr/>
          <p:nvPr/>
        </p:nvSpPr>
        <p:spPr>
          <a:xfrm>
            <a:off x="3456432" y="3493008"/>
            <a:ext cx="329184" cy="786384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456432" y="3493008"/>
            <a:ext cx="329184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3840480" y="3493008"/>
            <a:ext cx="5010912" cy="7863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3968496" y="3566160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Translate findings into risk and recommendations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3968496" y="3840480"/>
            <a:ext cx="47548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dirty="0">
                <a:solidFill>
                  <a:srgbClr val="4A5568"/>
                </a:solidFill>
              </a:rPr>
              <a:t>Apply legal analysis to produce a prioritized set of risks and actionable recommendations — framed in language leadership can understand and act on</a:t>
            </a:r>
          </a:p>
        </p:txBody>
      </p:sp>
      <p:sp>
        <p:nvSpPr>
          <p:cNvPr id="23" name="Shape 20"/>
          <p:cNvSpPr/>
          <p:nvPr/>
        </p:nvSpPr>
        <p:spPr>
          <a:xfrm>
            <a:off x="3456432" y="4343400"/>
            <a:ext cx="329184" cy="786384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3456432" y="4343400"/>
            <a:ext cx="329184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500" dirty="0"/>
          </a:p>
        </p:txBody>
      </p:sp>
      <p:sp>
        <p:nvSpPr>
          <p:cNvPr id="25" name="Shape 22"/>
          <p:cNvSpPr/>
          <p:nvPr/>
        </p:nvSpPr>
        <p:spPr>
          <a:xfrm>
            <a:off x="3840480" y="4343400"/>
            <a:ext cx="5010912" cy="78638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3968496" y="4416552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Draft real governance documents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3968496" y="4690872"/>
            <a:ext cx="47548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 client tailored policies, including information security policy, incident response plan, and AI use policy. </a:t>
            </a:r>
            <a:endParaRPr lang="en-US" sz="11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0C259A-ADE5-8B1B-02B6-B444D93D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" b="7547"/>
          <a:stretch>
            <a:fillRect/>
          </a:stretch>
        </p:blipFill>
        <p:spPr>
          <a:xfrm>
            <a:off x="0" y="2286"/>
            <a:ext cx="3200400" cy="51412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Faculty &amp; Practitioner Instructors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02336" y="1078992"/>
            <a:ext cx="83393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work with instructors drawn from leading law firms, major technology companies, and government — practitioners doing this work every day.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402336" y="1600200"/>
            <a:ext cx="4041648" cy="2331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02336" y="1600200"/>
            <a:ext cx="109728" cy="233172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21792" y="1682496"/>
            <a:ext cx="3703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Attorney Instructors from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621792" y="2066544"/>
            <a:ext cx="3703320" cy="1783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Cooley LLP</a:t>
            </a:r>
            <a:endParaRPr lang="en-US" sz="12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Troutman Pepper Locke</a:t>
            </a:r>
            <a:endParaRPr lang="en-US" sz="12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Crowell &amp; Moring</a:t>
            </a:r>
            <a:endParaRPr lang="en-US" sz="12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IBM 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 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Government agencies , </a:t>
            </a:r>
            <a:r>
              <a:rPr lang="en-US" sz="125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</a:t>
            </a: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250" dirty="0" err="1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DoJ</a:t>
            </a: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700016" y="1600200"/>
            <a:ext cx="4041648" cy="2331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700016" y="1600200"/>
            <a:ext cx="109728" cy="23317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919472" y="1682496"/>
            <a:ext cx="3703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Instructor Organizations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4919472" y="2066544"/>
            <a:ext cx="1755648" cy="1783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</a:t>
            </a:r>
            <a:endParaRPr lang="en-US" sz="12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Freddie Mac</a:t>
            </a:r>
            <a:endParaRPr lang="en-US" sz="12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BNY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6510528" y="2066544"/>
            <a:ext cx="2176272" cy="1783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Beacon Global Strategies</a:t>
            </a:r>
            <a:endParaRPr lang="en-US" sz="12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Amgen</a:t>
            </a:r>
            <a:endParaRPr lang="en-US" sz="12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Cyber7 Technologies</a:t>
            </a:r>
            <a:endParaRPr lang="en-US" sz="12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Techstars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410287" y="4077031"/>
            <a:ext cx="8339328" cy="804672"/>
          </a:xfrm>
          <a:prstGeom prst="rect">
            <a:avLst/>
          </a:prstGeom>
          <a:solidFill>
            <a:srgbClr val="EBF5F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02336" y="4069080"/>
            <a:ext cx="91440" cy="804672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03504" y="4142232"/>
            <a:ext cx="80010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team has 3–4 dedicated instructors who lead class sessions, review all work products, and provide continuous written feedback throughout the semester. </a:t>
            </a:r>
            <a:endParaRPr lang="en-US" sz="11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 Logistics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365760" y="1115568"/>
            <a:ext cx="2788920" cy="3730752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65760" y="1115568"/>
            <a:ext cx="2788920" cy="402336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115568"/>
            <a:ext cx="254203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Credits &amp; Degree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02920" y="1627632"/>
            <a:ext cx="2542032" cy="3017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credits each semester (6 credits total)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Counts toward National Security Law &amp; Cybersecurity Law concentrations (JD)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Counts toward Cyber, Intelligence &amp; National Security LLM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3246120" y="1115568"/>
            <a:ext cx="2788920" cy="3730752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246120" y="1115568"/>
            <a:ext cx="2788920" cy="402336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383280" y="1115568"/>
            <a:ext cx="254203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3383280" y="1627632"/>
            <a:ext cx="2542032" cy="3017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Fall 2026: In person at GMU Arlington (Fuse), Tuesdays 4–6 PM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Spring 2027: Virtual weekly + 3–4 in-person sessions at GMU Fuse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1–2 mandatory on-site client visits in spring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6126480" y="1115568"/>
            <a:ext cx="2788920" cy="3730752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126480" y="1115568"/>
            <a:ext cx="2788920" cy="40233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263640" y="1115568"/>
            <a:ext cx="254203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Support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6263640" y="1627632"/>
            <a:ext cx="2542032" cy="3017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support provided each semester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Google Cybersecurity Professional Certificate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CompTIA Security+ exam voucher</a:t>
            </a:r>
            <a:endParaRPr lang="en-US" sz="1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Skills Students Gain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02336" y="1078992"/>
            <a:ext cx="833932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leave with a portfolio of real work products and practical experience valued across law, tech, government, and consulting.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402336" y="1627632"/>
            <a:ext cx="2615184" cy="14630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02336" y="1627632"/>
            <a:ext cx="2615184" cy="6400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66928" y="1792224"/>
            <a:ext cx="23591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 Risk Management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66928" y="2194560"/>
            <a:ext cx="235915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Applying NIST CSF and other frameworks to assess and prioritize organizational risk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163824" y="1627632"/>
            <a:ext cx="2615184" cy="14630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163824" y="1627632"/>
            <a:ext cx="2615184" cy="6400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328416" y="1792224"/>
            <a:ext cx="23591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&amp; Policy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328416" y="2194560"/>
            <a:ext cx="235915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Identifying AI use cases and associated legal, operational, and governance risks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925312" y="1627632"/>
            <a:ext cx="2615184" cy="14630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925312" y="1627632"/>
            <a:ext cx="2615184" cy="6400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089904" y="1792224"/>
            <a:ext cx="23591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 Advisory Work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089904" y="2194560"/>
            <a:ext cx="235915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stakeholder engagement and professional consulting communication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02336" y="3255264"/>
            <a:ext cx="2615184" cy="14630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02336" y="3255264"/>
            <a:ext cx="2615184" cy="6400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66928" y="3419856"/>
            <a:ext cx="23591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Drafting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66928" y="3822192"/>
            <a:ext cx="235915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cybersecurity policies, incident response plans, and compliance guidance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3163824" y="3255264"/>
            <a:ext cx="2615184" cy="14630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163824" y="3255264"/>
            <a:ext cx="2615184" cy="6400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328416" y="3419856"/>
            <a:ext cx="23591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Translation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3328416" y="3822192"/>
            <a:ext cx="235915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Converting complex cyber risks into clear legal and operational recommendations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5925312" y="3255264"/>
            <a:ext cx="2615184" cy="14630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925312" y="3255264"/>
            <a:ext cx="2615184" cy="6400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089904" y="3419856"/>
            <a:ext cx="23591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 Deliverables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6089904" y="3822192"/>
            <a:ext cx="2359152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portfolio of published-quality reports, policies, and frameworks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/home/claude/extracted_imgs/ov_image4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32004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200400" y="0"/>
            <a:ext cx="64008" cy="514350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456432" y="329184"/>
            <a:ext cx="5394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Apply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3456432" y="969264"/>
            <a:ext cx="5349240" cy="3657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456432" y="1097280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 Requirements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456432" y="1463040"/>
            <a:ext cx="5394960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Resume</a:t>
            </a:r>
            <a:endParaRPr lang="en-US" sz="13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Statement of interest (under 750 words)</a:t>
            </a:r>
            <a:endParaRPr lang="en-US" sz="13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Unofficial grade transcript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3456432" y="2651760"/>
            <a:ext cx="5376672" cy="3657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456432" y="2779776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Important Notes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3456432" y="3145536"/>
            <a:ext cx="5394960" cy="12618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previous cybersecurity experience required</a:t>
            </a:r>
            <a:endParaRPr lang="en-US" sz="13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One-year commitment required (both semesters)</a:t>
            </a:r>
            <a:endParaRPr lang="en-US" sz="13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Selected applicants will be interviewed before final decisions</a:t>
            </a:r>
            <a:endParaRPr lang="en-US" sz="135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Applications submitted earlier receive priority consideration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3456432" y="4553712"/>
            <a:ext cx="5376672" cy="420624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456432" y="4553712"/>
            <a:ext cx="537667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at the National Security Institute website  ·  Questions: jjones76@gmu.edu</a:t>
            </a:r>
            <a:endParaRPr lang="en-US" sz="11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1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extracted_imgs/ov_image9.png"/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1B3E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274320" cy="514350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48640" y="91440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Questions?</a:t>
            </a:r>
            <a:endParaRPr lang="en-US" sz="5200" dirty="0"/>
          </a:p>
        </p:txBody>
      </p:sp>
      <p:sp>
        <p:nvSpPr>
          <p:cNvPr id="6" name="Shape 3"/>
          <p:cNvSpPr/>
          <p:nvPr/>
        </p:nvSpPr>
        <p:spPr>
          <a:xfrm>
            <a:off x="548640" y="1965960"/>
            <a:ext cx="4114800" cy="73152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548640" y="214884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9EC8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Email: jjones76@gmu.edu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548640" y="2743200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0D8E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at the National Security Institute website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0" y="4462272"/>
            <a:ext cx="9144000" cy="681228"/>
          </a:xfrm>
          <a:prstGeom prst="rect">
            <a:avLst/>
          </a:prstGeom>
          <a:solidFill>
            <a:srgbClr val="060E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48640" y="4507992"/>
            <a:ext cx="8321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7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NSI TEACH Cybersecurity &amp; AI Clinic  ·  George Mason University Scalia Law School  ·  Howard University School of Business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3200400" y="0"/>
            <a:ext cx="64008" cy="514350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456432" y="329184"/>
            <a:ext cx="5394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Clinic Exists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3456432" y="969264"/>
            <a:ext cx="5349240" cy="3657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456432" y="1097280"/>
            <a:ext cx="53949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 threats increasingly affect small businesses, nonprofits, schools, and community organizations — yet many lack resources for implementing meaningful cybersecurity measures.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456432" y="2029968"/>
            <a:ext cx="53949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interested in law, policy, and technology need practical experience with real cybersecurity and AI governance challenges.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3456432" y="2907792"/>
            <a:ext cx="5376672" cy="1901952"/>
          </a:xfrm>
          <a:prstGeom prst="rect">
            <a:avLst/>
          </a:prstGeom>
          <a:solidFill>
            <a:srgbClr val="EBF5F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456432" y="2907792"/>
            <a:ext cx="109728" cy="1901952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675888" y="3035808"/>
            <a:ext cx="5029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clinic bridges that gap.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3675888" y="3456432"/>
            <a:ext cx="50292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learn cybersecurity and AI governance while providing real supervised legal services to Washington-area organizations — combining classroom learning with hands-on professional client work.</a:t>
            </a:r>
            <a:endParaRPr lang="en-US" sz="13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8391F7-C081-7BF8-4947-8750FA20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881"/>
          <a:stretch>
            <a:fillRect/>
          </a:stretch>
        </p:blipFill>
        <p:spPr>
          <a:xfrm>
            <a:off x="0" y="-1"/>
            <a:ext cx="32004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Growing Field: Cybersecurity + AI Governance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57200" y="1078992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 for cybersecurity and AI governance expertise is expanding across every sector.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402336" y="1627632"/>
            <a:ext cx="1572768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02336" y="1627632"/>
            <a:ext cx="1572768" cy="2743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93776" y="1975104"/>
            <a:ext cx="143560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Law Firms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493776" y="2423160"/>
            <a:ext cx="14356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 risk counsel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data privacy practice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098548" y="1627632"/>
            <a:ext cx="1572768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098548" y="1627632"/>
            <a:ext cx="1572768" cy="2743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189988" y="1975104"/>
            <a:ext cx="143560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Consulting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2189988" y="2423160"/>
            <a:ext cx="14356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advisory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compliance work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3794760" y="1627632"/>
            <a:ext cx="1572768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794760" y="1627632"/>
            <a:ext cx="1572768" cy="2743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886200" y="1975104"/>
            <a:ext cx="143560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 Companies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886200" y="2423160"/>
            <a:ext cx="14356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 + AI policy &amp;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roles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490972" y="1627632"/>
            <a:ext cx="1572768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490972" y="1627632"/>
            <a:ext cx="1572768" cy="2743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582412" y="1975104"/>
            <a:ext cx="143560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Government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582412" y="2423160"/>
            <a:ext cx="14356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security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cyber policy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7187184" y="1627632"/>
            <a:ext cx="1572768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7187184" y="1627632"/>
            <a:ext cx="1572768" cy="2743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7278624" y="1975104"/>
            <a:ext cx="143560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Nonprofits &amp; NGOs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278624" y="2423160"/>
            <a:ext cx="14356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resilience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data protection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402336" y="3730752"/>
            <a:ext cx="8339328" cy="1051560"/>
          </a:xfrm>
          <a:prstGeom prst="rect">
            <a:avLst/>
          </a:prstGeom>
          <a:solidFill>
            <a:srgbClr val="EBF5F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02336" y="3730752"/>
            <a:ext cx="91440" cy="105156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12648" y="3840480"/>
            <a:ext cx="7955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are a member of the Consortium of Cybersecurity Clinics: A 50+ network cybersecurity clinics operating globally. Our clinic is among the first to integrate AI governance and policy.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 Structure: Two Semesters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57200" y="1078992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 in the fall. Real client engagement in the spring.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402336" y="1600200"/>
            <a:ext cx="397764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02336" y="1600200"/>
            <a:ext cx="3977640" cy="402336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48640" y="1600200"/>
            <a:ext cx="3703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FALL SEMESTER — Foundations of Cyber Practice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2084832"/>
            <a:ext cx="370332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 risk management frameworks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Threat actors, vectors &amp; vulnerabilities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cs typeface="Calibri" pitchFamily="34" charset="-120"/>
              </a:rPr>
              <a:t>Organizational risks through a legal lens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Incident response planning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governance &amp; AI governance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In-class exercises &amp; out of class assignments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cs typeface="Calibri" pitchFamily="34" charset="-120"/>
              </a:rPr>
              <a:t>Evaluation of cyber governance policies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379976" y="2578608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4764024" y="1600200"/>
            <a:ext cx="397764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764024" y="1600200"/>
            <a:ext cx="3977640" cy="40233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910328" y="1600200"/>
            <a:ext cx="3703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SPRING SEMESTER — Client Engagement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4910328" y="2084832"/>
            <a:ext cx="370332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with a real client organization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Conduct a full cybersecurity risk assessment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 mitigation recommendations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Draft cybersecurity &amp; AI governance policies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 a professional advisory report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 findings to client leadership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3200400" y="0"/>
            <a:ext cx="64008" cy="514350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456432" y="329184"/>
            <a:ext cx="5394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Fall Semester — Building Foundations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3456432" y="969264"/>
            <a:ext cx="5349240" cy="3657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456432" y="1097280"/>
            <a:ext cx="5394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Topics students learn: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3456432" y="1310114"/>
            <a:ext cx="5394960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and policy concepts in cybersecurity and AI risk governance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&amp; emerging cyber threats facing organizations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management frameworks</a:t>
            </a:r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Identifying &amp; analyzing organizational vulnerabilities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Incident response planning &amp; analysis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Applications of AI in cybersecurity &amp; AI governance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3456432" y="3230354"/>
            <a:ext cx="5376672" cy="3657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456432" y="3367514"/>
            <a:ext cx="5394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includes: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3456432" y="3861290"/>
            <a:ext cx="53949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7472" lvl="0" indent="-347472" eaLnBrk="0" fontAlgn="base" hangingPunct="0">
              <a:spcBef>
                <a:spcPct val="0"/>
              </a:spcBef>
              <a:spcAft>
                <a:spcPts val="700"/>
              </a:spcAft>
            </a:pPr>
            <a:endParaRPr lang="en-US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-120"/>
            </a:endParaRPr>
          </a:p>
          <a:p>
            <a:pPr marL="347472" lvl="0" indent="-347472" eaLnBrk="0" fontAlgn="base" hangingPunct="0">
              <a:spcBef>
                <a:spcPct val="0"/>
              </a:spcBef>
              <a:spcAft>
                <a:spcPts val="700"/>
              </a:spcAft>
            </a:pPr>
            <a:endParaRPr lang="en-US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7472" lvl="0" indent="-347472" eaLnBrk="0" fontAlgn="base" hangingPunct="0">
              <a:spcBef>
                <a:spcPct val="0"/>
              </a:spcBef>
              <a:spcAft>
                <a:spcPts val="700"/>
              </a:spcAft>
              <a:buFontTx/>
              <a:buChar char="•"/>
            </a:pPr>
            <a:r>
              <a: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Reviewing statutes, regulations, case law, reg enforcement actions </a:t>
            </a:r>
          </a:p>
          <a:p>
            <a:pPr marL="347472" lvl="0" indent="-347472" eaLnBrk="0" fontAlgn="base" hangingPunct="0">
              <a:spcBef>
                <a:spcPct val="0"/>
              </a:spcBef>
              <a:spcAft>
                <a:spcPts val="700"/>
              </a:spcAft>
              <a:buFontTx/>
              <a:buChar char="•"/>
            </a:pPr>
            <a:r>
              <a: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Analyzing governance frameworks and organizational policies </a:t>
            </a:r>
          </a:p>
          <a:p>
            <a:pPr marL="347472" lvl="0" indent="-347472" eaLnBrk="0" fontAlgn="base" hangingPunct="0">
              <a:spcBef>
                <a:spcPct val="0"/>
              </a:spcBef>
              <a:spcAft>
                <a:spcPts val="700"/>
              </a:spcAft>
              <a:buFontTx/>
              <a:buChar char="•"/>
            </a:pPr>
            <a:r>
              <a: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legal frameworks to real-world organizational scenarios </a:t>
            </a:r>
          </a:p>
          <a:p>
            <a:pPr marL="347472" lvl="0" indent="-347472" eaLnBrk="0" fontAlgn="base" hangingPunct="0">
              <a:spcBef>
                <a:spcPct val="0"/>
              </a:spcBef>
              <a:spcAft>
                <a:spcPts val="700"/>
              </a:spcAft>
              <a:buFontTx/>
              <a:buChar char="•"/>
            </a:pPr>
            <a:r>
              <a:rPr lang="en-US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Completing short legal analysis assignments and policy review exercises</a:t>
            </a:r>
          </a:p>
          <a:p>
            <a:pPr marL="347472" indent="-347472">
              <a:spcAft>
                <a:spcPts val="700"/>
              </a:spcAft>
              <a:buSzPct val="100000"/>
              <a:buChar char="•"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7472" indent="-347472">
              <a:spcAft>
                <a:spcPts val="700"/>
              </a:spcAft>
              <a:buSzPct val="100000"/>
              <a:buChar char="•"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36F07D-8598-DE30-99C7-8A0A3A2A6D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596"/>
          <a:stretch>
            <a:fillRect/>
          </a:stretch>
        </p:blipFill>
        <p:spPr>
          <a:xfrm>
            <a:off x="0" y="-17197"/>
            <a:ext cx="3200400" cy="51606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Clinic vs. Cyber Law: What's the Difference?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078992"/>
            <a:ext cx="3977640" cy="298551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65760" y="1078992"/>
            <a:ext cx="3977640" cy="402336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30352" y="1078992"/>
            <a:ext cx="3703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 Law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30352" y="1480777"/>
            <a:ext cx="3675888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Covers legal doctrine — the CFAA, surveillance law, Fourth Amendment cases, federal regulatory frameworks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Studies cases and incidents that already happened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Asks: what does the law say? When does it apply?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Teaches the rules of the legal landscape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800600" y="1078992"/>
            <a:ext cx="3977640" cy="2985516"/>
          </a:xfrm>
          <a:prstGeom prst="rect">
            <a:avLst/>
          </a:prstGeom>
          <a:solidFill>
            <a:srgbClr val="EBF5F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800600" y="1078992"/>
            <a:ext cx="3977640" cy="40233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965192" y="1078992"/>
            <a:ext cx="37033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Clinic and the Fall Semester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4965192" y="1448537"/>
            <a:ext cx="3675888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0A566B"/>
                </a:solidFill>
              </a:rPr>
              <a:t>Learn key federal statutes, regulations, agency enforcement actions, and foundational case law </a:t>
            </a:r>
          </a:p>
          <a:p>
            <a:pPr marL="342900" indent="-342900">
              <a:spcAft>
                <a:spcPts val="1000"/>
              </a:spcAft>
              <a:buSzPct val="100000"/>
              <a:buFontTx/>
              <a:buChar char="•"/>
            </a:pPr>
            <a:r>
              <a:rPr lang="en-US" sz="125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Teaches you how to operate inside that landscape on behalf of a real client</a:t>
            </a:r>
            <a:endParaRPr lang="en-US" sz="1250" dirty="0">
              <a:solidFill>
                <a:srgbClr val="0A566B"/>
              </a:solidFill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Asks: what does this specific organization need to do?</a:t>
            </a:r>
            <a:endParaRPr lang="en-US" sz="12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0A5A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Teaches the practice of cybersecurity counseling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365760" y="4252013"/>
            <a:ext cx="8412480" cy="822960"/>
          </a:xfrm>
          <a:prstGeom prst="rect">
            <a:avLst/>
          </a:prstGeom>
          <a:solidFill>
            <a:srgbClr val="EBF5F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74904" y="4246601"/>
            <a:ext cx="91440" cy="82296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39496" y="4379242"/>
            <a:ext cx="806500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50" dirty="0">
                <a:solidFill>
                  <a:srgbClr val="0C1B3E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Both are valuable — but they are not interchangeable. </a:t>
            </a:r>
            <a:r>
              <a:rPr lang="en-US" sz="1250" dirty="0">
                <a:solidFill>
                  <a:srgbClr val="0C1B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program’s fall semester, you read statutes and cases and then apply them to real organizations — not to litigate disputes or to evaluate whether a framework applies, but to advise clients on how to comply with the law and manage risk.</a:t>
            </a:r>
          </a:p>
          <a:p>
            <a:pPr marL="0" indent="0">
              <a:buNone/>
            </a:pP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3"/>
          <p:cNvSpPr/>
          <p:nvPr/>
        </p:nvSpPr>
        <p:spPr>
          <a:xfrm>
            <a:off x="5925312" y="3017520"/>
            <a:ext cx="2633472" cy="1298448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925312" y="1572768"/>
            <a:ext cx="2633472" cy="1298448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3163824" y="1572768"/>
            <a:ext cx="2633472" cy="1298448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02336" y="3017520"/>
            <a:ext cx="2633472" cy="1298448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925312" y="3017520"/>
            <a:ext cx="91440" cy="129844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163824" y="3017520"/>
            <a:ext cx="2633472" cy="1298448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Shape 0"/>
          <p:cNvSpPr/>
          <p:nvPr/>
        </p:nvSpPr>
        <p:spPr>
          <a:xfrm>
            <a:off x="-771277" y="100584"/>
            <a:ext cx="9144000" cy="9601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Spring Semester — Real Client Engagements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02336" y="1078992"/>
            <a:ext cx="83393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student team produces a full Cybersecurity + AI Risk Assessment for a real organization.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402336" y="1572768"/>
            <a:ext cx="2633472" cy="1298448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02336" y="1572768"/>
            <a:ext cx="91440" cy="129844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85216" y="1682496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 Questionnaire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85216" y="2048256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Tailored fact-finding questionnaire covering governance, operations, technology, and vendors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3163824" y="1572768"/>
            <a:ext cx="91440" cy="129844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181344" y="1645920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Preliminary Assessment Brief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6181344" y="2011680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Mid-semester summary of priority risk findings and direction of recommendations to stress test with client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5925312" y="1572768"/>
            <a:ext cx="91440" cy="129844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419856" y="2075688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dirty="0">
                <a:solidFill>
                  <a:srgbClr val="4A5568"/>
                </a:solidFill>
              </a:rPr>
              <a:t>Prioritized inventory of threats and vulnerabilities assessed for legal liability and business impact</a:t>
            </a:r>
          </a:p>
        </p:txBody>
      </p:sp>
      <p:sp>
        <p:nvSpPr>
          <p:cNvPr id="18" name="Shape 16"/>
          <p:cNvSpPr/>
          <p:nvPr/>
        </p:nvSpPr>
        <p:spPr>
          <a:xfrm>
            <a:off x="402336" y="3017520"/>
            <a:ext cx="91440" cy="129844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85216" y="3127248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 Report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85216" y="3493008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dirty="0">
                <a:solidFill>
                  <a:srgbClr val="4A5568"/>
                </a:solidFill>
              </a:rPr>
              <a:t>Full assessment covering legal risk and liability exposure, prioritized mitigation recommendations, and an AI readiness and governance review</a:t>
            </a:r>
          </a:p>
        </p:txBody>
      </p:sp>
      <p:sp>
        <p:nvSpPr>
          <p:cNvPr id="22" name="Shape 20"/>
          <p:cNvSpPr/>
          <p:nvPr/>
        </p:nvSpPr>
        <p:spPr>
          <a:xfrm>
            <a:off x="3163824" y="3017520"/>
            <a:ext cx="91440" cy="1298448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346704" y="3127248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 Policies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3346704" y="3493008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Draft tailored governance-level policies including information security policy and incident response plan</a:t>
            </a:r>
            <a:endParaRPr lang="en-US" sz="1150" dirty="0"/>
          </a:p>
        </p:txBody>
      </p:sp>
      <p:sp>
        <p:nvSpPr>
          <p:cNvPr id="27" name="Text 25"/>
          <p:cNvSpPr/>
          <p:nvPr/>
        </p:nvSpPr>
        <p:spPr>
          <a:xfrm>
            <a:off x="6108192" y="3127248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Assessment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6108192" y="3493008"/>
            <a:ext cx="2377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of existing and potential client AI use cases and associated legal, operational, and governance risks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402336" y="4736592"/>
            <a:ext cx="83393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recommendations are designed to be practical, implementable, and tailored to each organization's size and resources.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3419856" y="1709928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 Risk Register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3200400" y="0"/>
            <a:ext cx="64008" cy="514350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456432" y="329184"/>
            <a:ext cx="5394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Spring Week Looks Like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3456432" y="969264"/>
            <a:ext cx="5349240" cy="3657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456432" y="1097280"/>
            <a:ext cx="53949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should expect a meaningful time commitment, similar to other clinical programs, but it does look different. The spring semester is the most intensive.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456432" y="1920240"/>
            <a:ext cx="5394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Typical weekly expectations: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3456432" y="2267712"/>
            <a:ext cx="5394960" cy="1719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class session (mix of in person and virtual)</a:t>
            </a:r>
          </a:p>
          <a:p>
            <a:pPr marL="342900" indent="-342900">
              <a:spcAft>
                <a:spcPts val="900"/>
              </a:spcAft>
              <a:buSzPct val="100000"/>
              <a:buFontTx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incremental assignments and deliverable drafts</a:t>
            </a:r>
            <a:endParaRPr lang="en-US" sz="1300" dirty="0"/>
          </a:p>
          <a:p>
            <a:pPr marL="342900" indent="-342900">
              <a:spcAft>
                <a:spcPts val="900"/>
              </a:spcAft>
              <a:buSzPct val="100000"/>
              <a:buFontTx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cs typeface="Calibri" pitchFamily="34" charset="-120"/>
              </a:rPr>
              <a:t>Multitasking and multitracking</a:t>
            </a:r>
            <a:endParaRPr lang="en-US" sz="13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team collaboration meetings</a:t>
            </a:r>
            <a:endParaRPr lang="en-US" sz="13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 meetings throughout the spring semester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3456432" y="4041648"/>
            <a:ext cx="5376672" cy="3657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3456432" y="4169664"/>
            <a:ext cx="5376672" cy="731520"/>
          </a:xfrm>
          <a:prstGeom prst="rect">
            <a:avLst/>
          </a:prstGeom>
          <a:solidFill>
            <a:srgbClr val="EBF5F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456432" y="4169664"/>
            <a:ext cx="91440" cy="731520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639312" y="4224528"/>
            <a:ext cx="5074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0D1B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key skill of the clinic: managing multiple deliverables and timelines simultaneously — exactly as you would in practice.</a:t>
            </a:r>
            <a:endParaRPr lang="en-US" sz="12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A95DC8-8030-4CDF-0912-4081DC84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81"/>
          <a:stretch>
            <a:fillRect/>
          </a:stretch>
        </p:blipFill>
        <p:spPr>
          <a:xfrm>
            <a:off x="0" y="0"/>
            <a:ext cx="32004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Clients Students Have Worked With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02336" y="1078992"/>
            <a:ext cx="83393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teams have served real organizations across the Washington metropolitan area, including: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402336" y="1572768"/>
            <a:ext cx="420624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02336" y="1572768"/>
            <a:ext cx="4206240" cy="8229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66928" y="1737360"/>
            <a:ext cx="3886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Arlington Free Clinic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66928" y="2066544"/>
            <a:ext cx="3886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Healthcare nonprofit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566928" y="2322576"/>
            <a:ext cx="3886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 risk assessment, incident response plan, and information security policies for a community health clinic serving uninsured patients.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773168" y="1572768"/>
            <a:ext cx="420624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773168" y="1572768"/>
            <a:ext cx="4206240" cy="8229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937760" y="1737360"/>
            <a:ext cx="3886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Bread for the City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937760" y="2066544"/>
            <a:ext cx="3886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services nonprofit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4937760" y="2322576"/>
            <a:ext cx="3886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cyber + AI risk assessment, data governance review, and operational security recommendations for a major DC social services provider.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402336" y="3264408"/>
            <a:ext cx="420624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02336" y="3264408"/>
            <a:ext cx="4206240" cy="8229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66928" y="3429000"/>
            <a:ext cx="3886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Pioneers Academy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66928" y="3758184"/>
            <a:ext cx="3886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charter school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566928" y="4014216"/>
            <a:ext cx="3886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 posture assessment and AI readiness review for a technology-focused K-12 charter school.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4773168" y="3264408"/>
            <a:ext cx="420624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4773168" y="3264408"/>
            <a:ext cx="4206240" cy="82296"/>
          </a:xfrm>
          <a:prstGeom prst="rect">
            <a:avLst/>
          </a:prstGeom>
          <a:solidFill>
            <a:srgbClr val="0A7EA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937760" y="3429000"/>
            <a:ext cx="3886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Center for Youth &amp; Family Advocacy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937760" y="3758184"/>
            <a:ext cx="3886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0A7E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advocacy nonprofit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4937760" y="4014216"/>
            <a:ext cx="3886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register, cybersecurity policies, and AI governance framework for a DC-area family services organization.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1559</Words>
  <Application>Microsoft Office PowerPoint</Application>
  <PresentationFormat>On-screen Show (16:9)</PresentationFormat>
  <Paragraphs>214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Griffin Hood</cp:lastModifiedBy>
  <cp:revision>4</cp:revision>
  <dcterms:created xsi:type="dcterms:W3CDTF">2026-03-25T21:09:53Z</dcterms:created>
  <dcterms:modified xsi:type="dcterms:W3CDTF">2026-03-30T19:34:26Z</dcterms:modified>
</cp:coreProperties>
</file>