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 id="2147483699" r:id="rId2"/>
  </p:sldMasterIdLst>
  <p:notesMasterIdLst>
    <p:notesMasterId r:id="rId31"/>
  </p:notesMasterIdLst>
  <p:handoutMasterIdLst>
    <p:handoutMasterId r:id="rId32"/>
  </p:handoutMasterIdLst>
  <p:sldIdLst>
    <p:sldId id="1008" r:id="rId3"/>
    <p:sldId id="1083" r:id="rId4"/>
    <p:sldId id="1063" r:id="rId5"/>
    <p:sldId id="1129" r:id="rId6"/>
    <p:sldId id="1061" r:id="rId7"/>
    <p:sldId id="1062" r:id="rId8"/>
    <p:sldId id="1064" r:id="rId9"/>
    <p:sldId id="1065" r:id="rId10"/>
    <p:sldId id="1042" r:id="rId11"/>
    <p:sldId id="1043" r:id="rId12"/>
    <p:sldId id="1125" r:id="rId13"/>
    <p:sldId id="1130" r:id="rId14"/>
    <p:sldId id="1044" r:id="rId15"/>
    <p:sldId id="1126" r:id="rId16"/>
    <p:sldId id="1127" r:id="rId17"/>
    <p:sldId id="1066" r:id="rId18"/>
    <p:sldId id="1075" r:id="rId19"/>
    <p:sldId id="1067" r:id="rId20"/>
    <p:sldId id="1122" r:id="rId21"/>
    <p:sldId id="1128" r:id="rId22"/>
    <p:sldId id="1124" r:id="rId23"/>
    <p:sldId id="1119" r:id="rId24"/>
    <p:sldId id="1068" r:id="rId25"/>
    <p:sldId id="1055" r:id="rId26"/>
    <p:sldId id="1078" r:id="rId27"/>
    <p:sldId id="1069" r:id="rId28"/>
    <p:sldId id="979" r:id="rId29"/>
    <p:sldId id="1074" r:id="rId30"/>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93">
          <p15:clr>
            <a:srgbClr val="A4A3A4"/>
          </p15:clr>
        </p15:guide>
        <p15:guide id="2" pos="145">
          <p15:clr>
            <a:srgbClr val="A4A3A4"/>
          </p15:clr>
        </p15:guide>
        <p15:guide id="3" pos="561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guide id="3" pos="2209" userDrawn="1">
          <p15:clr>
            <a:srgbClr val="A4A3A4"/>
          </p15:clr>
        </p15:guide>
        <p15:guide id="4" pos="2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butterfield" initials="m" lastIdx="1" clrIdx="0"/>
  <p:cmAuthor id="1" name="Yambing, Denise (CTR)" initials="DPY" lastIdx="8" clrIdx="1"/>
  <p:cmAuthor id="2" name="Yambing, Denise P" initials="DPY" lastIdx="1" clrIdx="2"/>
  <p:cmAuthor id="3" name="Gilani, Amyn" initials="AG" lastIdx="2" clrIdx="3"/>
  <p:cmAuthor id="4" name="Madsen, John (CTR)" initials="JCM" lastIdx="2" clrIdx="4"/>
  <p:cmAuthor id="5" name="York, David W." initials="DWY" lastIdx="3" clrIdx="5"/>
  <p:cmAuthor id="6" name="McGary, Barbara D." initials="BDM" lastIdx="2" clrIdx="6"/>
  <p:cmAuthor id="7" name="Ferguson, Megan C. (CTR)" initials="MCF" lastIdx="6" clrIdx="7"/>
  <p:cmAuthor id="8" name="Washington, Christopher E." initials="WCE" lastIdx="3" clrIdx="8"/>
  <p:cmAuthor id="9" name="George, Barbara (CTR)" initials="bag" lastIdx="1" clrIdx="9"/>
  <p:cmAuthor id="10" name="Brooke" initials="" lastIdx="0" clrIdx="10"/>
  <p:cmAuthor id="11" name="George, Barbara (CTR)" initials="GB(" lastIdx="0" clrIdx="11">
    <p:extLst/>
  </p:cmAuthor>
  <p:cmAuthor id="12" name="Ouellette, Rae [US] (MS) (Contr)" initials="OR[((" lastIdx="6" clrIdx="12">
    <p:extLst/>
  </p:cmAuthor>
  <p:cmAuthor id="13" name="Phimmasone, Amanda (IS)" initials="PA(" lastIdx="4" clrIdx="13">
    <p:extLst/>
  </p:cmAuthor>
  <p:cmAuthor id="14" name="Microsoft Office User" initials="MOU" lastIdx="6" clrIdx="14">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7"/>
    <a:srgbClr val="386834"/>
    <a:srgbClr val="5D9732"/>
    <a:srgbClr val="E8F4E1"/>
    <a:srgbClr val="0078AE"/>
    <a:srgbClr val="005288"/>
    <a:srgbClr val="EBECED"/>
    <a:srgbClr val="525354"/>
    <a:srgbClr val="DCE5E9"/>
    <a:srgbClr val="E7F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1" autoAdjust="0"/>
    <p:restoredTop sz="95844" autoAdjust="0"/>
  </p:normalViewPr>
  <p:slideViewPr>
    <p:cSldViewPr snapToGrid="0">
      <p:cViewPr varScale="1">
        <p:scale>
          <a:sx n="107" d="100"/>
          <a:sy n="107" d="100"/>
        </p:scale>
        <p:origin x="1278" y="96"/>
      </p:cViewPr>
      <p:guideLst>
        <p:guide orient="horz" pos="693"/>
        <p:guide pos="145"/>
        <p:guide pos="5614"/>
      </p:guideLst>
    </p:cSldViewPr>
  </p:slideViewPr>
  <p:outlineViewPr>
    <p:cViewPr>
      <p:scale>
        <a:sx n="33" d="100"/>
        <a:sy n="33" d="100"/>
      </p:scale>
      <p:origin x="0" y="163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23" d="100"/>
          <a:sy n="123" d="100"/>
        </p:scale>
        <p:origin x="-1032" y="-84"/>
      </p:cViewPr>
      <p:guideLst>
        <p:guide orient="horz" pos="2928"/>
        <p:guide pos="2168"/>
        <p:guide pos="2209"/>
        <p:guide pos="2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4" y="2"/>
            <a:ext cx="2983365" cy="464662"/>
          </a:xfrm>
          <a:prstGeom prst="rect">
            <a:avLst/>
          </a:prstGeom>
          <a:noFill/>
          <a:ln w="9525">
            <a:noFill/>
            <a:miter lim="800000"/>
            <a:headEnd/>
            <a:tailEnd/>
          </a:ln>
          <a:effectLst/>
        </p:spPr>
        <p:txBody>
          <a:bodyPr vert="horz" wrap="square" lIns="93975" tIns="46987" rIns="93975" bIns="46987" numCol="1" anchor="t" anchorCtr="0" compatLnSpc="1">
            <a:prstTxWarp prst="textNoShape">
              <a:avLst/>
            </a:prstTxWarp>
          </a:bodyPr>
          <a:lstStyle>
            <a:lvl1pPr defTabSz="937035" eaLnBrk="0" hangingPunct="0">
              <a:lnSpc>
                <a:spcPct val="100000"/>
              </a:lnSpc>
              <a:spcBef>
                <a:spcPct val="0"/>
              </a:spcBef>
              <a:buFontTx/>
              <a:buNone/>
              <a:defRPr sz="1200">
                <a:latin typeface="Times" pitchFamily="18" charset="0"/>
              </a:defRPr>
            </a:lvl1pPr>
          </a:lstStyle>
          <a:p>
            <a:pPr>
              <a:defRPr/>
            </a:pPr>
            <a:endParaRPr lang="en-US" altLang="en-US" dirty="0"/>
          </a:p>
        </p:txBody>
      </p:sp>
      <p:sp>
        <p:nvSpPr>
          <p:cNvPr id="14339" name="Rectangle 3"/>
          <p:cNvSpPr>
            <a:spLocks noGrp="1" noChangeArrowheads="1"/>
          </p:cNvSpPr>
          <p:nvPr>
            <p:ph type="dt" sz="quarter" idx="1"/>
          </p:nvPr>
        </p:nvSpPr>
        <p:spPr bwMode="auto">
          <a:xfrm>
            <a:off x="3898450" y="2"/>
            <a:ext cx="2983364" cy="464662"/>
          </a:xfrm>
          <a:prstGeom prst="rect">
            <a:avLst/>
          </a:prstGeom>
          <a:noFill/>
          <a:ln w="9525">
            <a:noFill/>
            <a:miter lim="800000"/>
            <a:headEnd/>
            <a:tailEnd/>
          </a:ln>
          <a:effectLst/>
        </p:spPr>
        <p:txBody>
          <a:bodyPr vert="horz" wrap="square" lIns="93975" tIns="46987" rIns="93975" bIns="46987" numCol="1" anchor="t" anchorCtr="0" compatLnSpc="1">
            <a:prstTxWarp prst="textNoShape">
              <a:avLst/>
            </a:prstTxWarp>
          </a:bodyPr>
          <a:lstStyle>
            <a:lvl1pPr algn="r" defTabSz="937035" eaLnBrk="0" hangingPunct="0">
              <a:lnSpc>
                <a:spcPct val="100000"/>
              </a:lnSpc>
              <a:spcBef>
                <a:spcPct val="0"/>
              </a:spcBef>
              <a:buFontTx/>
              <a:buNone/>
              <a:defRPr sz="1200">
                <a:latin typeface="Times" pitchFamily="18" charset="0"/>
              </a:defRPr>
            </a:lvl1pPr>
          </a:lstStyle>
          <a:p>
            <a:pPr>
              <a:defRPr/>
            </a:pPr>
            <a:endParaRPr lang="en-US" altLang="en-US" dirty="0"/>
          </a:p>
        </p:txBody>
      </p:sp>
      <p:sp>
        <p:nvSpPr>
          <p:cNvPr id="14340" name="Rectangle 4"/>
          <p:cNvSpPr>
            <a:spLocks noGrp="1" noChangeArrowheads="1"/>
          </p:cNvSpPr>
          <p:nvPr>
            <p:ph type="ftr" sz="quarter" idx="2"/>
          </p:nvPr>
        </p:nvSpPr>
        <p:spPr bwMode="auto">
          <a:xfrm>
            <a:off x="4" y="8831746"/>
            <a:ext cx="2983365" cy="464661"/>
          </a:xfrm>
          <a:prstGeom prst="rect">
            <a:avLst/>
          </a:prstGeom>
          <a:noFill/>
          <a:ln w="9525">
            <a:noFill/>
            <a:miter lim="800000"/>
            <a:headEnd/>
            <a:tailEnd/>
          </a:ln>
          <a:effectLst/>
        </p:spPr>
        <p:txBody>
          <a:bodyPr vert="horz" wrap="square" lIns="93975" tIns="46987" rIns="93975" bIns="46987" numCol="1" anchor="b" anchorCtr="0" compatLnSpc="1">
            <a:prstTxWarp prst="textNoShape">
              <a:avLst/>
            </a:prstTxWarp>
          </a:bodyPr>
          <a:lstStyle>
            <a:lvl1pPr defTabSz="937035" eaLnBrk="0" hangingPunct="0">
              <a:lnSpc>
                <a:spcPct val="100000"/>
              </a:lnSpc>
              <a:spcBef>
                <a:spcPct val="0"/>
              </a:spcBef>
              <a:buFontTx/>
              <a:buNone/>
              <a:defRPr sz="1200">
                <a:latin typeface="Times" pitchFamily="18" charset="0"/>
              </a:defRPr>
            </a:lvl1pPr>
          </a:lstStyle>
          <a:p>
            <a:pPr>
              <a:defRPr/>
            </a:pPr>
            <a:endParaRPr lang="en-US" altLang="en-US" dirty="0"/>
          </a:p>
        </p:txBody>
      </p:sp>
      <p:sp>
        <p:nvSpPr>
          <p:cNvPr id="14341" name="Rectangle 5"/>
          <p:cNvSpPr>
            <a:spLocks noGrp="1" noChangeArrowheads="1"/>
          </p:cNvSpPr>
          <p:nvPr>
            <p:ph type="sldNum" sz="quarter" idx="3"/>
          </p:nvPr>
        </p:nvSpPr>
        <p:spPr bwMode="auto">
          <a:xfrm>
            <a:off x="3898450" y="8831746"/>
            <a:ext cx="2983364" cy="464661"/>
          </a:xfrm>
          <a:prstGeom prst="rect">
            <a:avLst/>
          </a:prstGeom>
          <a:noFill/>
          <a:ln w="9525">
            <a:noFill/>
            <a:miter lim="800000"/>
            <a:headEnd/>
            <a:tailEnd/>
          </a:ln>
          <a:effectLst/>
        </p:spPr>
        <p:txBody>
          <a:bodyPr vert="horz" wrap="square" lIns="93975" tIns="46987" rIns="93975" bIns="46987" numCol="1" anchor="b" anchorCtr="0" compatLnSpc="1">
            <a:prstTxWarp prst="textNoShape">
              <a:avLst/>
            </a:prstTxWarp>
          </a:bodyPr>
          <a:lstStyle>
            <a:lvl1pPr algn="r" defTabSz="937035" eaLnBrk="0" hangingPunct="0">
              <a:lnSpc>
                <a:spcPct val="100000"/>
              </a:lnSpc>
              <a:spcBef>
                <a:spcPct val="0"/>
              </a:spcBef>
              <a:buFontTx/>
              <a:buNone/>
              <a:defRPr sz="1200">
                <a:latin typeface="Times" pitchFamily="18" charset="0"/>
              </a:defRPr>
            </a:lvl1pPr>
          </a:lstStyle>
          <a:p>
            <a:pPr>
              <a:defRPr/>
            </a:pPr>
            <a:fld id="{77005516-648B-4657-B303-0C1EC40F27AC}" type="slidenum">
              <a:rPr lang="en-US" altLang="en-US"/>
              <a:pPr>
                <a:defRPr/>
              </a:pPr>
              <a:t>‹#›</a:t>
            </a:fld>
            <a:endParaRPr lang="en-US" altLang="en-US" dirty="0"/>
          </a:p>
        </p:txBody>
      </p:sp>
    </p:spTree>
    <p:extLst>
      <p:ext uri="{BB962C8B-B14F-4D97-AF65-F5344CB8AC3E}">
        <p14:creationId xmlns:p14="http://schemas.microsoft.com/office/powerpoint/2010/main" val="2829349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3"/>
            <a:ext cx="2958464" cy="453560"/>
          </a:xfrm>
          <a:prstGeom prst="rect">
            <a:avLst/>
          </a:prstGeom>
          <a:noFill/>
          <a:ln w="9525">
            <a:noFill/>
            <a:miter lim="800000"/>
            <a:headEnd/>
            <a:tailEnd/>
          </a:ln>
          <a:effectLst/>
        </p:spPr>
        <p:txBody>
          <a:bodyPr vert="horz" wrap="square" lIns="91370" tIns="45686" rIns="91370" bIns="45686" numCol="1" anchor="t" anchorCtr="0" compatLnSpc="1">
            <a:prstTxWarp prst="textNoShape">
              <a:avLst/>
            </a:prstTxWarp>
          </a:bodyPr>
          <a:lstStyle>
            <a:lvl1pPr defTabSz="914839" eaLnBrk="0" hangingPunct="0">
              <a:lnSpc>
                <a:spcPct val="100000"/>
              </a:lnSpc>
              <a:spcBef>
                <a:spcPct val="0"/>
              </a:spcBef>
              <a:buFontTx/>
              <a:buNone/>
              <a:defRPr sz="1200">
                <a:latin typeface="Times" pitchFamily="18" charset="0"/>
              </a:defRPr>
            </a:lvl1pPr>
          </a:lstStyle>
          <a:p>
            <a:pPr>
              <a:defRPr/>
            </a:pPr>
            <a:endParaRPr lang="en-US" altLang="en-US" dirty="0"/>
          </a:p>
        </p:txBody>
      </p:sp>
      <p:sp>
        <p:nvSpPr>
          <p:cNvPr id="16387" name="Rectangle 3"/>
          <p:cNvSpPr>
            <a:spLocks noGrp="1" noChangeArrowheads="1"/>
          </p:cNvSpPr>
          <p:nvPr>
            <p:ph type="dt" idx="1"/>
          </p:nvPr>
        </p:nvSpPr>
        <p:spPr bwMode="auto">
          <a:xfrm>
            <a:off x="3923350" y="3"/>
            <a:ext cx="2958463" cy="453560"/>
          </a:xfrm>
          <a:prstGeom prst="rect">
            <a:avLst/>
          </a:prstGeom>
          <a:noFill/>
          <a:ln w="9525">
            <a:noFill/>
            <a:miter lim="800000"/>
            <a:headEnd/>
            <a:tailEnd/>
          </a:ln>
          <a:effectLst/>
        </p:spPr>
        <p:txBody>
          <a:bodyPr vert="horz" wrap="square" lIns="91370" tIns="45686" rIns="91370" bIns="45686" numCol="1" anchor="t" anchorCtr="0" compatLnSpc="1">
            <a:prstTxWarp prst="textNoShape">
              <a:avLst/>
            </a:prstTxWarp>
          </a:bodyPr>
          <a:lstStyle>
            <a:lvl1pPr algn="r" defTabSz="914839" eaLnBrk="0" hangingPunct="0">
              <a:lnSpc>
                <a:spcPct val="100000"/>
              </a:lnSpc>
              <a:spcBef>
                <a:spcPct val="0"/>
              </a:spcBef>
              <a:buFontTx/>
              <a:buNone/>
              <a:defRPr sz="1200">
                <a:latin typeface="Times" pitchFamily="18" charset="0"/>
              </a:defRPr>
            </a:lvl1pPr>
          </a:lstStyle>
          <a:p>
            <a:pPr>
              <a:defRPr/>
            </a:pPr>
            <a:endParaRPr lang="en-US" altLang="en-US" dirty="0"/>
          </a:p>
        </p:txBody>
      </p:sp>
      <p:sp>
        <p:nvSpPr>
          <p:cNvPr id="14340" name="Rectangle 4"/>
          <p:cNvSpPr>
            <a:spLocks noGrp="1" noRot="1" noChangeAspect="1" noChangeArrowheads="1" noTextEdit="1"/>
          </p:cNvSpPr>
          <p:nvPr>
            <p:ph type="sldImg" idx="2"/>
          </p:nvPr>
        </p:nvSpPr>
        <p:spPr bwMode="auto">
          <a:xfrm>
            <a:off x="1165225" y="682625"/>
            <a:ext cx="4624388" cy="34702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888630" y="4381775"/>
            <a:ext cx="5104556" cy="4232700"/>
          </a:xfrm>
          <a:prstGeom prst="rect">
            <a:avLst/>
          </a:prstGeom>
          <a:noFill/>
          <a:ln w="9525">
            <a:noFill/>
            <a:miter lim="800000"/>
            <a:headEnd/>
            <a:tailEnd/>
          </a:ln>
          <a:effectLst/>
        </p:spPr>
        <p:txBody>
          <a:bodyPr vert="horz" wrap="square" lIns="91370" tIns="45686" rIns="91370" bIns="4568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2" y="8841256"/>
            <a:ext cx="2958464" cy="453560"/>
          </a:xfrm>
          <a:prstGeom prst="rect">
            <a:avLst/>
          </a:prstGeom>
          <a:noFill/>
          <a:ln w="9525">
            <a:noFill/>
            <a:miter lim="800000"/>
            <a:headEnd/>
            <a:tailEnd/>
          </a:ln>
          <a:effectLst/>
        </p:spPr>
        <p:txBody>
          <a:bodyPr vert="horz" wrap="square" lIns="91370" tIns="45686" rIns="91370" bIns="45686" numCol="1" anchor="b" anchorCtr="0" compatLnSpc="1">
            <a:prstTxWarp prst="textNoShape">
              <a:avLst/>
            </a:prstTxWarp>
          </a:bodyPr>
          <a:lstStyle>
            <a:lvl1pPr defTabSz="914839" eaLnBrk="0" hangingPunct="0">
              <a:lnSpc>
                <a:spcPct val="100000"/>
              </a:lnSpc>
              <a:spcBef>
                <a:spcPct val="0"/>
              </a:spcBef>
              <a:buFontTx/>
              <a:buNone/>
              <a:defRPr sz="1200">
                <a:latin typeface="Times" pitchFamily="18" charset="0"/>
              </a:defRPr>
            </a:lvl1pPr>
          </a:lstStyle>
          <a:p>
            <a:pPr>
              <a:defRPr/>
            </a:pPr>
            <a:endParaRPr lang="en-US" altLang="en-US" dirty="0"/>
          </a:p>
        </p:txBody>
      </p:sp>
      <p:sp>
        <p:nvSpPr>
          <p:cNvPr id="16391" name="Rectangle 7"/>
          <p:cNvSpPr>
            <a:spLocks noGrp="1" noChangeArrowheads="1"/>
          </p:cNvSpPr>
          <p:nvPr>
            <p:ph type="sldNum" sz="quarter" idx="5"/>
          </p:nvPr>
        </p:nvSpPr>
        <p:spPr bwMode="auto">
          <a:xfrm>
            <a:off x="3923350" y="8841256"/>
            <a:ext cx="2958463" cy="453560"/>
          </a:xfrm>
          <a:prstGeom prst="rect">
            <a:avLst/>
          </a:prstGeom>
          <a:noFill/>
          <a:ln w="9525">
            <a:noFill/>
            <a:miter lim="800000"/>
            <a:headEnd/>
            <a:tailEnd/>
          </a:ln>
          <a:effectLst/>
        </p:spPr>
        <p:txBody>
          <a:bodyPr vert="horz" wrap="square" lIns="91370" tIns="45686" rIns="91370" bIns="45686" numCol="1" anchor="b" anchorCtr="0" compatLnSpc="1">
            <a:prstTxWarp prst="textNoShape">
              <a:avLst/>
            </a:prstTxWarp>
          </a:bodyPr>
          <a:lstStyle>
            <a:lvl1pPr algn="r" defTabSz="914839" eaLnBrk="0" hangingPunct="0">
              <a:lnSpc>
                <a:spcPct val="100000"/>
              </a:lnSpc>
              <a:spcBef>
                <a:spcPct val="0"/>
              </a:spcBef>
              <a:buFontTx/>
              <a:buNone/>
              <a:defRPr sz="1200">
                <a:latin typeface="Times" pitchFamily="18" charset="0"/>
              </a:defRPr>
            </a:lvl1pPr>
          </a:lstStyle>
          <a:p>
            <a:pPr>
              <a:defRPr/>
            </a:pPr>
            <a:fld id="{98629083-7024-4843-B61C-61E91DBEFE81}" type="slidenum">
              <a:rPr lang="en-US" altLang="en-US"/>
              <a:pPr>
                <a:defRPr/>
              </a:pPr>
              <a:t>‹#›</a:t>
            </a:fld>
            <a:endParaRPr lang="en-US" altLang="en-US" dirty="0"/>
          </a:p>
        </p:txBody>
      </p:sp>
    </p:spTree>
    <p:extLst>
      <p:ext uri="{BB962C8B-B14F-4D97-AF65-F5344CB8AC3E}">
        <p14:creationId xmlns:p14="http://schemas.microsoft.com/office/powerpoint/2010/main" val="7830130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629083-7024-4843-B61C-61E91DBEFE81}" type="slidenum">
              <a:rPr lang="en-US" altLang="en-US" smtClean="0"/>
              <a:pPr>
                <a:defRPr/>
              </a:pPr>
              <a:t>1</a:t>
            </a:fld>
            <a:endParaRPr lang="en-US" altLang="en-US" dirty="0"/>
          </a:p>
        </p:txBody>
      </p:sp>
    </p:spTree>
    <p:extLst>
      <p:ext uri="{BB962C8B-B14F-4D97-AF65-F5344CB8AC3E}">
        <p14:creationId xmlns:p14="http://schemas.microsoft.com/office/powerpoint/2010/main" val="739683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National </a:t>
            </a:r>
            <a:r>
              <a:rPr lang="en-US" b="1" dirty="0" err="1"/>
              <a:t>Cybersecurity</a:t>
            </a:r>
            <a:r>
              <a:rPr lang="en-US" b="1" dirty="0"/>
              <a:t> Protection System (NCPS)</a:t>
            </a:r>
            <a:endParaRPr lang="en-US" dirty="0"/>
          </a:p>
          <a:p>
            <a:pPr lvl="0"/>
            <a:r>
              <a:rPr lang="en-US" dirty="0"/>
              <a:t>Provides DHS with the situational awareness to use threat information detected in one agency to protect the rest of the government.</a:t>
            </a:r>
          </a:p>
          <a:p>
            <a:r>
              <a:rPr lang="en-US" dirty="0"/>
              <a:t> Einstein’s capabilities grew, strengthening outer defenses that detect and stop adversaries going in or coming out of agency networks. Einstein 1 detects characteristics of Internet traffic to and from agencies, while Einstein 2 detects and alerts on known malicious traffic. Einstein 3 takes it a step further, detecting and blocking known malicious traffic using classified information. </a:t>
            </a:r>
          </a:p>
          <a:p>
            <a:endParaRPr lang="en-US" dirty="0"/>
          </a:p>
          <a:p>
            <a:r>
              <a:rPr lang="en-US" b="1" dirty="0"/>
              <a:t>Continuous Diagnostics and Mitigation (CDM)</a:t>
            </a:r>
            <a:endParaRPr lang="en-US" dirty="0"/>
          </a:p>
          <a:p>
            <a:pPr lvl="0"/>
            <a:r>
              <a:rPr lang="en-US" dirty="0"/>
              <a:t>Delivers tools, sensors, and integration services to enhance the </a:t>
            </a:r>
            <a:r>
              <a:rPr lang="en-US" dirty="0" err="1"/>
              <a:t>cybersecurity</a:t>
            </a:r>
            <a:r>
              <a:rPr lang="en-US" dirty="0"/>
              <a:t> hygiene of federal government networks</a:t>
            </a:r>
          </a:p>
          <a:p>
            <a:pPr lvl="0"/>
            <a:r>
              <a:rPr lang="en-US" dirty="0"/>
              <a:t>Provides a Federal-wide view of the .</a:t>
            </a:r>
            <a:r>
              <a:rPr lang="en-US" dirty="0" err="1"/>
              <a:t>gov</a:t>
            </a:r>
            <a:r>
              <a:rPr lang="en-US" dirty="0"/>
              <a:t> cybersecurity posture, enabling coordinated and improved federal cybersecurity response capabilities</a:t>
            </a:r>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8515CF8B-EB4D-4D54-885A-5CFEA8C7AAAF}" type="slidenum">
              <a:rPr kumimoji="0" 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56786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National </a:t>
            </a:r>
            <a:r>
              <a:rPr lang="en-US" b="1" dirty="0" err="1"/>
              <a:t>Cybersecurity</a:t>
            </a:r>
            <a:r>
              <a:rPr lang="en-US" b="1" dirty="0"/>
              <a:t> Protection System (NCPS)</a:t>
            </a:r>
            <a:endParaRPr lang="en-US" dirty="0"/>
          </a:p>
          <a:p>
            <a:pPr lvl="0"/>
            <a:r>
              <a:rPr lang="en-US" dirty="0"/>
              <a:t>Provides DHS with the situational awareness to use threat information detected in one agency to protect the rest of the government.</a:t>
            </a:r>
          </a:p>
          <a:p>
            <a:r>
              <a:rPr lang="en-US" dirty="0"/>
              <a:t> Einstein’s capabilities grew, strengthening outer defenses that detect and stop adversaries going in or coming out of agency networks. Einstein 1 detects characteristics of Internet traffic to and from agencies, while Einstein 2 detects and alerts on known malicious traffic. Einstein 3 takes it a step further, detecting and blocking known malicious traffic using classified information. </a:t>
            </a:r>
          </a:p>
          <a:p>
            <a:endParaRPr lang="en-US" dirty="0"/>
          </a:p>
          <a:p>
            <a:r>
              <a:rPr lang="en-US" b="1" dirty="0"/>
              <a:t>Continuous Diagnostics and Mitigation (CDM)</a:t>
            </a:r>
            <a:endParaRPr lang="en-US" dirty="0"/>
          </a:p>
          <a:p>
            <a:pPr lvl="0"/>
            <a:r>
              <a:rPr lang="en-US" dirty="0"/>
              <a:t>Delivers tools, sensors, and integration services to enhance the </a:t>
            </a:r>
            <a:r>
              <a:rPr lang="en-US" dirty="0" err="1"/>
              <a:t>cybersecurity</a:t>
            </a:r>
            <a:r>
              <a:rPr lang="en-US" dirty="0"/>
              <a:t> hygiene of federal government networks</a:t>
            </a:r>
          </a:p>
          <a:p>
            <a:pPr lvl="0"/>
            <a:r>
              <a:rPr lang="en-US" dirty="0"/>
              <a:t>Provides a Federal-wide view of the .</a:t>
            </a:r>
            <a:r>
              <a:rPr lang="en-US" dirty="0" err="1"/>
              <a:t>gov</a:t>
            </a:r>
            <a:r>
              <a:rPr lang="en-US" dirty="0"/>
              <a:t> cybersecurity posture, enabling coordinated and improved federal cybersecurity response capabilities</a:t>
            </a:r>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8515CF8B-EB4D-4D54-885A-5CFEA8C7AAAF}" type="slidenum">
              <a:rPr kumimoji="0" 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503983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839" rtl="0" eaLnBrk="0" fontAlgn="base" latinLnBrk="0" hangingPunct="0">
              <a:lnSpc>
                <a:spcPct val="100000"/>
              </a:lnSpc>
              <a:spcBef>
                <a:spcPct val="0"/>
              </a:spcBef>
              <a:spcAft>
                <a:spcPct val="0"/>
              </a:spcAft>
              <a:buClrTx/>
              <a:buSzTx/>
              <a:buFontTx/>
              <a:buNone/>
              <a:tabLst/>
              <a:defRPr/>
            </a:pPr>
            <a:fld id="{6C4DE3F1-3A0C-4B50-ABC3-2D389E5CBCF9}" type="slidenum">
              <a:rPr kumimoji="0" 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839"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58466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DE3F1-3A0C-4B50-ABC3-2D389E5CBCF9}" type="slidenum">
              <a:rPr lang="en-US" smtClean="0"/>
              <a:t>25</a:t>
            </a:fld>
            <a:endParaRPr lang="en-US"/>
          </a:p>
        </p:txBody>
      </p:sp>
    </p:spTree>
    <p:extLst>
      <p:ext uri="{BB962C8B-B14F-4D97-AF65-F5344CB8AC3E}">
        <p14:creationId xmlns:p14="http://schemas.microsoft.com/office/powerpoint/2010/main" val="1951419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DE3F1-3A0C-4B50-ABC3-2D389E5CBCF9}" type="slidenum">
              <a:rPr lang="en-US" smtClean="0"/>
              <a:t>28</a:t>
            </a:fld>
            <a:endParaRPr lang="en-US"/>
          </a:p>
        </p:txBody>
      </p:sp>
    </p:spTree>
    <p:extLst>
      <p:ext uri="{BB962C8B-B14F-4D97-AF65-F5344CB8AC3E}">
        <p14:creationId xmlns:p14="http://schemas.microsoft.com/office/powerpoint/2010/main" val="407020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4DE3F1-3A0C-4B50-ABC3-2D389E5CBCF9}" type="slidenum">
              <a:rPr lang="en-US" smtClean="0"/>
              <a:t>2</a:t>
            </a:fld>
            <a:endParaRPr lang="en-US"/>
          </a:p>
        </p:txBody>
      </p:sp>
    </p:spTree>
    <p:extLst>
      <p:ext uri="{BB962C8B-B14F-4D97-AF65-F5344CB8AC3E}">
        <p14:creationId xmlns:p14="http://schemas.microsoft.com/office/powerpoint/2010/main" val="45836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629083-7024-4843-B61C-61E91DBEFE81}" type="slidenum">
              <a:rPr lang="en-US" altLang="en-US" smtClean="0"/>
              <a:pPr>
                <a:defRPr/>
              </a:pPr>
              <a:t>5</a:t>
            </a:fld>
            <a:endParaRPr lang="en-US" altLang="en-US" dirty="0"/>
          </a:p>
        </p:txBody>
      </p:sp>
    </p:spTree>
    <p:extLst>
      <p:ext uri="{BB962C8B-B14F-4D97-AF65-F5344CB8AC3E}">
        <p14:creationId xmlns:p14="http://schemas.microsoft.com/office/powerpoint/2010/main" val="220453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629083-7024-4843-B61C-61E91DBEFE81}" type="slidenum">
              <a:rPr lang="en-US" altLang="en-US" smtClean="0"/>
              <a:pPr>
                <a:defRPr/>
              </a:pPr>
              <a:t>6</a:t>
            </a:fld>
            <a:endParaRPr lang="en-US" altLang="en-US" dirty="0"/>
          </a:p>
        </p:txBody>
      </p:sp>
    </p:spTree>
    <p:extLst>
      <p:ext uri="{BB962C8B-B14F-4D97-AF65-F5344CB8AC3E}">
        <p14:creationId xmlns:p14="http://schemas.microsoft.com/office/powerpoint/2010/main" val="4293180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Automated Indicator Sharing (AIS)</a:t>
            </a:r>
            <a:endParaRPr lang="en-US" dirty="0"/>
          </a:p>
          <a:p>
            <a:r>
              <a:rPr lang="en-US" dirty="0"/>
              <a:t>With AIS, DHS leverages machine-to-machine communication to rapidly share cyber threat indicators with partners in the federal government, SLTT governments, information sharing and analysis organizations/centers (ISAO/ISACs), and private-sector critical infrastructure stakeholders. AIS connects participating organizations to a DHS-managed system that allows automated bi-directional sharing of </a:t>
            </a:r>
            <a:r>
              <a:rPr lang="en-US" dirty="0" err="1"/>
              <a:t>anonymized</a:t>
            </a:r>
            <a:r>
              <a:rPr lang="en-US" dirty="0"/>
              <a:t> cyber threat indicators in real (or near-real) time.</a:t>
            </a:r>
          </a:p>
          <a:p>
            <a:r>
              <a:rPr lang="en-US" dirty="0"/>
              <a:t> </a:t>
            </a:r>
          </a:p>
          <a:p>
            <a:r>
              <a:rPr lang="en-US" b="1" dirty="0"/>
              <a:t>Cyber Information Sharing and Collaboration Program (CISCP)</a:t>
            </a:r>
            <a:endParaRPr lang="en-US" dirty="0"/>
          </a:p>
          <a:p>
            <a:r>
              <a:rPr lang="en-US" dirty="0"/>
              <a:t>Through CISCP, DHS and participating companies share information about cyber threats, incidents, and vulnerabilities. Participants are better equipped to secure their own networks and analysts learn from each other about understand emerging </a:t>
            </a:r>
            <a:r>
              <a:rPr lang="en-US" dirty="0" err="1"/>
              <a:t>cybersecurity</a:t>
            </a:r>
            <a:r>
              <a:rPr lang="en-US" dirty="0"/>
              <a:t> risks and effective defenses. </a:t>
            </a:r>
          </a:p>
          <a:p>
            <a:r>
              <a:rPr lang="en-US" dirty="0"/>
              <a:t> </a:t>
            </a:r>
          </a:p>
          <a:p>
            <a:r>
              <a:rPr lang="en-US" b="1" dirty="0"/>
              <a:t>Enhanced </a:t>
            </a:r>
            <a:r>
              <a:rPr lang="en-US" b="1" dirty="0" err="1"/>
              <a:t>Cybersecurity</a:t>
            </a:r>
            <a:r>
              <a:rPr lang="en-US" b="1" dirty="0"/>
              <a:t> Services (ECS)</a:t>
            </a:r>
            <a:endParaRPr lang="en-US" dirty="0"/>
          </a:p>
          <a:p>
            <a:r>
              <a:rPr lang="en-US" dirty="0"/>
              <a:t>ECS is an intrusion detection and prevention capability available to U.S.-based entities and SLTT governments. ECS follows a managed security service model whereby DHS shares sensitive and classified cyber threat information with accredited ECS commercial service providers. These commercial service providers in turn use that information to detect and block malicious traffic from entering or exiting customer networks depending on the service. </a:t>
            </a:r>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8515CF8B-EB4D-4D54-885A-5CFEA8C7AAAF}" type="slidenum">
              <a:rPr kumimoji="0" 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17771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Automated cyber hygiene scans</a:t>
            </a:r>
            <a:r>
              <a:rPr lang="en-US" dirty="0"/>
              <a:t> offer an objective view of an agency’s or critical infrastructure stakeholder’s cybersecurity posture.	</a:t>
            </a:r>
          </a:p>
          <a:p>
            <a:endParaRPr lang="en-US" b="1" dirty="0"/>
          </a:p>
          <a:p>
            <a:r>
              <a:rPr lang="en-US" b="1" dirty="0"/>
              <a:t>Risk and Vulnerability Assessments (RVA)</a:t>
            </a:r>
            <a:r>
              <a:rPr lang="en-US" dirty="0"/>
              <a:t> combine national-level threat and vulnerability information to provide agency-specific risk analyses and remediation recommendations.</a:t>
            </a:r>
          </a:p>
          <a:p>
            <a:endParaRPr lang="en-US" dirty="0"/>
          </a:p>
          <a:p>
            <a:r>
              <a:rPr lang="en-US" b="1" dirty="0"/>
              <a:t>Design and Security Architecture Reviews</a:t>
            </a:r>
            <a:r>
              <a:rPr lang="en-US" dirty="0"/>
              <a:t> analyze the cybersecurity design, engineering, and architecture of Federal and industrial control system networks.</a:t>
            </a:r>
          </a:p>
          <a:p>
            <a:endParaRPr lang="en-US" dirty="0"/>
          </a:p>
          <a:p>
            <a:r>
              <a:rPr lang="en-US" b="1" dirty="0"/>
              <a:t>Cyber</a:t>
            </a:r>
            <a:r>
              <a:rPr lang="en-US" dirty="0"/>
              <a:t> </a:t>
            </a:r>
            <a:r>
              <a:rPr lang="en-US" b="1" dirty="0"/>
              <a:t>Resilience Reviews</a:t>
            </a:r>
            <a:r>
              <a:rPr lang="en-US" dirty="0"/>
              <a:t> </a:t>
            </a:r>
            <a:r>
              <a:rPr lang="en-US" b="1" dirty="0"/>
              <a:t>(CRR) </a:t>
            </a:r>
            <a:r>
              <a:rPr lang="en-US" dirty="0"/>
              <a:t>evaluate an organization’s operational resilience and cybersecurity practices.</a:t>
            </a:r>
          </a:p>
          <a:p>
            <a:endParaRPr lang="en-US" dirty="0"/>
          </a:p>
          <a:p>
            <a:r>
              <a:rPr lang="en-US" b="1" dirty="0"/>
              <a:t>Information Security Continuous Monitoring (ISCM)</a:t>
            </a:r>
            <a:r>
              <a:rPr lang="en-US" dirty="0"/>
              <a:t> assessments provide assistance in remediating gaps in ISCM programs and promote the concept of near real-time risk management.</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8515CF8B-EB4D-4D54-885A-5CFEA8C7AAAF}" type="slidenum">
              <a:rPr kumimoji="0" 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664664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Hunt and Incident Response Teams (HIRT)</a:t>
            </a:r>
            <a:r>
              <a:rPr lang="en-US" dirty="0"/>
              <a:t> </a:t>
            </a:r>
          </a:p>
          <a:p>
            <a:pPr lvl="0"/>
            <a:r>
              <a:rPr lang="en-US" dirty="0"/>
              <a:t>Provide intrusion analysis and mitigation guidance to clients who lack in-house capability or require additional assistance</a:t>
            </a:r>
          </a:p>
          <a:p>
            <a:pPr lvl="0"/>
            <a:r>
              <a:rPr lang="en-US" dirty="0"/>
              <a:t>Perform on-site and remote response services </a:t>
            </a:r>
          </a:p>
          <a:p>
            <a:pPr lvl="0"/>
            <a:r>
              <a:rPr lang="en-US" dirty="0"/>
              <a:t>Engagements include log, network traffic, and host analysis </a:t>
            </a:r>
          </a:p>
          <a:p>
            <a:pPr lvl="0"/>
            <a:r>
              <a:rPr lang="en-US" dirty="0"/>
              <a:t>Rapid response teams (deployed within eight hours) are available </a:t>
            </a:r>
          </a:p>
          <a:p>
            <a:endParaRPr lang="en-US" b="1" dirty="0"/>
          </a:p>
          <a:p>
            <a:r>
              <a:rPr lang="en-US" b="1" dirty="0"/>
              <a:t>National Coordinating Center (NCC)</a:t>
            </a:r>
            <a:r>
              <a:rPr lang="en-US" dirty="0"/>
              <a:t> </a:t>
            </a:r>
          </a:p>
          <a:p>
            <a:pPr lvl="0"/>
            <a:r>
              <a:rPr lang="en-US" dirty="0"/>
              <a:t>Leads effort to ensure resilient National Security and Emergency Preparedness (NS/EP)</a:t>
            </a:r>
          </a:p>
          <a:p>
            <a:pPr lvl="0"/>
            <a:r>
              <a:rPr lang="en-US" dirty="0"/>
              <a:t>Advises the President on NS/EP communications decisions during a national emergency</a:t>
            </a:r>
          </a:p>
          <a:p>
            <a:r>
              <a:rPr lang="en-US" dirty="0"/>
              <a:t>Supports Emergency Support Function #2 under the National Response Framework</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892175" rtl="0" eaLnBrk="0" fontAlgn="base" latinLnBrk="0" hangingPunct="0">
              <a:lnSpc>
                <a:spcPct val="100000"/>
              </a:lnSpc>
              <a:spcBef>
                <a:spcPct val="0"/>
              </a:spcBef>
              <a:spcAft>
                <a:spcPct val="0"/>
              </a:spcAft>
              <a:buClrTx/>
              <a:buSzTx/>
              <a:buFontTx/>
              <a:buNone/>
              <a:tabLst/>
              <a:defRPr/>
            </a:pPr>
            <a:fld id="{8515CF8B-EB4D-4D54-885A-5CFEA8C7AAAF}" type="slidenum">
              <a:rPr kumimoji="0" lang="en-US" sz="1200" b="0" i="0" u="none" strike="noStrike" kern="1200" cap="none" spc="0" normalizeH="0" baseline="0" noProof="0" smtClean="0">
                <a:ln>
                  <a:noFill/>
                </a:ln>
                <a:solidFill>
                  <a:prstClr val="black"/>
                </a:solidFill>
                <a:effectLst/>
                <a:uLnTx/>
                <a:uFillTx/>
                <a:latin typeface="Times" panose="02020603050405020304" pitchFamily="18" charset="0"/>
                <a:ea typeface="+mn-ea"/>
                <a:cs typeface="+mn-cs"/>
              </a:rPr>
              <a:pPr marL="0" marR="0" lvl="0" indent="0" algn="r" defTabSz="892175"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48548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DE3F1-3A0C-4B50-ABC3-2D389E5CBCF9}" type="slidenum">
              <a:rPr lang="en-US" smtClean="0"/>
              <a:t>17</a:t>
            </a:fld>
            <a:endParaRPr lang="en-US"/>
          </a:p>
        </p:txBody>
      </p:sp>
    </p:spTree>
    <p:extLst>
      <p:ext uri="{BB962C8B-B14F-4D97-AF65-F5344CB8AC3E}">
        <p14:creationId xmlns:p14="http://schemas.microsoft.com/office/powerpoint/2010/main" val="4230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8629083-7024-4843-B61C-61E91DBEFE81}" type="slidenum">
              <a:rPr lang="en-US" altLang="en-US" smtClean="0"/>
              <a:pPr>
                <a:defRPr/>
              </a:pPr>
              <a:t>18</a:t>
            </a:fld>
            <a:endParaRPr lang="en-US" altLang="en-US" dirty="0"/>
          </a:p>
        </p:txBody>
      </p:sp>
    </p:spTree>
    <p:extLst>
      <p:ext uri="{BB962C8B-B14F-4D97-AF65-F5344CB8AC3E}">
        <p14:creationId xmlns:p14="http://schemas.microsoft.com/office/powerpoint/2010/main" val="3365105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3FF4266-80A2-46C8-86B6-F0F51BB77361}" type="slidenum">
              <a:rPr lang="en-US" smtClean="0"/>
              <a:pPr>
                <a:defRPr/>
              </a:pPr>
              <a:t>‹#›</a:t>
            </a:fld>
            <a:endParaRPr lang="en-US" dirty="0"/>
          </a:p>
        </p:txBody>
      </p:sp>
      <p:sp>
        <p:nvSpPr>
          <p:cNvPr id="4" name="Title 1"/>
          <p:cNvSpPr>
            <a:spLocks noGrp="1"/>
          </p:cNvSpPr>
          <p:nvPr>
            <p:ph type="title"/>
          </p:nvPr>
        </p:nvSpPr>
        <p:spPr>
          <a:xfrm>
            <a:off x="447313" y="299839"/>
            <a:ext cx="8513568" cy="809625"/>
          </a:xfrm>
        </p:spPr>
        <p:txBody>
          <a:bodyPr/>
          <a:lstStyle>
            <a:lvl1pPr>
              <a:defRPr sz="3200" b="1">
                <a:solidFill>
                  <a:srgbClr val="0070B2"/>
                </a:solidFill>
                <a:effectLst/>
                <a:latin typeface="Arial"/>
                <a:cs typeface="Arial"/>
              </a:defRPr>
            </a:lvl1pPr>
          </a:lstStyle>
          <a:p>
            <a:r>
              <a:rPr lang="en-US" dirty="0"/>
              <a:t>Click to edit Master title style</a:t>
            </a:r>
          </a:p>
        </p:txBody>
      </p:sp>
    </p:spTree>
    <p:extLst>
      <p:ext uri="{BB962C8B-B14F-4D97-AF65-F5344CB8AC3E}">
        <p14:creationId xmlns:p14="http://schemas.microsoft.com/office/powerpoint/2010/main" val="395026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aseline="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2A8D2F-8E11-4BE3-AA94-12DE0EA86412}" type="datetime1">
              <a:rPr lang="en-US" smtClean="0"/>
              <a:t>3/4/2019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Homeland Security</a:t>
            </a:r>
          </a:p>
        </p:txBody>
      </p:sp>
      <p:sp>
        <p:nvSpPr>
          <p:cNvPr id="6" name="Slide Number Placeholder 5"/>
          <p:cNvSpPr>
            <a:spLocks noGrp="1"/>
          </p:cNvSpPr>
          <p:nvPr>
            <p:ph type="sldNum" sz="quarter" idx="12"/>
          </p:nvPr>
        </p:nvSpPr>
        <p:spPr/>
        <p:txBody>
          <a:bodyPr/>
          <a:lstStyle/>
          <a:p>
            <a:fld id="{63492FC9-7ABD-4800-BD21-8450113F4116}" type="slidenum">
              <a:rPr lang="en-US" smtClean="0"/>
              <a:t>‹#›</a:t>
            </a:fld>
            <a:endParaRPr lang="en-US"/>
          </a:p>
        </p:txBody>
      </p:sp>
    </p:spTree>
    <p:extLst>
      <p:ext uri="{BB962C8B-B14F-4D97-AF65-F5344CB8AC3E}">
        <p14:creationId xmlns:p14="http://schemas.microsoft.com/office/powerpoint/2010/main" val="718513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3FF4266-80A2-46C8-86B6-F0F51BB77361}" type="slidenum">
              <a:rPr lang="en-US" smtClean="0"/>
              <a:pPr>
                <a:defRPr/>
              </a:pPr>
              <a:t>‹#›</a:t>
            </a:fld>
            <a:endParaRPr lang="en-US" dirty="0"/>
          </a:p>
        </p:txBody>
      </p:sp>
      <p:sp>
        <p:nvSpPr>
          <p:cNvPr id="4" name="Title 1"/>
          <p:cNvSpPr txBox="1">
            <a:spLocks/>
          </p:cNvSpPr>
          <p:nvPr userDrawn="1"/>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008FBF"/>
                </a:solidFill>
                <a:latin typeface="Franklin Gothic Demi" panose="020B0703020102020204" pitchFamily="34" charset="0"/>
                <a:ea typeface="Arial" charset="0"/>
                <a:cs typeface="Arial" charset="0"/>
              </a:rPr>
              <a:t>Text</a:t>
            </a:r>
          </a:p>
        </p:txBody>
      </p:sp>
    </p:spTree>
    <p:extLst>
      <p:ext uri="{BB962C8B-B14F-4D97-AF65-F5344CB8AC3E}">
        <p14:creationId xmlns:p14="http://schemas.microsoft.com/office/powerpoint/2010/main" val="273936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3276600" y="1152525"/>
            <a:ext cx="5499100" cy="4010025"/>
          </a:xfrm>
          <a:prstGeom prst="rect">
            <a:avLst/>
          </a:prstGeom>
        </p:spPr>
        <p:txBody>
          <a:bodyPr/>
          <a:lstStyle>
            <a:lvl1pPr>
              <a:defRPr/>
            </a:lvl1pPr>
          </a:lstStyle>
          <a:p>
            <a:r>
              <a:rPr lang="en-US"/>
              <a:t>Click to edit Master title style</a:t>
            </a:r>
          </a:p>
        </p:txBody>
      </p:sp>
    </p:spTree>
    <p:extLst>
      <p:ext uri="{BB962C8B-B14F-4D97-AF65-F5344CB8AC3E}">
        <p14:creationId xmlns:p14="http://schemas.microsoft.com/office/powerpoint/2010/main" val="34797355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aseline="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aseline="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D2A8D2F-8E11-4BE3-AA94-12DE0EA86412}" type="datetime1">
              <a:rPr lang="en-US" smtClean="0"/>
              <a:t>3/4/2019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Homeland Security</a:t>
            </a:r>
          </a:p>
        </p:txBody>
      </p:sp>
      <p:sp>
        <p:nvSpPr>
          <p:cNvPr id="6" name="Slide Number Placeholder 5"/>
          <p:cNvSpPr>
            <a:spLocks noGrp="1"/>
          </p:cNvSpPr>
          <p:nvPr>
            <p:ph type="sldNum" sz="quarter" idx="12"/>
          </p:nvPr>
        </p:nvSpPr>
        <p:spPr/>
        <p:txBody>
          <a:bodyPr/>
          <a:lstStyle/>
          <a:p>
            <a:fld id="{63492FC9-7ABD-4800-BD21-8450113F4116}" type="slidenum">
              <a:rPr lang="en-US" smtClean="0"/>
              <a:t>‹#›</a:t>
            </a:fld>
            <a:endParaRPr lang="en-US"/>
          </a:p>
        </p:txBody>
      </p:sp>
    </p:spTree>
    <p:extLst>
      <p:ext uri="{BB962C8B-B14F-4D97-AF65-F5344CB8AC3E}">
        <p14:creationId xmlns:p14="http://schemas.microsoft.com/office/powerpoint/2010/main" val="191237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rgbClr val="002060"/>
                </a:solidFill>
              </a:defRPr>
            </a:lvl1pPr>
            <a:lvl2pPr>
              <a:defRPr baseline="0">
                <a:solidFill>
                  <a:srgbClr val="002060"/>
                </a:solidFill>
              </a:defRPr>
            </a:lvl2pPr>
            <a:lvl3pPr>
              <a:defRPr baseline="0">
                <a:solidFill>
                  <a:srgbClr val="002060"/>
                </a:solidFill>
              </a:defRPr>
            </a:lvl3pPr>
            <a:lvl4pPr>
              <a:defRPr baseline="0">
                <a:solidFill>
                  <a:srgbClr val="002060"/>
                </a:solidFill>
              </a:defRPr>
            </a:lvl4pPr>
            <a:lvl5pPr>
              <a:defRPr baseline="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D4AC1D4-28B8-4675-ABA2-5375544E53C1}" type="datetime1">
              <a:rPr lang="en-US" smtClean="0"/>
              <a:t>3/4/2019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Homeland Security</a:t>
            </a:r>
          </a:p>
        </p:txBody>
      </p:sp>
      <p:sp>
        <p:nvSpPr>
          <p:cNvPr id="6" name="Slide Number Placeholder 5"/>
          <p:cNvSpPr>
            <a:spLocks noGrp="1"/>
          </p:cNvSpPr>
          <p:nvPr>
            <p:ph type="sldNum" sz="quarter" idx="12"/>
          </p:nvPr>
        </p:nvSpPr>
        <p:spPr/>
        <p:txBody>
          <a:bodyPr/>
          <a:lstStyle/>
          <a:p>
            <a:fld id="{63492FC9-7ABD-4800-BD21-8450113F4116}" type="slidenum">
              <a:rPr lang="en-US" smtClean="0"/>
              <a:t>‹#›</a:t>
            </a:fld>
            <a:endParaRPr lang="en-US"/>
          </a:p>
        </p:txBody>
      </p:sp>
    </p:spTree>
    <p:extLst>
      <p:ext uri="{BB962C8B-B14F-4D97-AF65-F5344CB8AC3E}">
        <p14:creationId xmlns:p14="http://schemas.microsoft.com/office/powerpoint/2010/main" val="1862497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7757089" y="6616017"/>
            <a:ext cx="546100" cy="193675"/>
          </a:xfrm>
        </p:spPr>
        <p:txBody>
          <a:bodyPr anchor="ctr" anchorCtr="0"/>
          <a:lstStyle/>
          <a:p>
            <a:pPr>
              <a:defRPr/>
            </a:pPr>
            <a:fld id="{5F3EBC30-7403-4DA8-9F79-8F399EE83E67}" type="slidenum">
              <a:rPr lang="en-US" smtClean="0"/>
              <a:pPr>
                <a:defRPr/>
              </a:pPr>
              <a:t>‹#›</a:t>
            </a:fld>
            <a:endParaRPr lang="en-US" dirty="0"/>
          </a:p>
        </p:txBody>
      </p:sp>
    </p:spTree>
    <p:extLst>
      <p:ext uri="{BB962C8B-B14F-4D97-AF65-F5344CB8AC3E}">
        <p14:creationId xmlns:p14="http://schemas.microsoft.com/office/powerpoint/2010/main" val="3446617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3FF4266-80A2-46C8-86B6-F0F51BB77361}" type="slidenum">
              <a:rPr lang="en-US" smtClean="0"/>
              <a:pPr>
                <a:defRPr/>
              </a:pPr>
              <a:t>‹#›</a:t>
            </a:fld>
            <a:endParaRPr lang="en-US" dirty="0"/>
          </a:p>
        </p:txBody>
      </p:sp>
      <p:sp>
        <p:nvSpPr>
          <p:cNvPr id="4" name="Title 1"/>
          <p:cNvSpPr>
            <a:spLocks noGrp="1"/>
          </p:cNvSpPr>
          <p:nvPr>
            <p:ph type="title"/>
          </p:nvPr>
        </p:nvSpPr>
        <p:spPr>
          <a:xfrm>
            <a:off x="447313" y="299839"/>
            <a:ext cx="8513568" cy="809625"/>
          </a:xfrm>
        </p:spPr>
        <p:txBody>
          <a:bodyPr/>
          <a:lstStyle>
            <a:lvl1pPr>
              <a:defRPr sz="3200" b="1">
                <a:solidFill>
                  <a:srgbClr val="0070B2"/>
                </a:solidFill>
                <a:effectLst/>
                <a:latin typeface="Arial"/>
                <a:cs typeface="Arial"/>
              </a:defRPr>
            </a:lvl1pPr>
          </a:lstStyle>
          <a:p>
            <a:r>
              <a:rPr lang="en-US" dirty="0"/>
              <a:t>Click to edit Master title style</a:t>
            </a:r>
          </a:p>
        </p:txBody>
      </p:sp>
      <p:pic>
        <p:nvPicPr>
          <p:cNvPr id="5" name="Picture 4">
            <a:extLst>
              <a:ext uri="{FF2B5EF4-FFF2-40B4-BE49-F238E27FC236}">
                <a16:creationId xmlns:a16="http://schemas.microsoft.com/office/drawing/2014/main" id="{9355BBFB-E93E-CC4E-BD14-395F6B9106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1534" y="135714"/>
            <a:ext cx="705388" cy="164125"/>
          </a:xfrm>
          <a:prstGeom prst="rect">
            <a:avLst/>
          </a:prstGeom>
        </p:spPr>
      </p:pic>
      <p:pic>
        <p:nvPicPr>
          <p:cNvPr id="6" name="Picture 5">
            <a:extLst>
              <a:ext uri="{FF2B5EF4-FFF2-40B4-BE49-F238E27FC236}">
                <a16:creationId xmlns:a16="http://schemas.microsoft.com/office/drawing/2014/main" id="{32987407-E108-6F4E-9034-C16C4D6E87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1534" y="6602805"/>
            <a:ext cx="705388" cy="164125"/>
          </a:xfrm>
          <a:prstGeom prst="rect">
            <a:avLst/>
          </a:prstGeom>
        </p:spPr>
      </p:pic>
    </p:spTree>
    <p:extLst>
      <p:ext uri="{BB962C8B-B14F-4D97-AF65-F5344CB8AC3E}">
        <p14:creationId xmlns:p14="http://schemas.microsoft.com/office/powerpoint/2010/main" val="237015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C3FF4266-80A2-46C8-86B6-F0F51BB77361}" type="slidenum">
              <a:rPr lang="en-US" smtClean="0"/>
              <a:pPr>
                <a:defRPr/>
              </a:pPr>
              <a:t>‹#›</a:t>
            </a:fld>
            <a:endParaRPr lang="en-US" dirty="0"/>
          </a:p>
        </p:txBody>
      </p:sp>
      <p:sp>
        <p:nvSpPr>
          <p:cNvPr id="4" name="Title 1"/>
          <p:cNvSpPr txBox="1">
            <a:spLocks/>
          </p:cNvSpPr>
          <p:nvPr userDrawn="1"/>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008FBF"/>
                </a:solidFill>
                <a:latin typeface="Franklin Gothic Demi" panose="020B0703020102020204" pitchFamily="34" charset="0"/>
                <a:ea typeface="Arial" charset="0"/>
                <a:cs typeface="Arial" charset="0"/>
              </a:rPr>
              <a:t>Text</a:t>
            </a:r>
          </a:p>
        </p:txBody>
      </p:sp>
      <p:pic>
        <p:nvPicPr>
          <p:cNvPr id="5" name="Picture 4">
            <a:extLst>
              <a:ext uri="{FF2B5EF4-FFF2-40B4-BE49-F238E27FC236}">
                <a16:creationId xmlns:a16="http://schemas.microsoft.com/office/drawing/2014/main" id="{D7B8AEDD-9D55-B249-B057-ADC5E71A7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1534" y="135714"/>
            <a:ext cx="705388" cy="164125"/>
          </a:xfrm>
          <a:prstGeom prst="rect">
            <a:avLst/>
          </a:prstGeom>
        </p:spPr>
      </p:pic>
      <p:pic>
        <p:nvPicPr>
          <p:cNvPr id="6" name="Picture 5">
            <a:extLst>
              <a:ext uri="{FF2B5EF4-FFF2-40B4-BE49-F238E27FC236}">
                <a16:creationId xmlns:a16="http://schemas.microsoft.com/office/drawing/2014/main" id="{084D4DEA-CF8D-A641-9D83-EF8C31D6F4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1534" y="6602805"/>
            <a:ext cx="705388" cy="164125"/>
          </a:xfrm>
          <a:prstGeom prst="rect">
            <a:avLst/>
          </a:prstGeom>
        </p:spPr>
      </p:pic>
    </p:spTree>
    <p:extLst>
      <p:ext uri="{BB962C8B-B14F-4D97-AF65-F5344CB8AC3E}">
        <p14:creationId xmlns:p14="http://schemas.microsoft.com/office/powerpoint/2010/main" val="44157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22562" name="Rectangle 2"/>
          <p:cNvSpPr>
            <a:spLocks noGrp="1" noChangeArrowheads="1"/>
          </p:cNvSpPr>
          <p:nvPr>
            <p:ph type="ctrTitle"/>
          </p:nvPr>
        </p:nvSpPr>
        <p:spPr>
          <a:xfrm>
            <a:off x="3276600" y="1152525"/>
            <a:ext cx="5499100" cy="4010025"/>
          </a:xfrm>
          <a:prstGeom prst="rect">
            <a:avLst/>
          </a:prstGeom>
        </p:spPr>
        <p:txBody>
          <a:bodyPr/>
          <a:lstStyle>
            <a:lvl1pPr>
              <a:defRPr/>
            </a:lvl1pPr>
          </a:lstStyle>
          <a:p>
            <a:r>
              <a:rPr lang="en-US"/>
              <a:t>Click to edit Master title style</a:t>
            </a:r>
          </a:p>
        </p:txBody>
      </p:sp>
    </p:spTree>
    <p:extLst>
      <p:ext uri="{BB962C8B-B14F-4D97-AF65-F5344CB8AC3E}">
        <p14:creationId xmlns:p14="http://schemas.microsoft.com/office/powerpoint/2010/main" val="42777992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bwMode="auto">
          <a:xfrm>
            <a:off x="98424" y="0"/>
            <a:ext cx="8950325"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4200" dirty="0">
                <a:solidFill>
                  <a:srgbClr val="002F80"/>
                </a:solidFill>
                <a:latin typeface="Times New Roman" pitchFamily="18" charset="0"/>
                <a:cs typeface="Times New Roman" pitchFamily="18" charset="0"/>
              </a:rPr>
              <a:t>Sample Slide</a:t>
            </a:r>
            <a:endParaRPr lang="en-US" dirty="0"/>
          </a:p>
        </p:txBody>
      </p:sp>
      <p:sp>
        <p:nvSpPr>
          <p:cNvPr id="1027" name="Rectangle 3"/>
          <p:cNvSpPr>
            <a:spLocks noGrp="1" noChangeArrowheads="1"/>
          </p:cNvSpPr>
          <p:nvPr>
            <p:ph type="body" idx="1"/>
          </p:nvPr>
        </p:nvSpPr>
        <p:spPr bwMode="auto">
          <a:xfrm>
            <a:off x="152400" y="990600"/>
            <a:ext cx="8896350" cy="501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indent="-173038">
              <a:buClr>
                <a:srgbClr val="333333"/>
              </a:buClr>
            </a:pPr>
            <a:r>
              <a:rPr lang="en-US" sz="2200" dirty="0">
                <a:solidFill>
                  <a:srgbClr val="333333"/>
                </a:solidFill>
                <a:latin typeface="Arial" pitchFamily="34" charset="0"/>
                <a:cs typeface="Arial" pitchFamily="34" charset="0"/>
              </a:rPr>
              <a:t>Subhead</a:t>
            </a:r>
          </a:p>
          <a:p>
            <a:pPr marL="173038" indent="-173038">
              <a:buClr>
                <a:srgbClr val="333333"/>
              </a:buClr>
              <a:buFont typeface="Wingdings" pitchFamily="2" charset="2"/>
              <a:buNone/>
            </a:pPr>
            <a:r>
              <a:rPr lang="en-US" sz="2200" dirty="0">
                <a:solidFill>
                  <a:srgbClr val="333333"/>
                </a:solidFill>
                <a:latin typeface="Arial" pitchFamily="34" charset="0"/>
                <a:cs typeface="Arial" pitchFamily="34" charset="0"/>
              </a:rPr>
              <a:t>1st level text</a:t>
            </a:r>
          </a:p>
          <a:p>
            <a:pPr marL="690563" lvl="1" indent="-342900">
              <a:buClr>
                <a:srgbClr val="333333"/>
              </a:buClr>
              <a:buFont typeface="Wingdings" pitchFamily="2" charset="2"/>
              <a:buChar char="§"/>
            </a:pPr>
            <a:r>
              <a:rPr lang="en-US" sz="2200" dirty="0">
                <a:solidFill>
                  <a:srgbClr val="333333"/>
                </a:solidFill>
                <a:latin typeface="Arial" pitchFamily="34" charset="0"/>
                <a:cs typeface="Arial" pitchFamily="34" charset="0"/>
              </a:rPr>
              <a:t>2nd level</a:t>
            </a:r>
          </a:p>
          <a:p>
            <a:pPr lvl="2">
              <a:buClr>
                <a:srgbClr val="333333"/>
              </a:buClr>
              <a:buFont typeface="Wingdings" pitchFamily="2" charset="2"/>
              <a:buChar char="§"/>
            </a:pPr>
            <a:r>
              <a:rPr lang="en-US" sz="2200" dirty="0">
                <a:solidFill>
                  <a:srgbClr val="333333"/>
                </a:solidFill>
                <a:latin typeface="Arial" pitchFamily="34" charset="0"/>
                <a:cs typeface="Arial" pitchFamily="34" charset="0"/>
              </a:rPr>
              <a:t>3rd level</a:t>
            </a:r>
          </a:p>
          <a:p>
            <a:pPr lvl="3">
              <a:buClr>
                <a:srgbClr val="333333"/>
              </a:buClr>
              <a:buFont typeface="Wingdings" pitchFamily="2" charset="2"/>
              <a:buChar char="§"/>
            </a:pPr>
            <a:r>
              <a:rPr lang="en-US" sz="2000" dirty="0">
                <a:solidFill>
                  <a:srgbClr val="333333"/>
                </a:solidFill>
                <a:latin typeface="Arial" pitchFamily="34" charset="0"/>
                <a:cs typeface="Arial" pitchFamily="34" charset="0"/>
              </a:rPr>
              <a:t>4th level</a:t>
            </a:r>
          </a:p>
          <a:p>
            <a:pPr lvl="4">
              <a:buClr>
                <a:srgbClr val="333333"/>
              </a:buClr>
              <a:buFont typeface="Wingdings" pitchFamily="2" charset="2"/>
              <a:buChar char="§"/>
            </a:pPr>
            <a:r>
              <a:rPr lang="en-US" dirty="0">
                <a:solidFill>
                  <a:srgbClr val="333333"/>
                </a:solidFill>
                <a:latin typeface="Arial" pitchFamily="34" charset="0"/>
                <a:cs typeface="Arial" pitchFamily="34" charset="0"/>
              </a:rPr>
              <a:t>5th level </a:t>
            </a:r>
            <a:r>
              <a:rPr lang="en-US" b="0" i="0" u="none" strike="noStrike" baseline="0" dirty="0">
                <a:solidFill>
                  <a:srgbClr val="595A5A"/>
                </a:solidFill>
                <a:latin typeface="JEIHB J+ Franklin Gothic"/>
              </a:rPr>
              <a:t> </a:t>
            </a:r>
            <a:endParaRPr lang="en-US" dirty="0">
              <a:solidFill>
                <a:srgbClr val="333333"/>
              </a:solidFill>
            </a:endParaRPr>
          </a:p>
        </p:txBody>
      </p:sp>
      <p:sp>
        <p:nvSpPr>
          <p:cNvPr id="319499" name="Rectangle 11"/>
          <p:cNvSpPr>
            <a:spLocks noChangeArrowheads="1"/>
          </p:cNvSpPr>
          <p:nvPr/>
        </p:nvSpPr>
        <p:spPr bwMode="auto">
          <a:xfrm>
            <a:off x="463550" y="1010805"/>
            <a:ext cx="8229600" cy="800100"/>
          </a:xfrm>
          <a:prstGeom prst="rect">
            <a:avLst/>
          </a:prstGeom>
          <a:noFill/>
          <a:ln w="9525">
            <a:noFill/>
            <a:miter lim="800000"/>
            <a:headEnd/>
            <a:tailEnd/>
          </a:ln>
          <a:effectLst/>
        </p:spPr>
        <p:txBody>
          <a:bodyPr anchor="ctr"/>
          <a:lstStyle/>
          <a:p>
            <a:pPr>
              <a:defRPr/>
            </a:pPr>
            <a:r>
              <a:rPr lang="en-US" sz="4000" b="1" dirty="0">
                <a:solidFill>
                  <a:srgbClr val="000066"/>
                </a:solidFill>
                <a:effectLst>
                  <a:outerShdw blurRad="38100" dist="38100" dir="2700000" algn="tl">
                    <a:srgbClr val="C0C0C0"/>
                  </a:outerShdw>
                </a:effectLst>
              </a:rPr>
              <a:t> </a:t>
            </a:r>
          </a:p>
        </p:txBody>
      </p:sp>
      <p:sp>
        <p:nvSpPr>
          <p:cNvPr id="319497" name="Rectangle 9"/>
          <p:cNvSpPr>
            <a:spLocks noGrp="1" noChangeArrowheads="1"/>
          </p:cNvSpPr>
          <p:nvPr>
            <p:ph type="sldNum" sz="quarter" idx="4"/>
          </p:nvPr>
        </p:nvSpPr>
        <p:spPr bwMode="auto">
          <a:xfrm>
            <a:off x="8505536" y="6588031"/>
            <a:ext cx="546100" cy="193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sz="900" b="1">
                <a:ln>
                  <a:noFill/>
                </a:ln>
                <a:solidFill>
                  <a:srgbClr val="002F80"/>
                </a:solidFill>
                <a:latin typeface="Arial" charset="0"/>
              </a:defRPr>
            </a:lvl1pPr>
          </a:lstStyle>
          <a:p>
            <a:pPr>
              <a:defRPr/>
            </a:pPr>
            <a:fld id="{C3FF4266-80A2-46C8-86B6-F0F51BB7736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4" r:id="rId2"/>
    <p:sldLayoutId id="2147483681" r:id="rId3"/>
    <p:sldLayoutId id="2147483683" r:id="rId4"/>
    <p:sldLayoutId id="2147483685" r:id="rId5"/>
    <p:sldLayoutId id="2147483704" r:id="rId6"/>
  </p:sldLayoutIdLst>
  <p:hf hdr="0" ftr="0"/>
  <p:txStyles>
    <p:titleStyle>
      <a:lvl1pPr algn="l" rtl="0" eaLnBrk="0" fontAlgn="base" hangingPunct="0">
        <a:spcBef>
          <a:spcPct val="0"/>
        </a:spcBef>
        <a:spcAft>
          <a:spcPct val="0"/>
        </a:spcAft>
        <a:defRPr sz="3200" b="0">
          <a:solidFill>
            <a:srgbClr val="000066"/>
          </a:solidFill>
          <a:effectLst/>
          <a:latin typeface="Arial Narrow"/>
          <a:ea typeface="+mj-ea"/>
          <a:cs typeface="Arial Narrow"/>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p:titleStyle>
    <p:bodyStyle>
      <a:lvl1pPr marL="173038" indent="-173038" algn="l" rtl="0" eaLnBrk="0" fontAlgn="base" hangingPunct="0">
        <a:spcBef>
          <a:spcPct val="20000"/>
        </a:spcBef>
        <a:spcAft>
          <a:spcPct val="0"/>
        </a:spcAft>
        <a:buClr>
          <a:srgbClr val="333333"/>
        </a:buClr>
        <a:buFont typeface="Wingdings" pitchFamily="2" charset="2"/>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bwMode="auto">
          <a:xfrm>
            <a:off x="98424" y="0"/>
            <a:ext cx="8950325"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4200" dirty="0">
                <a:solidFill>
                  <a:srgbClr val="002F80"/>
                </a:solidFill>
                <a:latin typeface="Times New Roman" pitchFamily="18" charset="0"/>
                <a:cs typeface="Times New Roman" pitchFamily="18" charset="0"/>
              </a:rPr>
              <a:t>Sample Slide</a:t>
            </a:r>
            <a:endParaRPr lang="en-US" dirty="0"/>
          </a:p>
        </p:txBody>
      </p:sp>
      <p:sp>
        <p:nvSpPr>
          <p:cNvPr id="1027" name="Rectangle 3"/>
          <p:cNvSpPr>
            <a:spLocks noGrp="1" noChangeArrowheads="1"/>
          </p:cNvSpPr>
          <p:nvPr>
            <p:ph type="body" idx="1"/>
          </p:nvPr>
        </p:nvSpPr>
        <p:spPr bwMode="auto">
          <a:xfrm>
            <a:off x="152400" y="990600"/>
            <a:ext cx="8896350" cy="501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indent="-173038">
              <a:buClr>
                <a:srgbClr val="333333"/>
              </a:buClr>
            </a:pPr>
            <a:r>
              <a:rPr lang="en-US" sz="2200" dirty="0">
                <a:solidFill>
                  <a:srgbClr val="333333"/>
                </a:solidFill>
                <a:latin typeface="Arial" pitchFamily="34" charset="0"/>
                <a:cs typeface="Arial" pitchFamily="34" charset="0"/>
              </a:rPr>
              <a:t>Subhead</a:t>
            </a:r>
          </a:p>
          <a:p>
            <a:pPr marL="173038" indent="-173038">
              <a:buClr>
                <a:srgbClr val="333333"/>
              </a:buClr>
              <a:buFont typeface="Wingdings" pitchFamily="2" charset="2"/>
              <a:buNone/>
            </a:pPr>
            <a:r>
              <a:rPr lang="en-US" sz="2200" dirty="0">
                <a:solidFill>
                  <a:srgbClr val="333333"/>
                </a:solidFill>
                <a:latin typeface="Arial" pitchFamily="34" charset="0"/>
                <a:cs typeface="Arial" pitchFamily="34" charset="0"/>
              </a:rPr>
              <a:t>1st level text</a:t>
            </a:r>
          </a:p>
          <a:p>
            <a:pPr marL="690563" lvl="1" indent="-342900">
              <a:buClr>
                <a:srgbClr val="333333"/>
              </a:buClr>
              <a:buFont typeface="Wingdings" pitchFamily="2" charset="2"/>
              <a:buChar char="§"/>
            </a:pPr>
            <a:r>
              <a:rPr lang="en-US" sz="2200" dirty="0">
                <a:solidFill>
                  <a:srgbClr val="333333"/>
                </a:solidFill>
                <a:latin typeface="Arial" pitchFamily="34" charset="0"/>
                <a:cs typeface="Arial" pitchFamily="34" charset="0"/>
              </a:rPr>
              <a:t>2nd level</a:t>
            </a:r>
          </a:p>
          <a:p>
            <a:pPr lvl="2">
              <a:buClr>
                <a:srgbClr val="333333"/>
              </a:buClr>
              <a:buFont typeface="Wingdings" pitchFamily="2" charset="2"/>
              <a:buChar char="§"/>
            </a:pPr>
            <a:r>
              <a:rPr lang="en-US" sz="2200" dirty="0">
                <a:solidFill>
                  <a:srgbClr val="333333"/>
                </a:solidFill>
                <a:latin typeface="Arial" pitchFamily="34" charset="0"/>
                <a:cs typeface="Arial" pitchFamily="34" charset="0"/>
              </a:rPr>
              <a:t>3rd level</a:t>
            </a:r>
          </a:p>
          <a:p>
            <a:pPr lvl="3">
              <a:buClr>
                <a:srgbClr val="333333"/>
              </a:buClr>
              <a:buFont typeface="Wingdings" pitchFamily="2" charset="2"/>
              <a:buChar char="§"/>
            </a:pPr>
            <a:r>
              <a:rPr lang="en-US" sz="2000" dirty="0">
                <a:solidFill>
                  <a:srgbClr val="333333"/>
                </a:solidFill>
                <a:latin typeface="Arial" pitchFamily="34" charset="0"/>
                <a:cs typeface="Arial" pitchFamily="34" charset="0"/>
              </a:rPr>
              <a:t>4th level</a:t>
            </a:r>
          </a:p>
          <a:p>
            <a:pPr lvl="4">
              <a:buClr>
                <a:srgbClr val="333333"/>
              </a:buClr>
              <a:buFont typeface="Wingdings" pitchFamily="2" charset="2"/>
              <a:buChar char="§"/>
            </a:pPr>
            <a:r>
              <a:rPr lang="en-US" dirty="0">
                <a:solidFill>
                  <a:srgbClr val="333333"/>
                </a:solidFill>
                <a:latin typeface="Arial" pitchFamily="34" charset="0"/>
                <a:cs typeface="Arial" pitchFamily="34" charset="0"/>
              </a:rPr>
              <a:t>5th level </a:t>
            </a:r>
            <a:r>
              <a:rPr lang="en-US" b="0" i="0" u="none" strike="noStrike" baseline="0" dirty="0">
                <a:solidFill>
                  <a:srgbClr val="595A5A"/>
                </a:solidFill>
                <a:latin typeface="JEIHB J+ Franklin Gothic"/>
              </a:rPr>
              <a:t> </a:t>
            </a:r>
            <a:endParaRPr lang="en-US" dirty="0">
              <a:solidFill>
                <a:srgbClr val="333333"/>
              </a:solidFill>
            </a:endParaRPr>
          </a:p>
        </p:txBody>
      </p:sp>
      <p:sp>
        <p:nvSpPr>
          <p:cNvPr id="319499" name="Rectangle 11"/>
          <p:cNvSpPr>
            <a:spLocks noChangeArrowheads="1"/>
          </p:cNvSpPr>
          <p:nvPr/>
        </p:nvSpPr>
        <p:spPr bwMode="auto">
          <a:xfrm>
            <a:off x="463550" y="1010805"/>
            <a:ext cx="8229600" cy="800100"/>
          </a:xfrm>
          <a:prstGeom prst="rect">
            <a:avLst/>
          </a:prstGeom>
          <a:noFill/>
          <a:ln w="9525">
            <a:noFill/>
            <a:miter lim="800000"/>
            <a:headEnd/>
            <a:tailEnd/>
          </a:ln>
          <a:effectLst/>
        </p:spPr>
        <p:txBody>
          <a:bodyPr anchor="ctr"/>
          <a:lstStyle/>
          <a:p>
            <a:pPr>
              <a:defRPr/>
            </a:pPr>
            <a:r>
              <a:rPr lang="en-US" sz="4000" b="1" dirty="0">
                <a:solidFill>
                  <a:srgbClr val="000066"/>
                </a:solidFill>
                <a:effectLst>
                  <a:outerShdw blurRad="38100" dist="38100" dir="2700000" algn="tl">
                    <a:srgbClr val="C0C0C0"/>
                  </a:outerShdw>
                </a:effectLst>
              </a:rPr>
              <a:t> </a:t>
            </a:r>
          </a:p>
        </p:txBody>
      </p:sp>
      <p:sp>
        <p:nvSpPr>
          <p:cNvPr id="319497" name="Rectangle 9"/>
          <p:cNvSpPr>
            <a:spLocks noGrp="1" noChangeArrowheads="1"/>
          </p:cNvSpPr>
          <p:nvPr>
            <p:ph type="sldNum" sz="quarter" idx="4"/>
          </p:nvPr>
        </p:nvSpPr>
        <p:spPr bwMode="auto">
          <a:xfrm>
            <a:off x="8505536" y="6588031"/>
            <a:ext cx="546100" cy="193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sz="900" b="1">
                <a:ln>
                  <a:noFill/>
                </a:ln>
                <a:solidFill>
                  <a:srgbClr val="002F80"/>
                </a:solidFill>
                <a:latin typeface="Arial" charset="0"/>
              </a:defRPr>
            </a:lvl1pPr>
          </a:lstStyle>
          <a:p>
            <a:pPr>
              <a:defRPr/>
            </a:pPr>
            <a:fld id="{C3FF4266-80A2-46C8-86B6-F0F51BB77361}" type="slidenum">
              <a:rPr lang="en-US" smtClean="0"/>
              <a:pPr>
                <a:defRPr/>
              </a:pPr>
              <a:t>‹#›</a:t>
            </a:fld>
            <a:endParaRPr lang="en-US" dirty="0"/>
          </a:p>
        </p:txBody>
      </p:sp>
    </p:spTree>
    <p:extLst>
      <p:ext uri="{BB962C8B-B14F-4D97-AF65-F5344CB8AC3E}">
        <p14:creationId xmlns:p14="http://schemas.microsoft.com/office/powerpoint/2010/main" val="37032262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p:txStyles>
    <p:titleStyle>
      <a:lvl1pPr algn="l" rtl="0" eaLnBrk="0" fontAlgn="base" hangingPunct="0">
        <a:spcBef>
          <a:spcPct val="0"/>
        </a:spcBef>
        <a:spcAft>
          <a:spcPct val="0"/>
        </a:spcAft>
        <a:defRPr sz="3200" b="0">
          <a:solidFill>
            <a:srgbClr val="000066"/>
          </a:solidFill>
          <a:effectLst/>
          <a:latin typeface="Arial Narrow"/>
          <a:ea typeface="+mj-ea"/>
          <a:cs typeface="Arial Narrow"/>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p:titleStyle>
    <p:bodyStyle>
      <a:lvl1pPr marL="173038" indent="-173038" algn="l" rtl="0" eaLnBrk="0" fontAlgn="base" hangingPunct="0">
        <a:spcBef>
          <a:spcPct val="20000"/>
        </a:spcBef>
        <a:spcAft>
          <a:spcPct val="0"/>
        </a:spcAft>
        <a:buClr>
          <a:srgbClr val="333333"/>
        </a:buClr>
        <a:buFont typeface="Wingdings" pitchFamily="2" charset="2"/>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23.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27.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30.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9.svg"/><Relationship Id="rId5" Type="http://schemas.openxmlformats.org/officeDocument/2006/relationships/image" Target="../media/image30.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7.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cid:image003.png@01D47DB6.DB96097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57.sv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cyber.dhs.gov/directives" TargetMode="External"/><Relationship Id="rId1" Type="http://schemas.openxmlformats.org/officeDocument/2006/relationships/slideLayout" Target="../slideLayouts/slideLayout5.xml"/><Relationship Id="rId4" Type="http://schemas.openxmlformats.org/officeDocument/2006/relationships/image" Target="../media/image60.sv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1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486400"/>
          </a:xfrm>
          <a:prstGeom prst="rect">
            <a:avLst/>
          </a:prstGeom>
          <a:solidFill>
            <a:srgbClr val="00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381000" y="5724525"/>
            <a:ext cx="3131787" cy="914400"/>
            <a:chOff x="534987" y="5381467"/>
            <a:chExt cx="4094163" cy="1195388"/>
          </a:xfrm>
        </p:grpSpPr>
        <p:sp>
          <p:nvSpPr>
            <p:cNvPr id="8" name="Freeform 5"/>
            <p:cNvSpPr>
              <a:spLocks/>
            </p:cNvSpPr>
            <p:nvPr/>
          </p:nvSpPr>
          <p:spPr bwMode="auto">
            <a:xfrm>
              <a:off x="762000" y="5614830"/>
              <a:ext cx="225425" cy="298450"/>
            </a:xfrm>
            <a:custGeom>
              <a:avLst/>
              <a:gdLst>
                <a:gd name="T0" fmla="*/ 391 w 395"/>
                <a:gd name="T1" fmla="*/ 419 h 520"/>
                <a:gd name="T2" fmla="*/ 391 w 395"/>
                <a:gd name="T3" fmla="*/ 419 h 520"/>
                <a:gd name="T4" fmla="*/ 349 w 395"/>
                <a:gd name="T5" fmla="*/ 390 h 520"/>
                <a:gd name="T6" fmla="*/ 308 w 395"/>
                <a:gd name="T7" fmla="*/ 258 h 520"/>
                <a:gd name="T8" fmla="*/ 323 w 395"/>
                <a:gd name="T9" fmla="*/ 184 h 520"/>
                <a:gd name="T10" fmla="*/ 296 w 395"/>
                <a:gd name="T11" fmla="*/ 141 h 520"/>
                <a:gd name="T12" fmla="*/ 179 w 395"/>
                <a:gd name="T13" fmla="*/ 77 h 520"/>
                <a:gd name="T14" fmla="*/ 13 w 395"/>
                <a:gd name="T15" fmla="*/ 0 h 520"/>
                <a:gd name="T16" fmla="*/ 47 w 395"/>
                <a:gd name="T17" fmla="*/ 69 h 520"/>
                <a:gd name="T18" fmla="*/ 0 w 395"/>
                <a:gd name="T19" fmla="*/ 94 h 520"/>
                <a:gd name="T20" fmla="*/ 73 w 395"/>
                <a:gd name="T21" fmla="*/ 132 h 520"/>
                <a:gd name="T22" fmla="*/ 42 w 395"/>
                <a:gd name="T23" fmla="*/ 167 h 520"/>
                <a:gd name="T24" fmla="*/ 128 w 395"/>
                <a:gd name="T25" fmla="*/ 187 h 520"/>
                <a:gd name="T26" fmla="*/ 100 w 395"/>
                <a:gd name="T27" fmla="*/ 219 h 520"/>
                <a:gd name="T28" fmla="*/ 190 w 395"/>
                <a:gd name="T29" fmla="*/ 243 h 520"/>
                <a:gd name="T30" fmla="*/ 149 w 395"/>
                <a:gd name="T31" fmla="*/ 284 h 520"/>
                <a:gd name="T32" fmla="*/ 237 w 395"/>
                <a:gd name="T33" fmla="*/ 301 h 520"/>
                <a:gd name="T34" fmla="*/ 188 w 395"/>
                <a:gd name="T35" fmla="*/ 349 h 520"/>
                <a:gd name="T36" fmla="*/ 272 w 395"/>
                <a:gd name="T37" fmla="*/ 367 h 520"/>
                <a:gd name="T38" fmla="*/ 243 w 395"/>
                <a:gd name="T39" fmla="*/ 414 h 520"/>
                <a:gd name="T40" fmla="*/ 315 w 395"/>
                <a:gd name="T41" fmla="*/ 415 h 520"/>
                <a:gd name="T42" fmla="*/ 290 w 395"/>
                <a:gd name="T43" fmla="*/ 483 h 520"/>
                <a:gd name="T44" fmla="*/ 361 w 395"/>
                <a:gd name="T45" fmla="*/ 465 h 520"/>
                <a:gd name="T46" fmla="*/ 365 w 395"/>
                <a:gd name="T47" fmla="*/ 520 h 520"/>
                <a:gd name="T48" fmla="*/ 395 w 395"/>
                <a:gd name="T49" fmla="*/ 509 h 520"/>
                <a:gd name="T50" fmla="*/ 391 w 395"/>
                <a:gd name="T51" fmla="*/ 4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5" h="520">
                  <a:moveTo>
                    <a:pt x="391" y="419"/>
                  </a:moveTo>
                  <a:lnTo>
                    <a:pt x="391" y="419"/>
                  </a:lnTo>
                  <a:cubicBezTo>
                    <a:pt x="376" y="412"/>
                    <a:pt x="363" y="403"/>
                    <a:pt x="349" y="390"/>
                  </a:cubicBezTo>
                  <a:cubicBezTo>
                    <a:pt x="305" y="350"/>
                    <a:pt x="294" y="307"/>
                    <a:pt x="308" y="258"/>
                  </a:cubicBezTo>
                  <a:cubicBezTo>
                    <a:pt x="315" y="229"/>
                    <a:pt x="327" y="215"/>
                    <a:pt x="323" y="184"/>
                  </a:cubicBezTo>
                  <a:cubicBezTo>
                    <a:pt x="321" y="167"/>
                    <a:pt x="309" y="153"/>
                    <a:pt x="296" y="141"/>
                  </a:cubicBezTo>
                  <a:cubicBezTo>
                    <a:pt x="267" y="113"/>
                    <a:pt x="231" y="95"/>
                    <a:pt x="179" y="77"/>
                  </a:cubicBezTo>
                  <a:cubicBezTo>
                    <a:pt x="147" y="67"/>
                    <a:pt x="54" y="38"/>
                    <a:pt x="13" y="0"/>
                  </a:cubicBezTo>
                  <a:cubicBezTo>
                    <a:pt x="3" y="28"/>
                    <a:pt x="23" y="64"/>
                    <a:pt x="47" y="69"/>
                  </a:cubicBezTo>
                  <a:cubicBezTo>
                    <a:pt x="26" y="71"/>
                    <a:pt x="8" y="82"/>
                    <a:pt x="0" y="94"/>
                  </a:cubicBezTo>
                  <a:cubicBezTo>
                    <a:pt x="15" y="112"/>
                    <a:pt x="47" y="132"/>
                    <a:pt x="73" y="132"/>
                  </a:cubicBezTo>
                  <a:cubicBezTo>
                    <a:pt x="61" y="140"/>
                    <a:pt x="46" y="157"/>
                    <a:pt x="42" y="167"/>
                  </a:cubicBezTo>
                  <a:cubicBezTo>
                    <a:pt x="64" y="179"/>
                    <a:pt x="100" y="189"/>
                    <a:pt x="128" y="187"/>
                  </a:cubicBezTo>
                  <a:cubicBezTo>
                    <a:pt x="116" y="196"/>
                    <a:pt x="106" y="208"/>
                    <a:pt x="100" y="219"/>
                  </a:cubicBezTo>
                  <a:cubicBezTo>
                    <a:pt x="118" y="228"/>
                    <a:pt x="155" y="240"/>
                    <a:pt x="190" y="243"/>
                  </a:cubicBezTo>
                  <a:cubicBezTo>
                    <a:pt x="177" y="249"/>
                    <a:pt x="159" y="271"/>
                    <a:pt x="149" y="284"/>
                  </a:cubicBezTo>
                  <a:cubicBezTo>
                    <a:pt x="169" y="293"/>
                    <a:pt x="211" y="298"/>
                    <a:pt x="237" y="301"/>
                  </a:cubicBezTo>
                  <a:cubicBezTo>
                    <a:pt x="219" y="311"/>
                    <a:pt x="199" y="331"/>
                    <a:pt x="188" y="349"/>
                  </a:cubicBezTo>
                  <a:cubicBezTo>
                    <a:pt x="207" y="358"/>
                    <a:pt x="243" y="368"/>
                    <a:pt x="272" y="367"/>
                  </a:cubicBezTo>
                  <a:cubicBezTo>
                    <a:pt x="258" y="381"/>
                    <a:pt x="248" y="397"/>
                    <a:pt x="243" y="414"/>
                  </a:cubicBezTo>
                  <a:cubicBezTo>
                    <a:pt x="265" y="418"/>
                    <a:pt x="288" y="418"/>
                    <a:pt x="315" y="415"/>
                  </a:cubicBezTo>
                  <a:cubicBezTo>
                    <a:pt x="299" y="436"/>
                    <a:pt x="292" y="463"/>
                    <a:pt x="290" y="483"/>
                  </a:cubicBezTo>
                  <a:cubicBezTo>
                    <a:pt x="312" y="482"/>
                    <a:pt x="341" y="477"/>
                    <a:pt x="361" y="465"/>
                  </a:cubicBezTo>
                  <a:cubicBezTo>
                    <a:pt x="357" y="481"/>
                    <a:pt x="358" y="504"/>
                    <a:pt x="365" y="520"/>
                  </a:cubicBezTo>
                  <a:cubicBezTo>
                    <a:pt x="374" y="518"/>
                    <a:pt x="384" y="515"/>
                    <a:pt x="395" y="509"/>
                  </a:cubicBezTo>
                  <a:cubicBezTo>
                    <a:pt x="393" y="478"/>
                    <a:pt x="392" y="446"/>
                    <a:pt x="391" y="419"/>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p:nvSpPr>
          <p:spPr bwMode="auto">
            <a:xfrm>
              <a:off x="1268412" y="5644992"/>
              <a:ext cx="227013" cy="268288"/>
            </a:xfrm>
            <a:custGeom>
              <a:avLst/>
              <a:gdLst>
                <a:gd name="T0" fmla="*/ 396 w 396"/>
                <a:gd name="T1" fmla="*/ 0 h 469"/>
                <a:gd name="T2" fmla="*/ 396 w 396"/>
                <a:gd name="T3" fmla="*/ 0 h 469"/>
                <a:gd name="T4" fmla="*/ 220 w 396"/>
                <a:gd name="T5" fmla="*/ 70 h 469"/>
                <a:gd name="T6" fmla="*/ 88 w 396"/>
                <a:gd name="T7" fmla="*/ 134 h 469"/>
                <a:gd name="T8" fmla="*/ 64 w 396"/>
                <a:gd name="T9" fmla="*/ 187 h 469"/>
                <a:gd name="T10" fmla="*/ 71 w 396"/>
                <a:gd name="T11" fmla="*/ 272 h 469"/>
                <a:gd name="T12" fmla="*/ 49 w 396"/>
                <a:gd name="T13" fmla="*/ 339 h 469"/>
                <a:gd name="T14" fmla="*/ 3 w 396"/>
                <a:gd name="T15" fmla="*/ 375 h 469"/>
                <a:gd name="T16" fmla="*/ 0 w 396"/>
                <a:gd name="T17" fmla="*/ 456 h 469"/>
                <a:gd name="T18" fmla="*/ 33 w 396"/>
                <a:gd name="T19" fmla="*/ 469 h 469"/>
                <a:gd name="T20" fmla="*/ 37 w 396"/>
                <a:gd name="T21" fmla="*/ 414 h 469"/>
                <a:gd name="T22" fmla="*/ 108 w 396"/>
                <a:gd name="T23" fmla="*/ 432 h 469"/>
                <a:gd name="T24" fmla="*/ 83 w 396"/>
                <a:gd name="T25" fmla="*/ 364 h 469"/>
                <a:gd name="T26" fmla="*/ 155 w 396"/>
                <a:gd name="T27" fmla="*/ 363 h 469"/>
                <a:gd name="T28" fmla="*/ 126 w 396"/>
                <a:gd name="T29" fmla="*/ 316 h 469"/>
                <a:gd name="T30" fmla="*/ 210 w 396"/>
                <a:gd name="T31" fmla="*/ 298 h 469"/>
                <a:gd name="T32" fmla="*/ 161 w 396"/>
                <a:gd name="T33" fmla="*/ 250 h 469"/>
                <a:gd name="T34" fmla="*/ 250 w 396"/>
                <a:gd name="T35" fmla="*/ 234 h 469"/>
                <a:gd name="T36" fmla="*/ 208 w 396"/>
                <a:gd name="T37" fmla="*/ 192 h 469"/>
                <a:gd name="T38" fmla="*/ 299 w 396"/>
                <a:gd name="T39" fmla="*/ 168 h 469"/>
                <a:gd name="T40" fmla="*/ 270 w 396"/>
                <a:gd name="T41" fmla="*/ 136 h 469"/>
                <a:gd name="T42" fmla="*/ 357 w 396"/>
                <a:gd name="T43" fmla="*/ 116 h 469"/>
                <a:gd name="T44" fmla="*/ 325 w 396"/>
                <a:gd name="T45" fmla="*/ 81 h 469"/>
                <a:gd name="T46" fmla="*/ 396 w 396"/>
                <a:gd name="T4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6" h="469">
                  <a:moveTo>
                    <a:pt x="396" y="0"/>
                  </a:moveTo>
                  <a:lnTo>
                    <a:pt x="396" y="0"/>
                  </a:lnTo>
                  <a:cubicBezTo>
                    <a:pt x="355" y="37"/>
                    <a:pt x="289" y="47"/>
                    <a:pt x="220" y="70"/>
                  </a:cubicBezTo>
                  <a:cubicBezTo>
                    <a:pt x="167" y="87"/>
                    <a:pt x="135" y="97"/>
                    <a:pt x="88" y="134"/>
                  </a:cubicBezTo>
                  <a:cubicBezTo>
                    <a:pt x="75" y="145"/>
                    <a:pt x="62" y="161"/>
                    <a:pt x="64" y="187"/>
                  </a:cubicBezTo>
                  <a:cubicBezTo>
                    <a:pt x="65" y="217"/>
                    <a:pt x="70" y="230"/>
                    <a:pt x="71" y="272"/>
                  </a:cubicBezTo>
                  <a:cubicBezTo>
                    <a:pt x="71" y="301"/>
                    <a:pt x="61" y="325"/>
                    <a:pt x="49" y="339"/>
                  </a:cubicBezTo>
                  <a:cubicBezTo>
                    <a:pt x="36" y="354"/>
                    <a:pt x="18" y="367"/>
                    <a:pt x="3" y="375"/>
                  </a:cubicBezTo>
                  <a:cubicBezTo>
                    <a:pt x="2" y="401"/>
                    <a:pt x="1" y="426"/>
                    <a:pt x="0" y="456"/>
                  </a:cubicBezTo>
                  <a:cubicBezTo>
                    <a:pt x="10" y="462"/>
                    <a:pt x="24" y="467"/>
                    <a:pt x="33" y="469"/>
                  </a:cubicBezTo>
                  <a:cubicBezTo>
                    <a:pt x="40" y="453"/>
                    <a:pt x="41" y="430"/>
                    <a:pt x="37" y="414"/>
                  </a:cubicBezTo>
                  <a:cubicBezTo>
                    <a:pt x="57" y="426"/>
                    <a:pt x="86" y="431"/>
                    <a:pt x="108" y="432"/>
                  </a:cubicBezTo>
                  <a:cubicBezTo>
                    <a:pt x="106" y="412"/>
                    <a:pt x="99" y="385"/>
                    <a:pt x="83" y="364"/>
                  </a:cubicBezTo>
                  <a:cubicBezTo>
                    <a:pt x="110" y="367"/>
                    <a:pt x="133" y="367"/>
                    <a:pt x="155" y="363"/>
                  </a:cubicBezTo>
                  <a:cubicBezTo>
                    <a:pt x="150" y="346"/>
                    <a:pt x="140" y="330"/>
                    <a:pt x="126" y="316"/>
                  </a:cubicBezTo>
                  <a:cubicBezTo>
                    <a:pt x="155" y="317"/>
                    <a:pt x="191" y="307"/>
                    <a:pt x="210" y="298"/>
                  </a:cubicBezTo>
                  <a:cubicBezTo>
                    <a:pt x="199" y="280"/>
                    <a:pt x="180" y="260"/>
                    <a:pt x="161" y="250"/>
                  </a:cubicBezTo>
                  <a:cubicBezTo>
                    <a:pt x="187" y="247"/>
                    <a:pt x="231" y="242"/>
                    <a:pt x="250" y="234"/>
                  </a:cubicBezTo>
                  <a:cubicBezTo>
                    <a:pt x="241" y="220"/>
                    <a:pt x="221" y="198"/>
                    <a:pt x="208" y="192"/>
                  </a:cubicBezTo>
                  <a:cubicBezTo>
                    <a:pt x="243" y="189"/>
                    <a:pt x="280" y="177"/>
                    <a:pt x="299" y="168"/>
                  </a:cubicBezTo>
                  <a:cubicBezTo>
                    <a:pt x="292" y="157"/>
                    <a:pt x="282" y="145"/>
                    <a:pt x="270" y="136"/>
                  </a:cubicBezTo>
                  <a:cubicBezTo>
                    <a:pt x="303" y="134"/>
                    <a:pt x="334" y="128"/>
                    <a:pt x="357" y="116"/>
                  </a:cubicBezTo>
                  <a:cubicBezTo>
                    <a:pt x="352" y="106"/>
                    <a:pt x="337" y="89"/>
                    <a:pt x="325" y="81"/>
                  </a:cubicBezTo>
                  <a:cubicBezTo>
                    <a:pt x="395" y="62"/>
                    <a:pt x="396" y="27"/>
                    <a:pt x="396" y="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944562" y="5624355"/>
              <a:ext cx="384175" cy="220663"/>
            </a:xfrm>
            <a:custGeom>
              <a:avLst/>
              <a:gdLst>
                <a:gd name="T0" fmla="*/ 671 w 671"/>
                <a:gd name="T1" fmla="*/ 109 h 386"/>
                <a:gd name="T2" fmla="*/ 671 w 671"/>
                <a:gd name="T3" fmla="*/ 109 h 386"/>
                <a:gd name="T4" fmla="*/ 322 w 671"/>
                <a:gd name="T5" fmla="*/ 0 h 386"/>
                <a:gd name="T6" fmla="*/ 0 w 671"/>
                <a:gd name="T7" fmla="*/ 92 h 386"/>
                <a:gd name="T8" fmla="*/ 42 w 671"/>
                <a:gd name="T9" fmla="*/ 151 h 386"/>
                <a:gd name="T10" fmla="*/ 36 w 671"/>
                <a:gd name="T11" fmla="*/ 223 h 386"/>
                <a:gd name="T12" fmla="*/ 44 w 671"/>
                <a:gd name="T13" fmla="*/ 327 h 386"/>
                <a:gd name="T14" fmla="*/ 128 w 671"/>
                <a:gd name="T15" fmla="*/ 383 h 386"/>
                <a:gd name="T16" fmla="*/ 241 w 671"/>
                <a:gd name="T17" fmla="*/ 369 h 386"/>
                <a:gd name="T18" fmla="*/ 276 w 671"/>
                <a:gd name="T19" fmla="*/ 326 h 386"/>
                <a:gd name="T20" fmla="*/ 288 w 671"/>
                <a:gd name="T21" fmla="*/ 283 h 386"/>
                <a:gd name="T22" fmla="*/ 265 w 671"/>
                <a:gd name="T23" fmla="*/ 261 h 386"/>
                <a:gd name="T24" fmla="*/ 220 w 671"/>
                <a:gd name="T25" fmla="*/ 275 h 386"/>
                <a:gd name="T26" fmla="*/ 213 w 671"/>
                <a:gd name="T27" fmla="*/ 241 h 386"/>
                <a:gd name="T28" fmla="*/ 259 w 671"/>
                <a:gd name="T29" fmla="*/ 217 h 386"/>
                <a:gd name="T30" fmla="*/ 270 w 671"/>
                <a:gd name="T31" fmla="*/ 199 h 386"/>
                <a:gd name="T32" fmla="*/ 320 w 671"/>
                <a:gd name="T33" fmla="*/ 194 h 386"/>
                <a:gd name="T34" fmla="*/ 375 w 671"/>
                <a:gd name="T35" fmla="*/ 217 h 386"/>
                <a:gd name="T36" fmla="*/ 432 w 671"/>
                <a:gd name="T37" fmla="*/ 231 h 386"/>
                <a:gd name="T38" fmla="*/ 385 w 671"/>
                <a:gd name="T39" fmla="*/ 254 h 386"/>
                <a:gd name="T40" fmla="*/ 398 w 671"/>
                <a:gd name="T41" fmla="*/ 323 h 386"/>
                <a:gd name="T42" fmla="*/ 405 w 671"/>
                <a:gd name="T43" fmla="*/ 369 h 386"/>
                <a:gd name="T44" fmla="*/ 531 w 671"/>
                <a:gd name="T45" fmla="*/ 386 h 386"/>
                <a:gd name="T46" fmla="*/ 578 w 671"/>
                <a:gd name="T47" fmla="*/ 355 h 386"/>
                <a:gd name="T48" fmla="*/ 600 w 671"/>
                <a:gd name="T49" fmla="*/ 266 h 386"/>
                <a:gd name="T50" fmla="*/ 592 w 671"/>
                <a:gd name="T51" fmla="*/ 196 h 386"/>
                <a:gd name="T52" fmla="*/ 671 w 671"/>
                <a:gd name="T53" fmla="*/ 10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1" h="386">
                  <a:moveTo>
                    <a:pt x="671" y="109"/>
                  </a:moveTo>
                  <a:lnTo>
                    <a:pt x="671" y="109"/>
                  </a:lnTo>
                  <a:cubicBezTo>
                    <a:pt x="572" y="41"/>
                    <a:pt x="451" y="0"/>
                    <a:pt x="322" y="0"/>
                  </a:cubicBezTo>
                  <a:cubicBezTo>
                    <a:pt x="204" y="0"/>
                    <a:pt x="93" y="34"/>
                    <a:pt x="0" y="92"/>
                  </a:cubicBezTo>
                  <a:cubicBezTo>
                    <a:pt x="24" y="111"/>
                    <a:pt x="38" y="131"/>
                    <a:pt x="42" y="151"/>
                  </a:cubicBezTo>
                  <a:cubicBezTo>
                    <a:pt x="45" y="170"/>
                    <a:pt x="47" y="191"/>
                    <a:pt x="36" y="223"/>
                  </a:cubicBezTo>
                  <a:cubicBezTo>
                    <a:pt x="25" y="257"/>
                    <a:pt x="19" y="292"/>
                    <a:pt x="44" y="327"/>
                  </a:cubicBezTo>
                  <a:cubicBezTo>
                    <a:pt x="69" y="362"/>
                    <a:pt x="101" y="378"/>
                    <a:pt x="128" y="383"/>
                  </a:cubicBezTo>
                  <a:cubicBezTo>
                    <a:pt x="163" y="377"/>
                    <a:pt x="202" y="372"/>
                    <a:pt x="241" y="369"/>
                  </a:cubicBezTo>
                  <a:cubicBezTo>
                    <a:pt x="246" y="352"/>
                    <a:pt x="261" y="338"/>
                    <a:pt x="276" y="326"/>
                  </a:cubicBezTo>
                  <a:cubicBezTo>
                    <a:pt x="298" y="309"/>
                    <a:pt x="293" y="295"/>
                    <a:pt x="288" y="283"/>
                  </a:cubicBezTo>
                  <a:cubicBezTo>
                    <a:pt x="284" y="274"/>
                    <a:pt x="276" y="267"/>
                    <a:pt x="265" y="261"/>
                  </a:cubicBezTo>
                  <a:cubicBezTo>
                    <a:pt x="255" y="256"/>
                    <a:pt x="219" y="252"/>
                    <a:pt x="220" y="275"/>
                  </a:cubicBezTo>
                  <a:cubicBezTo>
                    <a:pt x="214" y="267"/>
                    <a:pt x="209" y="256"/>
                    <a:pt x="213" y="241"/>
                  </a:cubicBezTo>
                  <a:cubicBezTo>
                    <a:pt x="218" y="221"/>
                    <a:pt x="250" y="216"/>
                    <a:pt x="259" y="217"/>
                  </a:cubicBezTo>
                  <a:cubicBezTo>
                    <a:pt x="252" y="211"/>
                    <a:pt x="256" y="203"/>
                    <a:pt x="270" y="199"/>
                  </a:cubicBezTo>
                  <a:cubicBezTo>
                    <a:pt x="288" y="194"/>
                    <a:pt x="304" y="193"/>
                    <a:pt x="320" y="194"/>
                  </a:cubicBezTo>
                  <a:cubicBezTo>
                    <a:pt x="353" y="195"/>
                    <a:pt x="358" y="202"/>
                    <a:pt x="375" y="217"/>
                  </a:cubicBezTo>
                  <a:cubicBezTo>
                    <a:pt x="395" y="235"/>
                    <a:pt x="421" y="241"/>
                    <a:pt x="432" y="231"/>
                  </a:cubicBezTo>
                  <a:cubicBezTo>
                    <a:pt x="424" y="248"/>
                    <a:pt x="401" y="257"/>
                    <a:pt x="385" y="254"/>
                  </a:cubicBezTo>
                  <a:cubicBezTo>
                    <a:pt x="393" y="278"/>
                    <a:pt x="395" y="298"/>
                    <a:pt x="398" y="323"/>
                  </a:cubicBezTo>
                  <a:cubicBezTo>
                    <a:pt x="399" y="334"/>
                    <a:pt x="402" y="353"/>
                    <a:pt x="405" y="369"/>
                  </a:cubicBezTo>
                  <a:cubicBezTo>
                    <a:pt x="449" y="372"/>
                    <a:pt x="493" y="378"/>
                    <a:pt x="531" y="386"/>
                  </a:cubicBezTo>
                  <a:cubicBezTo>
                    <a:pt x="547" y="381"/>
                    <a:pt x="564" y="372"/>
                    <a:pt x="578" y="355"/>
                  </a:cubicBezTo>
                  <a:cubicBezTo>
                    <a:pt x="592" y="338"/>
                    <a:pt x="605" y="318"/>
                    <a:pt x="600" y="266"/>
                  </a:cubicBezTo>
                  <a:cubicBezTo>
                    <a:pt x="599" y="251"/>
                    <a:pt x="591" y="214"/>
                    <a:pt x="592" y="196"/>
                  </a:cubicBezTo>
                  <a:cubicBezTo>
                    <a:pt x="594" y="157"/>
                    <a:pt x="624" y="131"/>
                    <a:pt x="671" y="109"/>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1095375" y="5745005"/>
              <a:ext cx="28575" cy="11113"/>
            </a:xfrm>
            <a:custGeom>
              <a:avLst/>
              <a:gdLst>
                <a:gd name="T0" fmla="*/ 0 w 49"/>
                <a:gd name="T1" fmla="*/ 7 h 18"/>
                <a:gd name="T2" fmla="*/ 0 w 49"/>
                <a:gd name="T3" fmla="*/ 7 h 18"/>
                <a:gd name="T4" fmla="*/ 12 w 49"/>
                <a:gd name="T5" fmla="*/ 11 h 18"/>
                <a:gd name="T6" fmla="*/ 14 w 49"/>
                <a:gd name="T7" fmla="*/ 14 h 18"/>
                <a:gd name="T8" fmla="*/ 17 w 49"/>
                <a:gd name="T9" fmla="*/ 18 h 18"/>
                <a:gd name="T10" fmla="*/ 33 w 49"/>
                <a:gd name="T11" fmla="*/ 11 h 18"/>
                <a:gd name="T12" fmla="*/ 49 w 49"/>
                <a:gd name="T13" fmla="*/ 6 h 18"/>
                <a:gd name="T14" fmla="*/ 0 w 49"/>
                <a:gd name="T15" fmla="*/ 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8">
                  <a:moveTo>
                    <a:pt x="0" y="7"/>
                  </a:moveTo>
                  <a:lnTo>
                    <a:pt x="0" y="7"/>
                  </a:lnTo>
                  <a:cubicBezTo>
                    <a:pt x="6" y="11"/>
                    <a:pt x="10" y="12"/>
                    <a:pt x="12" y="11"/>
                  </a:cubicBezTo>
                  <a:cubicBezTo>
                    <a:pt x="12" y="12"/>
                    <a:pt x="14" y="14"/>
                    <a:pt x="14" y="14"/>
                  </a:cubicBezTo>
                  <a:cubicBezTo>
                    <a:pt x="16" y="15"/>
                    <a:pt x="16" y="17"/>
                    <a:pt x="17" y="18"/>
                  </a:cubicBezTo>
                  <a:cubicBezTo>
                    <a:pt x="19" y="17"/>
                    <a:pt x="27" y="14"/>
                    <a:pt x="33" y="11"/>
                  </a:cubicBezTo>
                  <a:cubicBezTo>
                    <a:pt x="40" y="9"/>
                    <a:pt x="49" y="6"/>
                    <a:pt x="49" y="6"/>
                  </a:cubicBezTo>
                  <a:cubicBezTo>
                    <a:pt x="20" y="0"/>
                    <a:pt x="16" y="9"/>
                    <a:pt x="0" y="7"/>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p:nvSpPr>
          <p:spPr bwMode="auto">
            <a:xfrm>
              <a:off x="1131887" y="5984717"/>
              <a:ext cx="123825" cy="47625"/>
            </a:xfrm>
            <a:custGeom>
              <a:avLst/>
              <a:gdLst>
                <a:gd name="T0" fmla="*/ 192 w 216"/>
                <a:gd name="T1" fmla="*/ 70 h 83"/>
                <a:gd name="T2" fmla="*/ 192 w 216"/>
                <a:gd name="T3" fmla="*/ 70 h 83"/>
                <a:gd name="T4" fmla="*/ 212 w 216"/>
                <a:gd name="T5" fmla="*/ 58 h 83"/>
                <a:gd name="T6" fmla="*/ 216 w 216"/>
                <a:gd name="T7" fmla="*/ 0 h 83"/>
                <a:gd name="T8" fmla="*/ 208 w 216"/>
                <a:gd name="T9" fmla="*/ 6 h 83"/>
                <a:gd name="T10" fmla="*/ 167 w 216"/>
                <a:gd name="T11" fmla="*/ 23 h 83"/>
                <a:gd name="T12" fmla="*/ 125 w 216"/>
                <a:gd name="T13" fmla="*/ 9 h 83"/>
                <a:gd name="T14" fmla="*/ 101 w 216"/>
                <a:gd name="T15" fmla="*/ 0 h 83"/>
                <a:gd name="T16" fmla="*/ 71 w 216"/>
                <a:gd name="T17" fmla="*/ 11 h 83"/>
                <a:gd name="T18" fmla="*/ 35 w 216"/>
                <a:gd name="T19" fmla="*/ 24 h 83"/>
                <a:gd name="T20" fmla="*/ 0 w 216"/>
                <a:gd name="T21" fmla="*/ 15 h 83"/>
                <a:gd name="T22" fmla="*/ 0 w 216"/>
                <a:gd name="T23" fmla="*/ 70 h 83"/>
                <a:gd name="T24" fmla="*/ 6 w 216"/>
                <a:gd name="T25" fmla="*/ 73 h 83"/>
                <a:gd name="T26" fmla="*/ 35 w 216"/>
                <a:gd name="T27" fmla="*/ 83 h 83"/>
                <a:gd name="T28" fmla="*/ 58 w 216"/>
                <a:gd name="T29" fmla="*/ 74 h 83"/>
                <a:gd name="T30" fmla="*/ 101 w 216"/>
                <a:gd name="T31" fmla="*/ 59 h 83"/>
                <a:gd name="T32" fmla="*/ 138 w 216"/>
                <a:gd name="T33" fmla="*/ 72 h 83"/>
                <a:gd name="T34" fmla="*/ 167 w 216"/>
                <a:gd name="T35" fmla="*/ 82 h 83"/>
                <a:gd name="T36" fmla="*/ 192 w 216"/>
                <a:gd name="T37" fmla="*/ 7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83">
                  <a:moveTo>
                    <a:pt x="192" y="70"/>
                  </a:moveTo>
                  <a:lnTo>
                    <a:pt x="192" y="70"/>
                  </a:lnTo>
                  <a:cubicBezTo>
                    <a:pt x="198" y="66"/>
                    <a:pt x="204" y="61"/>
                    <a:pt x="212" y="58"/>
                  </a:cubicBezTo>
                  <a:cubicBezTo>
                    <a:pt x="213" y="40"/>
                    <a:pt x="214" y="20"/>
                    <a:pt x="216" y="0"/>
                  </a:cubicBezTo>
                  <a:cubicBezTo>
                    <a:pt x="213" y="1"/>
                    <a:pt x="211" y="3"/>
                    <a:pt x="208" y="6"/>
                  </a:cubicBezTo>
                  <a:cubicBezTo>
                    <a:pt x="199" y="13"/>
                    <a:pt x="187" y="23"/>
                    <a:pt x="167" y="23"/>
                  </a:cubicBezTo>
                  <a:cubicBezTo>
                    <a:pt x="147" y="23"/>
                    <a:pt x="135" y="15"/>
                    <a:pt x="125" y="9"/>
                  </a:cubicBezTo>
                  <a:cubicBezTo>
                    <a:pt x="117" y="4"/>
                    <a:pt x="110" y="0"/>
                    <a:pt x="101" y="0"/>
                  </a:cubicBezTo>
                  <a:cubicBezTo>
                    <a:pt x="90" y="0"/>
                    <a:pt x="81" y="5"/>
                    <a:pt x="71" y="11"/>
                  </a:cubicBezTo>
                  <a:cubicBezTo>
                    <a:pt x="61" y="17"/>
                    <a:pt x="49" y="24"/>
                    <a:pt x="35" y="24"/>
                  </a:cubicBezTo>
                  <a:cubicBezTo>
                    <a:pt x="20" y="24"/>
                    <a:pt x="9" y="20"/>
                    <a:pt x="0" y="15"/>
                  </a:cubicBezTo>
                  <a:lnTo>
                    <a:pt x="0" y="70"/>
                  </a:lnTo>
                  <a:cubicBezTo>
                    <a:pt x="2" y="71"/>
                    <a:pt x="4" y="72"/>
                    <a:pt x="6" y="73"/>
                  </a:cubicBezTo>
                  <a:cubicBezTo>
                    <a:pt x="15" y="79"/>
                    <a:pt x="22" y="83"/>
                    <a:pt x="35" y="83"/>
                  </a:cubicBezTo>
                  <a:cubicBezTo>
                    <a:pt x="42" y="83"/>
                    <a:pt x="49" y="79"/>
                    <a:pt x="58" y="74"/>
                  </a:cubicBezTo>
                  <a:cubicBezTo>
                    <a:pt x="70" y="67"/>
                    <a:pt x="83" y="59"/>
                    <a:pt x="101" y="59"/>
                  </a:cubicBezTo>
                  <a:cubicBezTo>
                    <a:pt x="117" y="59"/>
                    <a:pt x="128" y="66"/>
                    <a:pt x="138" y="72"/>
                  </a:cubicBezTo>
                  <a:cubicBezTo>
                    <a:pt x="147" y="77"/>
                    <a:pt x="155" y="82"/>
                    <a:pt x="167" y="82"/>
                  </a:cubicBezTo>
                  <a:cubicBezTo>
                    <a:pt x="178" y="82"/>
                    <a:pt x="184" y="77"/>
                    <a:pt x="192" y="7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1131887" y="6083142"/>
              <a:ext cx="88900" cy="47625"/>
            </a:xfrm>
            <a:custGeom>
              <a:avLst/>
              <a:gdLst>
                <a:gd name="T0" fmla="*/ 35 w 154"/>
                <a:gd name="T1" fmla="*/ 25 h 83"/>
                <a:gd name="T2" fmla="*/ 35 w 154"/>
                <a:gd name="T3" fmla="*/ 25 h 83"/>
                <a:gd name="T4" fmla="*/ 0 w 154"/>
                <a:gd name="T5" fmla="*/ 16 h 83"/>
                <a:gd name="T6" fmla="*/ 0 w 154"/>
                <a:gd name="T7" fmla="*/ 83 h 83"/>
                <a:gd name="T8" fmla="*/ 35 w 154"/>
                <a:gd name="T9" fmla="*/ 63 h 83"/>
                <a:gd name="T10" fmla="*/ 54 w 154"/>
                <a:gd name="T11" fmla="*/ 57 h 83"/>
                <a:gd name="T12" fmla="*/ 127 w 154"/>
                <a:gd name="T13" fmla="*/ 35 h 83"/>
                <a:gd name="T14" fmla="*/ 154 w 154"/>
                <a:gd name="T15" fmla="*/ 22 h 83"/>
                <a:gd name="T16" fmla="*/ 125 w 154"/>
                <a:gd name="T17" fmla="*/ 9 h 83"/>
                <a:gd name="T18" fmla="*/ 101 w 154"/>
                <a:gd name="T19" fmla="*/ 0 h 83"/>
                <a:gd name="T20" fmla="*/ 71 w 154"/>
                <a:gd name="T21" fmla="*/ 12 h 83"/>
                <a:gd name="T22" fmla="*/ 35 w 154"/>
                <a:gd name="T23"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83">
                  <a:moveTo>
                    <a:pt x="35" y="25"/>
                  </a:moveTo>
                  <a:lnTo>
                    <a:pt x="35" y="25"/>
                  </a:lnTo>
                  <a:cubicBezTo>
                    <a:pt x="20" y="25"/>
                    <a:pt x="9" y="20"/>
                    <a:pt x="0" y="16"/>
                  </a:cubicBezTo>
                  <a:lnTo>
                    <a:pt x="0" y="83"/>
                  </a:lnTo>
                  <a:cubicBezTo>
                    <a:pt x="8" y="75"/>
                    <a:pt x="19" y="68"/>
                    <a:pt x="35" y="63"/>
                  </a:cubicBezTo>
                  <a:lnTo>
                    <a:pt x="54" y="57"/>
                  </a:lnTo>
                  <a:cubicBezTo>
                    <a:pt x="70" y="52"/>
                    <a:pt x="92" y="45"/>
                    <a:pt x="127" y="35"/>
                  </a:cubicBezTo>
                  <a:cubicBezTo>
                    <a:pt x="137" y="32"/>
                    <a:pt x="146" y="27"/>
                    <a:pt x="154" y="22"/>
                  </a:cubicBezTo>
                  <a:cubicBezTo>
                    <a:pt x="142" y="20"/>
                    <a:pt x="133" y="14"/>
                    <a:pt x="125" y="9"/>
                  </a:cubicBezTo>
                  <a:cubicBezTo>
                    <a:pt x="117" y="4"/>
                    <a:pt x="110" y="0"/>
                    <a:pt x="101" y="0"/>
                  </a:cubicBezTo>
                  <a:cubicBezTo>
                    <a:pt x="90" y="0"/>
                    <a:pt x="81" y="6"/>
                    <a:pt x="71" y="12"/>
                  </a:cubicBezTo>
                  <a:cubicBezTo>
                    <a:pt x="61" y="18"/>
                    <a:pt x="49" y="25"/>
                    <a:pt x="35" y="25"/>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noEditPoints="1"/>
            </p:cNvSpPr>
            <p:nvPr/>
          </p:nvSpPr>
          <p:spPr bwMode="auto">
            <a:xfrm>
              <a:off x="1530350" y="5737067"/>
              <a:ext cx="92075" cy="88900"/>
            </a:xfrm>
            <a:custGeom>
              <a:avLst/>
              <a:gdLst>
                <a:gd name="T0" fmla="*/ 65 w 160"/>
                <a:gd name="T1" fmla="*/ 43 h 157"/>
                <a:gd name="T2" fmla="*/ 65 w 160"/>
                <a:gd name="T3" fmla="*/ 43 h 157"/>
                <a:gd name="T4" fmla="*/ 134 w 160"/>
                <a:gd name="T5" fmla="*/ 55 h 157"/>
                <a:gd name="T6" fmla="*/ 96 w 160"/>
                <a:gd name="T7" fmla="*/ 114 h 157"/>
                <a:gd name="T8" fmla="*/ 26 w 160"/>
                <a:gd name="T9" fmla="*/ 102 h 157"/>
                <a:gd name="T10" fmla="*/ 65 w 160"/>
                <a:gd name="T11" fmla="*/ 43 h 157"/>
                <a:gd name="T12" fmla="*/ 108 w 160"/>
                <a:gd name="T13" fmla="*/ 141 h 157"/>
                <a:gd name="T14" fmla="*/ 108 w 160"/>
                <a:gd name="T15" fmla="*/ 141 h 157"/>
                <a:gd name="T16" fmla="*/ 145 w 160"/>
                <a:gd name="T17" fmla="*/ 50 h 157"/>
                <a:gd name="T18" fmla="*/ 53 w 160"/>
                <a:gd name="T19" fmla="*/ 16 h 157"/>
                <a:gd name="T20" fmla="*/ 16 w 160"/>
                <a:gd name="T21" fmla="*/ 107 h 157"/>
                <a:gd name="T22" fmla="*/ 108 w 160"/>
                <a:gd name="T23" fmla="*/ 1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7">
                  <a:moveTo>
                    <a:pt x="65" y="43"/>
                  </a:moveTo>
                  <a:lnTo>
                    <a:pt x="65" y="43"/>
                  </a:lnTo>
                  <a:cubicBezTo>
                    <a:pt x="93" y="30"/>
                    <a:pt x="126" y="36"/>
                    <a:pt x="134" y="55"/>
                  </a:cubicBezTo>
                  <a:cubicBezTo>
                    <a:pt x="143" y="74"/>
                    <a:pt x="125" y="102"/>
                    <a:pt x="96" y="114"/>
                  </a:cubicBezTo>
                  <a:cubicBezTo>
                    <a:pt x="68" y="127"/>
                    <a:pt x="35" y="121"/>
                    <a:pt x="26" y="102"/>
                  </a:cubicBezTo>
                  <a:cubicBezTo>
                    <a:pt x="18" y="83"/>
                    <a:pt x="36" y="55"/>
                    <a:pt x="65" y="43"/>
                  </a:cubicBezTo>
                  <a:close/>
                  <a:moveTo>
                    <a:pt x="108" y="141"/>
                  </a:moveTo>
                  <a:lnTo>
                    <a:pt x="108" y="141"/>
                  </a:lnTo>
                  <a:cubicBezTo>
                    <a:pt x="144" y="125"/>
                    <a:pt x="160" y="85"/>
                    <a:pt x="145" y="50"/>
                  </a:cubicBezTo>
                  <a:cubicBezTo>
                    <a:pt x="130" y="15"/>
                    <a:pt x="89" y="0"/>
                    <a:pt x="53" y="16"/>
                  </a:cubicBezTo>
                  <a:cubicBezTo>
                    <a:pt x="17" y="32"/>
                    <a:pt x="0" y="72"/>
                    <a:pt x="16" y="107"/>
                  </a:cubicBezTo>
                  <a:cubicBezTo>
                    <a:pt x="31" y="142"/>
                    <a:pt x="72" y="157"/>
                    <a:pt x="108" y="141"/>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2"/>
            <p:cNvSpPr>
              <a:spLocks/>
            </p:cNvSpPr>
            <p:nvPr/>
          </p:nvSpPr>
          <p:spPr bwMode="auto">
            <a:xfrm>
              <a:off x="1555750" y="5821205"/>
              <a:ext cx="92075" cy="60325"/>
            </a:xfrm>
            <a:custGeom>
              <a:avLst/>
              <a:gdLst>
                <a:gd name="T0" fmla="*/ 14 w 161"/>
                <a:gd name="T1" fmla="*/ 88 h 105"/>
                <a:gd name="T2" fmla="*/ 14 w 161"/>
                <a:gd name="T3" fmla="*/ 88 h 105"/>
                <a:gd name="T4" fmla="*/ 0 w 161"/>
                <a:gd name="T5" fmla="*/ 34 h 105"/>
                <a:gd name="T6" fmla="*/ 8 w 161"/>
                <a:gd name="T7" fmla="*/ 31 h 105"/>
                <a:gd name="T8" fmla="*/ 12 w 161"/>
                <a:gd name="T9" fmla="*/ 47 h 105"/>
                <a:gd name="T10" fmla="*/ 127 w 161"/>
                <a:gd name="T11" fmla="*/ 17 h 105"/>
                <a:gd name="T12" fmla="*/ 123 w 161"/>
                <a:gd name="T13" fmla="*/ 2 h 105"/>
                <a:gd name="T14" fmla="*/ 132 w 161"/>
                <a:gd name="T15" fmla="*/ 0 h 105"/>
                <a:gd name="T16" fmla="*/ 153 w 161"/>
                <a:gd name="T17" fmla="*/ 83 h 105"/>
                <a:gd name="T18" fmla="*/ 158 w 161"/>
                <a:gd name="T19" fmla="*/ 81 h 105"/>
                <a:gd name="T20" fmla="*/ 161 w 161"/>
                <a:gd name="T21" fmla="*/ 92 h 105"/>
                <a:gd name="T22" fmla="*/ 129 w 161"/>
                <a:gd name="T23" fmla="*/ 100 h 105"/>
                <a:gd name="T24" fmla="*/ 127 w 161"/>
                <a:gd name="T25" fmla="*/ 89 h 105"/>
                <a:gd name="T26" fmla="*/ 141 w 161"/>
                <a:gd name="T27" fmla="*/ 86 h 105"/>
                <a:gd name="T28" fmla="*/ 130 w 161"/>
                <a:gd name="T29" fmla="*/ 44 h 105"/>
                <a:gd name="T30" fmla="*/ 83 w 161"/>
                <a:gd name="T31" fmla="*/ 56 h 105"/>
                <a:gd name="T32" fmla="*/ 91 w 161"/>
                <a:gd name="T33" fmla="*/ 88 h 105"/>
                <a:gd name="T34" fmla="*/ 105 w 161"/>
                <a:gd name="T35" fmla="*/ 85 h 105"/>
                <a:gd name="T36" fmla="*/ 108 w 161"/>
                <a:gd name="T37" fmla="*/ 95 h 105"/>
                <a:gd name="T38" fmla="*/ 68 w 161"/>
                <a:gd name="T39" fmla="*/ 105 h 105"/>
                <a:gd name="T40" fmla="*/ 66 w 161"/>
                <a:gd name="T41" fmla="*/ 95 h 105"/>
                <a:gd name="T42" fmla="*/ 79 w 161"/>
                <a:gd name="T43" fmla="*/ 91 h 105"/>
                <a:gd name="T44" fmla="*/ 71 w 161"/>
                <a:gd name="T45" fmla="*/ 59 h 105"/>
                <a:gd name="T46" fmla="*/ 19 w 161"/>
                <a:gd name="T47" fmla="*/ 72 h 105"/>
                <a:gd name="T48" fmla="*/ 22 w 161"/>
                <a:gd name="T49" fmla="*/ 86 h 105"/>
                <a:gd name="T50" fmla="*/ 14 w 161"/>
                <a:gd name="T51" fmla="*/ 8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05">
                  <a:moveTo>
                    <a:pt x="14" y="88"/>
                  </a:moveTo>
                  <a:lnTo>
                    <a:pt x="14" y="88"/>
                  </a:lnTo>
                  <a:lnTo>
                    <a:pt x="0" y="34"/>
                  </a:lnTo>
                  <a:lnTo>
                    <a:pt x="8" y="31"/>
                  </a:lnTo>
                  <a:lnTo>
                    <a:pt x="12" y="47"/>
                  </a:lnTo>
                  <a:lnTo>
                    <a:pt x="127" y="17"/>
                  </a:lnTo>
                  <a:lnTo>
                    <a:pt x="123" y="2"/>
                  </a:lnTo>
                  <a:lnTo>
                    <a:pt x="132" y="0"/>
                  </a:lnTo>
                  <a:lnTo>
                    <a:pt x="153" y="83"/>
                  </a:lnTo>
                  <a:lnTo>
                    <a:pt x="158" y="81"/>
                  </a:lnTo>
                  <a:lnTo>
                    <a:pt x="161" y="92"/>
                  </a:lnTo>
                  <a:lnTo>
                    <a:pt x="129" y="100"/>
                  </a:lnTo>
                  <a:lnTo>
                    <a:pt x="127" y="89"/>
                  </a:lnTo>
                  <a:lnTo>
                    <a:pt x="141" y="86"/>
                  </a:lnTo>
                  <a:lnTo>
                    <a:pt x="130" y="44"/>
                  </a:lnTo>
                  <a:lnTo>
                    <a:pt x="83" y="56"/>
                  </a:lnTo>
                  <a:lnTo>
                    <a:pt x="91" y="88"/>
                  </a:lnTo>
                  <a:lnTo>
                    <a:pt x="105" y="85"/>
                  </a:lnTo>
                  <a:lnTo>
                    <a:pt x="108" y="95"/>
                  </a:lnTo>
                  <a:lnTo>
                    <a:pt x="68" y="105"/>
                  </a:lnTo>
                  <a:lnTo>
                    <a:pt x="66" y="95"/>
                  </a:lnTo>
                  <a:lnTo>
                    <a:pt x="79" y="91"/>
                  </a:lnTo>
                  <a:lnTo>
                    <a:pt x="71" y="59"/>
                  </a:lnTo>
                  <a:lnTo>
                    <a:pt x="19" y="72"/>
                  </a:lnTo>
                  <a:lnTo>
                    <a:pt x="22" y="86"/>
                  </a:lnTo>
                  <a:lnTo>
                    <a:pt x="14" y="8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3"/>
            <p:cNvSpPr>
              <a:spLocks/>
            </p:cNvSpPr>
            <p:nvPr/>
          </p:nvSpPr>
          <p:spPr bwMode="auto">
            <a:xfrm>
              <a:off x="612775" y="5786280"/>
              <a:ext cx="90488" cy="88900"/>
            </a:xfrm>
            <a:custGeom>
              <a:avLst/>
              <a:gdLst>
                <a:gd name="T0" fmla="*/ 49 w 157"/>
                <a:gd name="T1" fmla="*/ 3 h 157"/>
                <a:gd name="T2" fmla="*/ 49 w 157"/>
                <a:gd name="T3" fmla="*/ 3 h 157"/>
                <a:gd name="T4" fmla="*/ 44 w 157"/>
                <a:gd name="T5" fmla="*/ 20 h 157"/>
                <a:gd name="T6" fmla="*/ 119 w 157"/>
                <a:gd name="T7" fmla="*/ 42 h 157"/>
                <a:gd name="T8" fmla="*/ 156 w 157"/>
                <a:gd name="T9" fmla="*/ 79 h 157"/>
                <a:gd name="T10" fmla="*/ 153 w 157"/>
                <a:gd name="T11" fmla="*/ 110 h 157"/>
                <a:gd name="T12" fmla="*/ 93 w 157"/>
                <a:gd name="T13" fmla="*/ 149 h 157"/>
                <a:gd name="T14" fmla="*/ 13 w 157"/>
                <a:gd name="T15" fmla="*/ 126 h 157"/>
                <a:gd name="T16" fmla="*/ 8 w 157"/>
                <a:gd name="T17" fmla="*/ 141 h 157"/>
                <a:gd name="T18" fmla="*/ 0 w 157"/>
                <a:gd name="T19" fmla="*/ 138 h 157"/>
                <a:gd name="T20" fmla="*/ 16 w 157"/>
                <a:gd name="T21" fmla="*/ 83 h 157"/>
                <a:gd name="T22" fmla="*/ 25 w 157"/>
                <a:gd name="T23" fmla="*/ 85 h 157"/>
                <a:gd name="T24" fmla="*/ 20 w 157"/>
                <a:gd name="T25" fmla="*/ 100 h 157"/>
                <a:gd name="T26" fmla="*/ 94 w 157"/>
                <a:gd name="T27" fmla="*/ 122 h 157"/>
                <a:gd name="T28" fmla="*/ 132 w 157"/>
                <a:gd name="T29" fmla="*/ 119 h 157"/>
                <a:gd name="T30" fmla="*/ 141 w 157"/>
                <a:gd name="T31" fmla="*/ 103 h 157"/>
                <a:gd name="T32" fmla="*/ 114 w 157"/>
                <a:gd name="T33" fmla="*/ 54 h 157"/>
                <a:gd name="T34" fmla="*/ 41 w 157"/>
                <a:gd name="T35" fmla="*/ 33 h 157"/>
                <a:gd name="T36" fmla="*/ 36 w 157"/>
                <a:gd name="T37" fmla="*/ 49 h 157"/>
                <a:gd name="T38" fmla="*/ 27 w 157"/>
                <a:gd name="T39" fmla="*/ 46 h 157"/>
                <a:gd name="T40" fmla="*/ 41 w 157"/>
                <a:gd name="T41" fmla="*/ 0 h 157"/>
                <a:gd name="T42" fmla="*/ 49 w 157"/>
                <a:gd name="T43"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157">
                  <a:moveTo>
                    <a:pt x="49" y="3"/>
                  </a:moveTo>
                  <a:lnTo>
                    <a:pt x="49" y="3"/>
                  </a:lnTo>
                  <a:lnTo>
                    <a:pt x="44" y="20"/>
                  </a:lnTo>
                  <a:lnTo>
                    <a:pt x="119" y="42"/>
                  </a:lnTo>
                  <a:cubicBezTo>
                    <a:pt x="141" y="48"/>
                    <a:pt x="153" y="60"/>
                    <a:pt x="156" y="79"/>
                  </a:cubicBezTo>
                  <a:cubicBezTo>
                    <a:pt x="157" y="89"/>
                    <a:pt x="156" y="100"/>
                    <a:pt x="153" y="110"/>
                  </a:cubicBezTo>
                  <a:cubicBezTo>
                    <a:pt x="144" y="142"/>
                    <a:pt x="120" y="157"/>
                    <a:pt x="93" y="149"/>
                  </a:cubicBezTo>
                  <a:lnTo>
                    <a:pt x="13" y="126"/>
                  </a:lnTo>
                  <a:lnTo>
                    <a:pt x="8" y="141"/>
                  </a:lnTo>
                  <a:lnTo>
                    <a:pt x="0" y="138"/>
                  </a:lnTo>
                  <a:lnTo>
                    <a:pt x="16" y="83"/>
                  </a:lnTo>
                  <a:lnTo>
                    <a:pt x="25" y="85"/>
                  </a:lnTo>
                  <a:lnTo>
                    <a:pt x="20" y="100"/>
                  </a:lnTo>
                  <a:lnTo>
                    <a:pt x="94" y="122"/>
                  </a:lnTo>
                  <a:cubicBezTo>
                    <a:pt x="114" y="128"/>
                    <a:pt x="124" y="127"/>
                    <a:pt x="132" y="119"/>
                  </a:cubicBezTo>
                  <a:cubicBezTo>
                    <a:pt x="136" y="115"/>
                    <a:pt x="139" y="109"/>
                    <a:pt x="141" y="103"/>
                  </a:cubicBezTo>
                  <a:cubicBezTo>
                    <a:pt x="148" y="80"/>
                    <a:pt x="138" y="62"/>
                    <a:pt x="114" y="54"/>
                  </a:cubicBezTo>
                  <a:lnTo>
                    <a:pt x="41" y="33"/>
                  </a:lnTo>
                  <a:lnTo>
                    <a:pt x="36" y="49"/>
                  </a:lnTo>
                  <a:lnTo>
                    <a:pt x="27" y="46"/>
                  </a:lnTo>
                  <a:lnTo>
                    <a:pt x="41" y="0"/>
                  </a:lnTo>
                  <a:lnTo>
                    <a:pt x="49" y="3"/>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p:nvSpPr>
          <p:spPr bwMode="auto">
            <a:xfrm>
              <a:off x="700087" y="5794217"/>
              <a:ext cx="17463" cy="17463"/>
            </a:xfrm>
            <a:custGeom>
              <a:avLst/>
              <a:gdLst>
                <a:gd name="T0" fmla="*/ 29 w 32"/>
                <a:gd name="T1" fmla="*/ 21 h 32"/>
                <a:gd name="T2" fmla="*/ 29 w 32"/>
                <a:gd name="T3" fmla="*/ 21 h 32"/>
                <a:gd name="T4" fmla="*/ 11 w 32"/>
                <a:gd name="T5" fmla="*/ 29 h 32"/>
                <a:gd name="T6" fmla="*/ 3 w 32"/>
                <a:gd name="T7" fmla="*/ 10 h 32"/>
                <a:gd name="T8" fmla="*/ 21 w 32"/>
                <a:gd name="T9" fmla="*/ 3 h 32"/>
                <a:gd name="T10" fmla="*/ 29 w 32"/>
                <a:gd name="T11" fmla="*/ 21 h 32"/>
              </a:gdLst>
              <a:ahLst/>
              <a:cxnLst>
                <a:cxn ang="0">
                  <a:pos x="T0" y="T1"/>
                </a:cxn>
                <a:cxn ang="0">
                  <a:pos x="T2" y="T3"/>
                </a:cxn>
                <a:cxn ang="0">
                  <a:pos x="T4" y="T5"/>
                </a:cxn>
                <a:cxn ang="0">
                  <a:pos x="T6" y="T7"/>
                </a:cxn>
                <a:cxn ang="0">
                  <a:pos x="T8" y="T9"/>
                </a:cxn>
                <a:cxn ang="0">
                  <a:pos x="T10" y="T11"/>
                </a:cxn>
              </a:cxnLst>
              <a:rect l="0" t="0" r="r" b="b"/>
              <a:pathLst>
                <a:path w="32" h="32">
                  <a:moveTo>
                    <a:pt x="29" y="21"/>
                  </a:moveTo>
                  <a:lnTo>
                    <a:pt x="29" y="21"/>
                  </a:lnTo>
                  <a:cubicBezTo>
                    <a:pt x="26" y="28"/>
                    <a:pt x="18" y="32"/>
                    <a:pt x="11" y="29"/>
                  </a:cubicBezTo>
                  <a:cubicBezTo>
                    <a:pt x="4" y="26"/>
                    <a:pt x="0" y="17"/>
                    <a:pt x="3" y="10"/>
                  </a:cubicBezTo>
                  <a:cubicBezTo>
                    <a:pt x="6" y="3"/>
                    <a:pt x="14" y="0"/>
                    <a:pt x="21" y="3"/>
                  </a:cubicBezTo>
                  <a:cubicBezTo>
                    <a:pt x="28" y="6"/>
                    <a:pt x="32" y="14"/>
                    <a:pt x="29" y="21"/>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p:nvSpPr>
          <p:spPr bwMode="auto">
            <a:xfrm>
              <a:off x="661987" y="5700555"/>
              <a:ext cx="84138" cy="77788"/>
            </a:xfrm>
            <a:custGeom>
              <a:avLst/>
              <a:gdLst>
                <a:gd name="T0" fmla="*/ 121 w 148"/>
                <a:gd name="T1" fmla="*/ 124 h 134"/>
                <a:gd name="T2" fmla="*/ 121 w 148"/>
                <a:gd name="T3" fmla="*/ 124 h 134"/>
                <a:gd name="T4" fmla="*/ 115 w 148"/>
                <a:gd name="T5" fmla="*/ 134 h 134"/>
                <a:gd name="T6" fmla="*/ 83 w 148"/>
                <a:gd name="T7" fmla="*/ 116 h 134"/>
                <a:gd name="T8" fmla="*/ 88 w 148"/>
                <a:gd name="T9" fmla="*/ 106 h 134"/>
                <a:gd name="T10" fmla="*/ 101 w 148"/>
                <a:gd name="T11" fmla="*/ 114 h 134"/>
                <a:gd name="T12" fmla="*/ 123 w 148"/>
                <a:gd name="T13" fmla="*/ 95 h 134"/>
                <a:gd name="T14" fmla="*/ 118 w 148"/>
                <a:gd name="T15" fmla="*/ 67 h 134"/>
                <a:gd name="T16" fmla="*/ 81 w 148"/>
                <a:gd name="T17" fmla="*/ 75 h 134"/>
                <a:gd name="T18" fmla="*/ 49 w 148"/>
                <a:gd name="T19" fmla="*/ 89 h 134"/>
                <a:gd name="T20" fmla="*/ 25 w 148"/>
                <a:gd name="T21" fmla="*/ 85 h 134"/>
                <a:gd name="T22" fmla="*/ 12 w 148"/>
                <a:gd name="T23" fmla="*/ 30 h 134"/>
                <a:gd name="T24" fmla="*/ 27 w 148"/>
                <a:gd name="T25" fmla="*/ 13 h 134"/>
                <a:gd name="T26" fmla="*/ 22 w 148"/>
                <a:gd name="T27" fmla="*/ 10 h 134"/>
                <a:gd name="T28" fmla="*/ 27 w 148"/>
                <a:gd name="T29" fmla="*/ 0 h 134"/>
                <a:gd name="T30" fmla="*/ 58 w 148"/>
                <a:gd name="T31" fmla="*/ 17 h 134"/>
                <a:gd name="T32" fmla="*/ 53 w 148"/>
                <a:gd name="T33" fmla="*/ 27 h 134"/>
                <a:gd name="T34" fmla="*/ 40 w 148"/>
                <a:gd name="T35" fmla="*/ 20 h 134"/>
                <a:gd name="T36" fmla="*/ 23 w 148"/>
                <a:gd name="T37" fmla="*/ 35 h 134"/>
                <a:gd name="T38" fmla="*/ 29 w 148"/>
                <a:gd name="T39" fmla="*/ 60 h 134"/>
                <a:gd name="T40" fmla="*/ 63 w 148"/>
                <a:gd name="T41" fmla="*/ 52 h 134"/>
                <a:gd name="T42" fmla="*/ 82 w 148"/>
                <a:gd name="T43" fmla="*/ 42 h 134"/>
                <a:gd name="T44" fmla="*/ 100 w 148"/>
                <a:gd name="T45" fmla="*/ 37 h 134"/>
                <a:gd name="T46" fmla="*/ 121 w 148"/>
                <a:gd name="T47" fmla="*/ 43 h 134"/>
                <a:gd name="T48" fmla="*/ 136 w 148"/>
                <a:gd name="T49" fmla="*/ 98 h 134"/>
                <a:gd name="T50" fmla="*/ 114 w 148"/>
                <a:gd name="T51" fmla="*/ 121 h 134"/>
                <a:gd name="T52" fmla="*/ 121 w 148"/>
                <a:gd name="T53"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 h="134">
                  <a:moveTo>
                    <a:pt x="121" y="124"/>
                  </a:moveTo>
                  <a:lnTo>
                    <a:pt x="121" y="124"/>
                  </a:lnTo>
                  <a:lnTo>
                    <a:pt x="115" y="134"/>
                  </a:lnTo>
                  <a:lnTo>
                    <a:pt x="83" y="116"/>
                  </a:lnTo>
                  <a:lnTo>
                    <a:pt x="88" y="106"/>
                  </a:lnTo>
                  <a:lnTo>
                    <a:pt x="101" y="114"/>
                  </a:lnTo>
                  <a:cubicBezTo>
                    <a:pt x="113" y="109"/>
                    <a:pt x="118" y="104"/>
                    <a:pt x="123" y="95"/>
                  </a:cubicBezTo>
                  <a:cubicBezTo>
                    <a:pt x="129" y="84"/>
                    <a:pt x="127" y="73"/>
                    <a:pt x="118" y="67"/>
                  </a:cubicBezTo>
                  <a:cubicBezTo>
                    <a:pt x="110" y="63"/>
                    <a:pt x="101" y="65"/>
                    <a:pt x="81" y="75"/>
                  </a:cubicBezTo>
                  <a:cubicBezTo>
                    <a:pt x="60" y="87"/>
                    <a:pt x="57" y="88"/>
                    <a:pt x="49" y="89"/>
                  </a:cubicBezTo>
                  <a:cubicBezTo>
                    <a:pt x="41" y="91"/>
                    <a:pt x="33" y="89"/>
                    <a:pt x="25" y="85"/>
                  </a:cubicBezTo>
                  <a:cubicBezTo>
                    <a:pt x="5" y="74"/>
                    <a:pt x="0" y="52"/>
                    <a:pt x="12" y="30"/>
                  </a:cubicBezTo>
                  <a:cubicBezTo>
                    <a:pt x="16" y="23"/>
                    <a:pt x="21" y="18"/>
                    <a:pt x="27" y="13"/>
                  </a:cubicBezTo>
                  <a:lnTo>
                    <a:pt x="22" y="10"/>
                  </a:lnTo>
                  <a:lnTo>
                    <a:pt x="27" y="0"/>
                  </a:lnTo>
                  <a:lnTo>
                    <a:pt x="58" y="17"/>
                  </a:lnTo>
                  <a:lnTo>
                    <a:pt x="53" y="27"/>
                  </a:lnTo>
                  <a:lnTo>
                    <a:pt x="40" y="20"/>
                  </a:lnTo>
                  <a:cubicBezTo>
                    <a:pt x="31" y="25"/>
                    <a:pt x="27" y="29"/>
                    <a:pt x="23" y="35"/>
                  </a:cubicBezTo>
                  <a:cubicBezTo>
                    <a:pt x="18" y="45"/>
                    <a:pt x="20" y="56"/>
                    <a:pt x="29" y="60"/>
                  </a:cubicBezTo>
                  <a:cubicBezTo>
                    <a:pt x="36" y="64"/>
                    <a:pt x="43" y="63"/>
                    <a:pt x="63" y="52"/>
                  </a:cubicBezTo>
                  <a:cubicBezTo>
                    <a:pt x="73" y="46"/>
                    <a:pt x="80" y="43"/>
                    <a:pt x="82" y="42"/>
                  </a:cubicBezTo>
                  <a:cubicBezTo>
                    <a:pt x="87" y="39"/>
                    <a:pt x="93" y="38"/>
                    <a:pt x="100" y="37"/>
                  </a:cubicBezTo>
                  <a:cubicBezTo>
                    <a:pt x="108" y="37"/>
                    <a:pt x="114" y="39"/>
                    <a:pt x="121" y="43"/>
                  </a:cubicBezTo>
                  <a:cubicBezTo>
                    <a:pt x="142" y="54"/>
                    <a:pt x="148" y="77"/>
                    <a:pt x="136" y="98"/>
                  </a:cubicBezTo>
                  <a:cubicBezTo>
                    <a:pt x="130" y="109"/>
                    <a:pt x="124" y="115"/>
                    <a:pt x="114" y="121"/>
                  </a:cubicBezTo>
                  <a:lnTo>
                    <a:pt x="121" y="124"/>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p:cNvSpPr>
              <a:spLocks/>
            </p:cNvSpPr>
            <p:nvPr/>
          </p:nvSpPr>
          <p:spPr bwMode="auto">
            <a:xfrm>
              <a:off x="746125" y="5710080"/>
              <a:ext cx="15875" cy="15875"/>
            </a:xfrm>
            <a:custGeom>
              <a:avLst/>
              <a:gdLst>
                <a:gd name="T0" fmla="*/ 27 w 27"/>
                <a:gd name="T1" fmla="*/ 14 h 27"/>
                <a:gd name="T2" fmla="*/ 27 w 27"/>
                <a:gd name="T3" fmla="*/ 14 h 27"/>
                <a:gd name="T4" fmla="*/ 13 w 27"/>
                <a:gd name="T5" fmla="*/ 27 h 27"/>
                <a:gd name="T6" fmla="*/ 0 w 27"/>
                <a:gd name="T7" fmla="*/ 14 h 27"/>
                <a:gd name="T8" fmla="*/ 13 w 27"/>
                <a:gd name="T9" fmla="*/ 0 h 27"/>
                <a:gd name="T10" fmla="*/ 27 w 27"/>
                <a:gd name="T11" fmla="*/ 14 h 27"/>
              </a:gdLst>
              <a:ahLst/>
              <a:cxnLst>
                <a:cxn ang="0">
                  <a:pos x="T0" y="T1"/>
                </a:cxn>
                <a:cxn ang="0">
                  <a:pos x="T2" y="T3"/>
                </a:cxn>
                <a:cxn ang="0">
                  <a:pos x="T4" y="T5"/>
                </a:cxn>
                <a:cxn ang="0">
                  <a:pos x="T6" y="T7"/>
                </a:cxn>
                <a:cxn ang="0">
                  <a:pos x="T8" y="T9"/>
                </a:cxn>
                <a:cxn ang="0">
                  <a:pos x="T10" y="T11"/>
                </a:cxn>
              </a:cxnLst>
              <a:rect l="0" t="0" r="r" b="b"/>
              <a:pathLst>
                <a:path w="27" h="27">
                  <a:moveTo>
                    <a:pt x="27" y="14"/>
                  </a:moveTo>
                  <a:lnTo>
                    <a:pt x="27" y="14"/>
                  </a:lnTo>
                  <a:cubicBezTo>
                    <a:pt x="27" y="21"/>
                    <a:pt x="21" y="27"/>
                    <a:pt x="13" y="27"/>
                  </a:cubicBezTo>
                  <a:cubicBezTo>
                    <a:pt x="6" y="27"/>
                    <a:pt x="0" y="21"/>
                    <a:pt x="0" y="14"/>
                  </a:cubicBezTo>
                  <a:cubicBezTo>
                    <a:pt x="0" y="6"/>
                    <a:pt x="6" y="0"/>
                    <a:pt x="13" y="0"/>
                  </a:cubicBezTo>
                  <a:cubicBezTo>
                    <a:pt x="21" y="0"/>
                    <a:pt x="27" y="6"/>
                    <a:pt x="27" y="14"/>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7"/>
            <p:cNvSpPr>
              <a:spLocks/>
            </p:cNvSpPr>
            <p:nvPr/>
          </p:nvSpPr>
          <p:spPr bwMode="auto">
            <a:xfrm>
              <a:off x="858837" y="5494180"/>
              <a:ext cx="85725" cy="98425"/>
            </a:xfrm>
            <a:custGeom>
              <a:avLst/>
              <a:gdLst>
                <a:gd name="T0" fmla="*/ 150 w 150"/>
                <a:gd name="T1" fmla="*/ 126 h 170"/>
                <a:gd name="T2" fmla="*/ 150 w 150"/>
                <a:gd name="T3" fmla="*/ 126 h 170"/>
                <a:gd name="T4" fmla="*/ 63 w 150"/>
                <a:gd name="T5" fmla="*/ 170 h 170"/>
                <a:gd name="T6" fmla="*/ 58 w 150"/>
                <a:gd name="T7" fmla="*/ 163 h 170"/>
                <a:gd name="T8" fmla="*/ 72 w 150"/>
                <a:gd name="T9" fmla="*/ 156 h 170"/>
                <a:gd name="T10" fmla="*/ 18 w 150"/>
                <a:gd name="T11" fmla="*/ 50 h 170"/>
                <a:gd name="T12" fmla="*/ 4 w 150"/>
                <a:gd name="T13" fmla="*/ 57 h 170"/>
                <a:gd name="T14" fmla="*/ 0 w 150"/>
                <a:gd name="T15" fmla="*/ 49 h 170"/>
                <a:gd name="T16" fmla="*/ 76 w 150"/>
                <a:gd name="T17" fmla="*/ 11 h 170"/>
                <a:gd name="T18" fmla="*/ 73 w 150"/>
                <a:gd name="T19" fmla="*/ 5 h 170"/>
                <a:gd name="T20" fmla="*/ 83 w 150"/>
                <a:gd name="T21" fmla="*/ 0 h 170"/>
                <a:gd name="T22" fmla="*/ 98 w 150"/>
                <a:gd name="T23" fmla="*/ 29 h 170"/>
                <a:gd name="T24" fmla="*/ 88 w 150"/>
                <a:gd name="T25" fmla="*/ 34 h 170"/>
                <a:gd name="T26" fmla="*/ 82 w 150"/>
                <a:gd name="T27" fmla="*/ 21 h 170"/>
                <a:gd name="T28" fmla="*/ 43 w 150"/>
                <a:gd name="T29" fmla="*/ 41 h 170"/>
                <a:gd name="T30" fmla="*/ 66 w 150"/>
                <a:gd name="T31" fmla="*/ 84 h 170"/>
                <a:gd name="T32" fmla="*/ 95 w 150"/>
                <a:gd name="T33" fmla="*/ 69 h 170"/>
                <a:gd name="T34" fmla="*/ 89 w 150"/>
                <a:gd name="T35" fmla="*/ 57 h 170"/>
                <a:gd name="T36" fmla="*/ 98 w 150"/>
                <a:gd name="T37" fmla="*/ 51 h 170"/>
                <a:gd name="T38" fmla="*/ 117 w 150"/>
                <a:gd name="T39" fmla="*/ 87 h 170"/>
                <a:gd name="T40" fmla="*/ 107 w 150"/>
                <a:gd name="T41" fmla="*/ 93 h 170"/>
                <a:gd name="T42" fmla="*/ 100 w 150"/>
                <a:gd name="T43" fmla="*/ 80 h 170"/>
                <a:gd name="T44" fmla="*/ 71 w 150"/>
                <a:gd name="T45" fmla="*/ 95 h 170"/>
                <a:gd name="T46" fmla="*/ 95 w 150"/>
                <a:gd name="T47" fmla="*/ 140 h 170"/>
                <a:gd name="T48" fmla="*/ 134 w 150"/>
                <a:gd name="T49" fmla="*/ 120 h 170"/>
                <a:gd name="T50" fmla="*/ 127 w 150"/>
                <a:gd name="T51" fmla="*/ 106 h 170"/>
                <a:gd name="T52" fmla="*/ 137 w 150"/>
                <a:gd name="T53" fmla="*/ 101 h 170"/>
                <a:gd name="T54" fmla="*/ 150 w 150"/>
                <a:gd name="T55"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170">
                  <a:moveTo>
                    <a:pt x="150" y="126"/>
                  </a:moveTo>
                  <a:lnTo>
                    <a:pt x="150" y="126"/>
                  </a:lnTo>
                  <a:lnTo>
                    <a:pt x="63" y="170"/>
                  </a:lnTo>
                  <a:lnTo>
                    <a:pt x="58" y="163"/>
                  </a:lnTo>
                  <a:lnTo>
                    <a:pt x="72" y="156"/>
                  </a:lnTo>
                  <a:lnTo>
                    <a:pt x="18" y="50"/>
                  </a:lnTo>
                  <a:lnTo>
                    <a:pt x="4" y="57"/>
                  </a:lnTo>
                  <a:lnTo>
                    <a:pt x="0" y="49"/>
                  </a:lnTo>
                  <a:lnTo>
                    <a:pt x="76" y="11"/>
                  </a:lnTo>
                  <a:lnTo>
                    <a:pt x="73" y="5"/>
                  </a:lnTo>
                  <a:lnTo>
                    <a:pt x="83" y="0"/>
                  </a:lnTo>
                  <a:lnTo>
                    <a:pt x="98" y="29"/>
                  </a:lnTo>
                  <a:lnTo>
                    <a:pt x="88" y="34"/>
                  </a:lnTo>
                  <a:lnTo>
                    <a:pt x="82" y="21"/>
                  </a:lnTo>
                  <a:lnTo>
                    <a:pt x="43" y="41"/>
                  </a:lnTo>
                  <a:lnTo>
                    <a:pt x="66" y="84"/>
                  </a:lnTo>
                  <a:lnTo>
                    <a:pt x="95" y="69"/>
                  </a:lnTo>
                  <a:lnTo>
                    <a:pt x="89" y="57"/>
                  </a:lnTo>
                  <a:lnTo>
                    <a:pt x="98" y="51"/>
                  </a:lnTo>
                  <a:lnTo>
                    <a:pt x="117" y="87"/>
                  </a:lnTo>
                  <a:lnTo>
                    <a:pt x="107" y="93"/>
                  </a:lnTo>
                  <a:lnTo>
                    <a:pt x="100" y="80"/>
                  </a:lnTo>
                  <a:lnTo>
                    <a:pt x="71" y="95"/>
                  </a:lnTo>
                  <a:lnTo>
                    <a:pt x="95" y="140"/>
                  </a:lnTo>
                  <a:lnTo>
                    <a:pt x="134" y="120"/>
                  </a:lnTo>
                  <a:lnTo>
                    <a:pt x="127" y="106"/>
                  </a:lnTo>
                  <a:lnTo>
                    <a:pt x="137" y="101"/>
                  </a:lnTo>
                  <a:lnTo>
                    <a:pt x="150" y="12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8"/>
            <p:cNvSpPr>
              <a:spLocks/>
            </p:cNvSpPr>
            <p:nvPr/>
          </p:nvSpPr>
          <p:spPr bwMode="auto">
            <a:xfrm>
              <a:off x="935037" y="5470367"/>
              <a:ext cx="68263" cy="90488"/>
            </a:xfrm>
            <a:custGeom>
              <a:avLst/>
              <a:gdLst>
                <a:gd name="T0" fmla="*/ 100 w 119"/>
                <a:gd name="T1" fmla="*/ 138 h 157"/>
                <a:gd name="T2" fmla="*/ 100 w 119"/>
                <a:gd name="T3" fmla="*/ 138 h 157"/>
                <a:gd name="T4" fmla="*/ 43 w 119"/>
                <a:gd name="T5" fmla="*/ 157 h 157"/>
                <a:gd name="T6" fmla="*/ 40 w 119"/>
                <a:gd name="T7" fmla="*/ 149 h 157"/>
                <a:gd name="T8" fmla="*/ 55 w 119"/>
                <a:gd name="T9" fmla="*/ 144 h 157"/>
                <a:gd name="T10" fmla="*/ 18 w 119"/>
                <a:gd name="T11" fmla="*/ 31 h 157"/>
                <a:gd name="T12" fmla="*/ 3 w 119"/>
                <a:gd name="T13" fmla="*/ 36 h 157"/>
                <a:gd name="T14" fmla="*/ 0 w 119"/>
                <a:gd name="T15" fmla="*/ 28 h 157"/>
                <a:gd name="T16" fmla="*/ 60 w 119"/>
                <a:gd name="T17" fmla="*/ 8 h 157"/>
                <a:gd name="T18" fmla="*/ 112 w 119"/>
                <a:gd name="T19" fmla="*/ 32 h 157"/>
                <a:gd name="T20" fmla="*/ 83 w 119"/>
                <a:gd name="T21" fmla="*/ 85 h 157"/>
                <a:gd name="T22" fmla="*/ 72 w 119"/>
                <a:gd name="T23" fmla="*/ 87 h 157"/>
                <a:gd name="T24" fmla="*/ 69 w 119"/>
                <a:gd name="T25" fmla="*/ 78 h 157"/>
                <a:gd name="T26" fmla="*/ 75 w 119"/>
                <a:gd name="T27" fmla="*/ 76 h 157"/>
                <a:gd name="T28" fmla="*/ 86 w 119"/>
                <a:gd name="T29" fmla="*/ 42 h 157"/>
                <a:gd name="T30" fmla="*/ 56 w 119"/>
                <a:gd name="T31" fmla="*/ 22 h 157"/>
                <a:gd name="T32" fmla="*/ 44 w 119"/>
                <a:gd name="T33" fmla="*/ 25 h 157"/>
                <a:gd name="T34" fmla="*/ 80 w 119"/>
                <a:gd name="T35" fmla="*/ 135 h 157"/>
                <a:gd name="T36" fmla="*/ 97 w 119"/>
                <a:gd name="T37" fmla="*/ 130 h 157"/>
                <a:gd name="T38" fmla="*/ 100 w 119"/>
                <a:gd name="T39" fmla="*/ 13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157">
                  <a:moveTo>
                    <a:pt x="100" y="138"/>
                  </a:moveTo>
                  <a:lnTo>
                    <a:pt x="100" y="138"/>
                  </a:lnTo>
                  <a:lnTo>
                    <a:pt x="43" y="157"/>
                  </a:lnTo>
                  <a:lnTo>
                    <a:pt x="40" y="149"/>
                  </a:lnTo>
                  <a:lnTo>
                    <a:pt x="55" y="144"/>
                  </a:lnTo>
                  <a:lnTo>
                    <a:pt x="18" y="31"/>
                  </a:lnTo>
                  <a:lnTo>
                    <a:pt x="3" y="36"/>
                  </a:lnTo>
                  <a:lnTo>
                    <a:pt x="0" y="28"/>
                  </a:lnTo>
                  <a:lnTo>
                    <a:pt x="60" y="8"/>
                  </a:lnTo>
                  <a:cubicBezTo>
                    <a:pt x="84" y="0"/>
                    <a:pt x="105" y="10"/>
                    <a:pt x="112" y="32"/>
                  </a:cubicBezTo>
                  <a:cubicBezTo>
                    <a:pt x="119" y="53"/>
                    <a:pt x="106" y="77"/>
                    <a:pt x="83" y="85"/>
                  </a:cubicBezTo>
                  <a:cubicBezTo>
                    <a:pt x="80" y="86"/>
                    <a:pt x="78" y="86"/>
                    <a:pt x="72" y="87"/>
                  </a:cubicBezTo>
                  <a:lnTo>
                    <a:pt x="69" y="78"/>
                  </a:lnTo>
                  <a:cubicBezTo>
                    <a:pt x="72" y="77"/>
                    <a:pt x="73" y="77"/>
                    <a:pt x="75" y="76"/>
                  </a:cubicBezTo>
                  <a:cubicBezTo>
                    <a:pt x="88" y="72"/>
                    <a:pt x="92" y="60"/>
                    <a:pt x="86" y="42"/>
                  </a:cubicBezTo>
                  <a:cubicBezTo>
                    <a:pt x="80" y="24"/>
                    <a:pt x="70" y="17"/>
                    <a:pt x="56" y="22"/>
                  </a:cubicBezTo>
                  <a:lnTo>
                    <a:pt x="44" y="25"/>
                  </a:lnTo>
                  <a:lnTo>
                    <a:pt x="80" y="135"/>
                  </a:lnTo>
                  <a:lnTo>
                    <a:pt x="97" y="130"/>
                  </a:lnTo>
                  <a:lnTo>
                    <a:pt x="100" y="13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9"/>
            <p:cNvSpPr>
              <a:spLocks noEditPoints="1"/>
            </p:cNvSpPr>
            <p:nvPr/>
          </p:nvSpPr>
          <p:spPr bwMode="auto">
            <a:xfrm>
              <a:off x="1011237" y="5454492"/>
              <a:ext cx="77788" cy="87313"/>
            </a:xfrm>
            <a:custGeom>
              <a:avLst/>
              <a:gdLst>
                <a:gd name="T0" fmla="*/ 36 w 138"/>
                <a:gd name="T1" fmla="*/ 90 h 151"/>
                <a:gd name="T2" fmla="*/ 36 w 138"/>
                <a:gd name="T3" fmla="*/ 90 h 151"/>
                <a:gd name="T4" fmla="*/ 48 w 138"/>
                <a:gd name="T5" fmla="*/ 36 h 151"/>
                <a:gd name="T6" fmla="*/ 76 w 138"/>
                <a:gd name="T7" fmla="*/ 83 h 151"/>
                <a:gd name="T8" fmla="*/ 36 w 138"/>
                <a:gd name="T9" fmla="*/ 90 h 151"/>
                <a:gd name="T10" fmla="*/ 136 w 138"/>
                <a:gd name="T11" fmla="*/ 119 h 151"/>
                <a:gd name="T12" fmla="*/ 136 w 138"/>
                <a:gd name="T13" fmla="*/ 119 h 151"/>
                <a:gd name="T14" fmla="*/ 128 w 138"/>
                <a:gd name="T15" fmla="*/ 121 h 151"/>
                <a:gd name="T16" fmla="*/ 55 w 138"/>
                <a:gd name="T17" fmla="*/ 0 h 151"/>
                <a:gd name="T18" fmla="*/ 42 w 138"/>
                <a:gd name="T19" fmla="*/ 2 h 151"/>
                <a:gd name="T20" fmla="*/ 13 w 138"/>
                <a:gd name="T21" fmla="*/ 141 h 151"/>
                <a:gd name="T22" fmla="*/ 0 w 138"/>
                <a:gd name="T23" fmla="*/ 143 h 151"/>
                <a:gd name="T24" fmla="*/ 2 w 138"/>
                <a:gd name="T25" fmla="*/ 151 h 151"/>
                <a:gd name="T26" fmla="*/ 44 w 138"/>
                <a:gd name="T27" fmla="*/ 144 h 151"/>
                <a:gd name="T28" fmla="*/ 42 w 138"/>
                <a:gd name="T29" fmla="*/ 136 h 151"/>
                <a:gd name="T30" fmla="*/ 26 w 138"/>
                <a:gd name="T31" fmla="*/ 139 h 151"/>
                <a:gd name="T32" fmla="*/ 33 w 138"/>
                <a:gd name="T33" fmla="*/ 103 h 151"/>
                <a:gd name="T34" fmla="*/ 83 w 138"/>
                <a:gd name="T35" fmla="*/ 95 h 151"/>
                <a:gd name="T36" fmla="*/ 101 w 138"/>
                <a:gd name="T37" fmla="*/ 125 h 151"/>
                <a:gd name="T38" fmla="*/ 87 w 138"/>
                <a:gd name="T39" fmla="*/ 128 h 151"/>
                <a:gd name="T40" fmla="*/ 88 w 138"/>
                <a:gd name="T41" fmla="*/ 136 h 151"/>
                <a:gd name="T42" fmla="*/ 138 w 138"/>
                <a:gd name="T43" fmla="*/ 128 h 151"/>
                <a:gd name="T44" fmla="*/ 136 w 138"/>
                <a:gd name="T45" fmla="*/ 1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51">
                  <a:moveTo>
                    <a:pt x="36" y="90"/>
                  </a:moveTo>
                  <a:lnTo>
                    <a:pt x="36" y="90"/>
                  </a:lnTo>
                  <a:lnTo>
                    <a:pt x="48" y="36"/>
                  </a:lnTo>
                  <a:lnTo>
                    <a:pt x="76" y="83"/>
                  </a:lnTo>
                  <a:lnTo>
                    <a:pt x="36" y="90"/>
                  </a:lnTo>
                  <a:close/>
                  <a:moveTo>
                    <a:pt x="136" y="119"/>
                  </a:moveTo>
                  <a:lnTo>
                    <a:pt x="136" y="119"/>
                  </a:lnTo>
                  <a:lnTo>
                    <a:pt x="128" y="121"/>
                  </a:lnTo>
                  <a:lnTo>
                    <a:pt x="55" y="0"/>
                  </a:lnTo>
                  <a:lnTo>
                    <a:pt x="42" y="2"/>
                  </a:lnTo>
                  <a:lnTo>
                    <a:pt x="13" y="141"/>
                  </a:lnTo>
                  <a:lnTo>
                    <a:pt x="0" y="143"/>
                  </a:lnTo>
                  <a:lnTo>
                    <a:pt x="2" y="151"/>
                  </a:lnTo>
                  <a:lnTo>
                    <a:pt x="44" y="144"/>
                  </a:lnTo>
                  <a:lnTo>
                    <a:pt x="42" y="136"/>
                  </a:lnTo>
                  <a:lnTo>
                    <a:pt x="26" y="139"/>
                  </a:lnTo>
                  <a:lnTo>
                    <a:pt x="33" y="103"/>
                  </a:lnTo>
                  <a:lnTo>
                    <a:pt x="83" y="95"/>
                  </a:lnTo>
                  <a:lnTo>
                    <a:pt x="101" y="125"/>
                  </a:lnTo>
                  <a:lnTo>
                    <a:pt x="87" y="128"/>
                  </a:lnTo>
                  <a:lnTo>
                    <a:pt x="88" y="136"/>
                  </a:lnTo>
                  <a:lnTo>
                    <a:pt x="138" y="128"/>
                  </a:lnTo>
                  <a:lnTo>
                    <a:pt x="136" y="119"/>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0"/>
            <p:cNvSpPr>
              <a:spLocks noEditPoints="1"/>
            </p:cNvSpPr>
            <p:nvPr/>
          </p:nvSpPr>
          <p:spPr bwMode="auto">
            <a:xfrm>
              <a:off x="1098550" y="5449730"/>
              <a:ext cx="71438" cy="77788"/>
            </a:xfrm>
            <a:custGeom>
              <a:avLst/>
              <a:gdLst>
                <a:gd name="T0" fmla="*/ 42 w 126"/>
                <a:gd name="T1" fmla="*/ 12 h 136"/>
                <a:gd name="T2" fmla="*/ 42 w 126"/>
                <a:gd name="T3" fmla="*/ 12 h 136"/>
                <a:gd name="T4" fmla="*/ 55 w 126"/>
                <a:gd name="T5" fmla="*/ 12 h 136"/>
                <a:gd name="T6" fmla="*/ 78 w 126"/>
                <a:gd name="T7" fmla="*/ 38 h 136"/>
                <a:gd name="T8" fmla="*/ 54 w 126"/>
                <a:gd name="T9" fmla="*/ 65 h 136"/>
                <a:gd name="T10" fmla="*/ 42 w 126"/>
                <a:gd name="T11" fmla="*/ 65 h 136"/>
                <a:gd name="T12" fmla="*/ 42 w 126"/>
                <a:gd name="T13" fmla="*/ 12 h 136"/>
                <a:gd name="T14" fmla="*/ 126 w 126"/>
                <a:gd name="T15" fmla="*/ 127 h 136"/>
                <a:gd name="T16" fmla="*/ 126 w 126"/>
                <a:gd name="T17" fmla="*/ 127 h 136"/>
                <a:gd name="T18" fmla="*/ 117 w 126"/>
                <a:gd name="T19" fmla="*/ 127 h 136"/>
                <a:gd name="T20" fmla="*/ 106 w 126"/>
                <a:gd name="T21" fmla="*/ 118 h 136"/>
                <a:gd name="T22" fmla="*/ 77 w 126"/>
                <a:gd name="T23" fmla="*/ 73 h 136"/>
                <a:gd name="T24" fmla="*/ 106 w 126"/>
                <a:gd name="T25" fmla="*/ 37 h 136"/>
                <a:gd name="T26" fmla="*/ 96 w 126"/>
                <a:gd name="T27" fmla="*/ 10 h 136"/>
                <a:gd name="T28" fmla="*/ 61 w 126"/>
                <a:gd name="T29" fmla="*/ 0 h 136"/>
                <a:gd name="T30" fmla="*/ 0 w 126"/>
                <a:gd name="T31" fmla="*/ 0 h 136"/>
                <a:gd name="T32" fmla="*/ 0 w 126"/>
                <a:gd name="T33" fmla="*/ 8 h 136"/>
                <a:gd name="T34" fmla="*/ 16 w 126"/>
                <a:gd name="T35" fmla="*/ 8 h 136"/>
                <a:gd name="T36" fmla="*/ 15 w 126"/>
                <a:gd name="T37" fmla="*/ 127 h 136"/>
                <a:gd name="T38" fmla="*/ 0 w 126"/>
                <a:gd name="T39" fmla="*/ 127 h 136"/>
                <a:gd name="T40" fmla="*/ 0 w 126"/>
                <a:gd name="T41" fmla="*/ 136 h 136"/>
                <a:gd name="T42" fmla="*/ 57 w 126"/>
                <a:gd name="T43" fmla="*/ 136 h 136"/>
                <a:gd name="T44" fmla="*/ 57 w 126"/>
                <a:gd name="T45" fmla="*/ 127 h 136"/>
                <a:gd name="T46" fmla="*/ 42 w 126"/>
                <a:gd name="T47" fmla="*/ 127 h 136"/>
                <a:gd name="T48" fmla="*/ 42 w 126"/>
                <a:gd name="T49" fmla="*/ 75 h 136"/>
                <a:gd name="T50" fmla="*/ 48 w 126"/>
                <a:gd name="T51" fmla="*/ 75 h 136"/>
                <a:gd name="T52" fmla="*/ 78 w 126"/>
                <a:gd name="T53" fmla="*/ 124 h 136"/>
                <a:gd name="T54" fmla="*/ 100 w 126"/>
                <a:gd name="T55" fmla="*/ 136 h 136"/>
                <a:gd name="T56" fmla="*/ 126 w 126"/>
                <a:gd name="T57" fmla="*/ 136 h 136"/>
                <a:gd name="T58" fmla="*/ 126 w 126"/>
                <a:gd name="T59" fmla="*/ 1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36">
                  <a:moveTo>
                    <a:pt x="42" y="12"/>
                  </a:moveTo>
                  <a:lnTo>
                    <a:pt x="42" y="12"/>
                  </a:lnTo>
                  <a:lnTo>
                    <a:pt x="55" y="12"/>
                  </a:lnTo>
                  <a:cubicBezTo>
                    <a:pt x="70" y="12"/>
                    <a:pt x="78" y="21"/>
                    <a:pt x="78" y="38"/>
                  </a:cubicBezTo>
                  <a:cubicBezTo>
                    <a:pt x="78" y="54"/>
                    <a:pt x="69" y="65"/>
                    <a:pt x="54" y="65"/>
                  </a:cubicBezTo>
                  <a:lnTo>
                    <a:pt x="42" y="65"/>
                  </a:lnTo>
                  <a:lnTo>
                    <a:pt x="42" y="12"/>
                  </a:lnTo>
                  <a:close/>
                  <a:moveTo>
                    <a:pt x="126" y="127"/>
                  </a:moveTo>
                  <a:lnTo>
                    <a:pt x="126" y="127"/>
                  </a:lnTo>
                  <a:lnTo>
                    <a:pt x="117" y="127"/>
                  </a:lnTo>
                  <a:cubicBezTo>
                    <a:pt x="113" y="127"/>
                    <a:pt x="111" y="126"/>
                    <a:pt x="106" y="118"/>
                  </a:cubicBezTo>
                  <a:lnTo>
                    <a:pt x="77" y="73"/>
                  </a:lnTo>
                  <a:cubicBezTo>
                    <a:pt x="96" y="67"/>
                    <a:pt x="106" y="55"/>
                    <a:pt x="106" y="37"/>
                  </a:cubicBezTo>
                  <a:cubicBezTo>
                    <a:pt x="106" y="26"/>
                    <a:pt x="103" y="17"/>
                    <a:pt x="96" y="10"/>
                  </a:cubicBezTo>
                  <a:cubicBezTo>
                    <a:pt x="88" y="3"/>
                    <a:pt x="79" y="0"/>
                    <a:pt x="61" y="0"/>
                  </a:cubicBezTo>
                  <a:lnTo>
                    <a:pt x="0" y="0"/>
                  </a:lnTo>
                  <a:lnTo>
                    <a:pt x="0" y="8"/>
                  </a:lnTo>
                  <a:lnTo>
                    <a:pt x="16" y="8"/>
                  </a:lnTo>
                  <a:lnTo>
                    <a:pt x="15" y="127"/>
                  </a:lnTo>
                  <a:lnTo>
                    <a:pt x="0" y="127"/>
                  </a:lnTo>
                  <a:lnTo>
                    <a:pt x="0" y="136"/>
                  </a:lnTo>
                  <a:lnTo>
                    <a:pt x="57" y="136"/>
                  </a:lnTo>
                  <a:lnTo>
                    <a:pt x="57" y="127"/>
                  </a:lnTo>
                  <a:lnTo>
                    <a:pt x="42" y="127"/>
                  </a:lnTo>
                  <a:lnTo>
                    <a:pt x="42" y="75"/>
                  </a:lnTo>
                  <a:lnTo>
                    <a:pt x="48" y="75"/>
                  </a:lnTo>
                  <a:lnTo>
                    <a:pt x="78" y="124"/>
                  </a:lnTo>
                  <a:cubicBezTo>
                    <a:pt x="85" y="135"/>
                    <a:pt x="88" y="136"/>
                    <a:pt x="100" y="136"/>
                  </a:cubicBezTo>
                  <a:lnTo>
                    <a:pt x="126" y="136"/>
                  </a:lnTo>
                  <a:lnTo>
                    <a:pt x="126" y="12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1"/>
            <p:cNvSpPr>
              <a:spLocks/>
            </p:cNvSpPr>
            <p:nvPr/>
          </p:nvSpPr>
          <p:spPr bwMode="auto">
            <a:xfrm>
              <a:off x="1181100" y="5448142"/>
              <a:ext cx="71438" cy="88900"/>
            </a:xfrm>
            <a:custGeom>
              <a:avLst/>
              <a:gdLst>
                <a:gd name="T0" fmla="*/ 74 w 125"/>
                <a:gd name="T1" fmla="*/ 156 h 156"/>
                <a:gd name="T2" fmla="*/ 74 w 125"/>
                <a:gd name="T3" fmla="*/ 156 h 156"/>
                <a:gd name="T4" fmla="*/ 9 w 125"/>
                <a:gd name="T5" fmla="*/ 145 h 156"/>
                <a:gd name="T6" fmla="*/ 10 w 125"/>
                <a:gd name="T7" fmla="*/ 136 h 156"/>
                <a:gd name="T8" fmla="*/ 30 w 125"/>
                <a:gd name="T9" fmla="*/ 139 h 156"/>
                <a:gd name="T10" fmla="*/ 49 w 125"/>
                <a:gd name="T11" fmla="*/ 26 h 156"/>
                <a:gd name="T12" fmla="*/ 14 w 125"/>
                <a:gd name="T13" fmla="*/ 20 h 156"/>
                <a:gd name="T14" fmla="*/ 11 w 125"/>
                <a:gd name="T15" fmla="*/ 37 h 156"/>
                <a:gd name="T16" fmla="*/ 0 w 125"/>
                <a:gd name="T17" fmla="*/ 35 h 156"/>
                <a:gd name="T18" fmla="*/ 6 w 125"/>
                <a:gd name="T19" fmla="*/ 0 h 156"/>
                <a:gd name="T20" fmla="*/ 17 w 125"/>
                <a:gd name="T21" fmla="*/ 2 h 156"/>
                <a:gd name="T22" fmla="*/ 16 w 125"/>
                <a:gd name="T23" fmla="*/ 8 h 156"/>
                <a:gd name="T24" fmla="*/ 112 w 125"/>
                <a:gd name="T25" fmla="*/ 24 h 156"/>
                <a:gd name="T26" fmla="*/ 113 w 125"/>
                <a:gd name="T27" fmla="*/ 18 h 156"/>
                <a:gd name="T28" fmla="*/ 125 w 125"/>
                <a:gd name="T29" fmla="*/ 20 h 156"/>
                <a:gd name="T30" fmla="*/ 119 w 125"/>
                <a:gd name="T31" fmla="*/ 55 h 156"/>
                <a:gd name="T32" fmla="*/ 107 w 125"/>
                <a:gd name="T33" fmla="*/ 53 h 156"/>
                <a:gd name="T34" fmla="*/ 110 w 125"/>
                <a:gd name="T35" fmla="*/ 36 h 156"/>
                <a:gd name="T36" fmla="*/ 75 w 125"/>
                <a:gd name="T37" fmla="*/ 30 h 156"/>
                <a:gd name="T38" fmla="*/ 56 w 125"/>
                <a:gd name="T39" fmla="*/ 144 h 156"/>
                <a:gd name="T40" fmla="*/ 76 w 125"/>
                <a:gd name="T41" fmla="*/ 147 h 156"/>
                <a:gd name="T42" fmla="*/ 74 w 125"/>
                <a:gd name="T4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56">
                  <a:moveTo>
                    <a:pt x="74" y="156"/>
                  </a:moveTo>
                  <a:lnTo>
                    <a:pt x="74" y="156"/>
                  </a:lnTo>
                  <a:lnTo>
                    <a:pt x="9" y="145"/>
                  </a:lnTo>
                  <a:lnTo>
                    <a:pt x="10" y="136"/>
                  </a:lnTo>
                  <a:lnTo>
                    <a:pt x="30" y="139"/>
                  </a:lnTo>
                  <a:lnTo>
                    <a:pt x="49" y="26"/>
                  </a:lnTo>
                  <a:lnTo>
                    <a:pt x="14" y="20"/>
                  </a:lnTo>
                  <a:lnTo>
                    <a:pt x="11" y="37"/>
                  </a:lnTo>
                  <a:lnTo>
                    <a:pt x="0" y="35"/>
                  </a:lnTo>
                  <a:lnTo>
                    <a:pt x="6" y="0"/>
                  </a:lnTo>
                  <a:lnTo>
                    <a:pt x="17" y="2"/>
                  </a:lnTo>
                  <a:lnTo>
                    <a:pt x="16" y="8"/>
                  </a:lnTo>
                  <a:lnTo>
                    <a:pt x="112" y="24"/>
                  </a:lnTo>
                  <a:lnTo>
                    <a:pt x="113" y="18"/>
                  </a:lnTo>
                  <a:lnTo>
                    <a:pt x="125" y="20"/>
                  </a:lnTo>
                  <a:lnTo>
                    <a:pt x="119" y="55"/>
                  </a:lnTo>
                  <a:lnTo>
                    <a:pt x="107" y="53"/>
                  </a:lnTo>
                  <a:lnTo>
                    <a:pt x="110" y="36"/>
                  </a:lnTo>
                  <a:lnTo>
                    <a:pt x="75" y="30"/>
                  </a:lnTo>
                  <a:lnTo>
                    <a:pt x="56" y="144"/>
                  </a:lnTo>
                  <a:lnTo>
                    <a:pt x="76" y="147"/>
                  </a:lnTo>
                  <a:lnTo>
                    <a:pt x="74" y="15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auto">
            <a:xfrm>
              <a:off x="1243012" y="5467192"/>
              <a:ext cx="119063" cy="107950"/>
            </a:xfrm>
            <a:custGeom>
              <a:avLst/>
              <a:gdLst>
                <a:gd name="T0" fmla="*/ 158 w 207"/>
                <a:gd name="T1" fmla="*/ 188 h 188"/>
                <a:gd name="T2" fmla="*/ 158 w 207"/>
                <a:gd name="T3" fmla="*/ 188 h 188"/>
                <a:gd name="T4" fmla="*/ 101 w 207"/>
                <a:gd name="T5" fmla="*/ 166 h 188"/>
                <a:gd name="T6" fmla="*/ 104 w 207"/>
                <a:gd name="T7" fmla="*/ 158 h 188"/>
                <a:gd name="T8" fmla="*/ 120 w 207"/>
                <a:gd name="T9" fmla="*/ 164 h 188"/>
                <a:gd name="T10" fmla="*/ 152 w 207"/>
                <a:gd name="T11" fmla="*/ 81 h 188"/>
                <a:gd name="T12" fmla="*/ 74 w 207"/>
                <a:gd name="T13" fmla="*/ 157 h 188"/>
                <a:gd name="T14" fmla="*/ 63 w 207"/>
                <a:gd name="T15" fmla="*/ 48 h 188"/>
                <a:gd name="T16" fmla="*/ 32 w 207"/>
                <a:gd name="T17" fmla="*/ 129 h 188"/>
                <a:gd name="T18" fmla="*/ 48 w 207"/>
                <a:gd name="T19" fmla="*/ 136 h 188"/>
                <a:gd name="T20" fmla="*/ 44 w 207"/>
                <a:gd name="T21" fmla="*/ 144 h 188"/>
                <a:gd name="T22" fmla="*/ 0 w 207"/>
                <a:gd name="T23" fmla="*/ 126 h 188"/>
                <a:gd name="T24" fmla="*/ 3 w 207"/>
                <a:gd name="T25" fmla="*/ 118 h 188"/>
                <a:gd name="T26" fmla="*/ 19 w 207"/>
                <a:gd name="T27" fmla="*/ 125 h 188"/>
                <a:gd name="T28" fmla="*/ 62 w 207"/>
                <a:gd name="T29" fmla="*/ 14 h 188"/>
                <a:gd name="T30" fmla="*/ 46 w 207"/>
                <a:gd name="T31" fmla="*/ 8 h 188"/>
                <a:gd name="T32" fmla="*/ 49 w 207"/>
                <a:gd name="T33" fmla="*/ 0 h 188"/>
                <a:gd name="T34" fmla="*/ 83 w 207"/>
                <a:gd name="T35" fmla="*/ 13 h 188"/>
                <a:gd name="T36" fmla="*/ 94 w 207"/>
                <a:gd name="T37" fmla="*/ 120 h 188"/>
                <a:gd name="T38" fmla="*/ 169 w 207"/>
                <a:gd name="T39" fmla="*/ 46 h 188"/>
                <a:gd name="T40" fmla="*/ 207 w 207"/>
                <a:gd name="T41" fmla="*/ 61 h 188"/>
                <a:gd name="T42" fmla="*/ 204 w 207"/>
                <a:gd name="T43" fmla="*/ 69 h 188"/>
                <a:gd name="T44" fmla="*/ 188 w 207"/>
                <a:gd name="T45" fmla="*/ 63 h 188"/>
                <a:gd name="T46" fmla="*/ 145 w 207"/>
                <a:gd name="T47" fmla="*/ 173 h 188"/>
                <a:gd name="T48" fmla="*/ 161 w 207"/>
                <a:gd name="T49" fmla="*/ 180 h 188"/>
                <a:gd name="T50" fmla="*/ 158 w 207"/>
                <a:gd name="T5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88">
                  <a:moveTo>
                    <a:pt x="158" y="188"/>
                  </a:moveTo>
                  <a:lnTo>
                    <a:pt x="158" y="188"/>
                  </a:lnTo>
                  <a:lnTo>
                    <a:pt x="101" y="166"/>
                  </a:lnTo>
                  <a:lnTo>
                    <a:pt x="104" y="158"/>
                  </a:lnTo>
                  <a:lnTo>
                    <a:pt x="120" y="164"/>
                  </a:lnTo>
                  <a:lnTo>
                    <a:pt x="152" y="81"/>
                  </a:lnTo>
                  <a:lnTo>
                    <a:pt x="74" y="157"/>
                  </a:lnTo>
                  <a:lnTo>
                    <a:pt x="63" y="48"/>
                  </a:lnTo>
                  <a:lnTo>
                    <a:pt x="32" y="129"/>
                  </a:lnTo>
                  <a:lnTo>
                    <a:pt x="48" y="136"/>
                  </a:lnTo>
                  <a:lnTo>
                    <a:pt x="44" y="144"/>
                  </a:lnTo>
                  <a:lnTo>
                    <a:pt x="0" y="126"/>
                  </a:lnTo>
                  <a:lnTo>
                    <a:pt x="3" y="118"/>
                  </a:lnTo>
                  <a:lnTo>
                    <a:pt x="19" y="125"/>
                  </a:lnTo>
                  <a:lnTo>
                    <a:pt x="62" y="14"/>
                  </a:lnTo>
                  <a:lnTo>
                    <a:pt x="46" y="8"/>
                  </a:lnTo>
                  <a:lnTo>
                    <a:pt x="49" y="0"/>
                  </a:lnTo>
                  <a:lnTo>
                    <a:pt x="83" y="13"/>
                  </a:lnTo>
                  <a:lnTo>
                    <a:pt x="94" y="120"/>
                  </a:lnTo>
                  <a:lnTo>
                    <a:pt x="169" y="46"/>
                  </a:lnTo>
                  <a:lnTo>
                    <a:pt x="207" y="61"/>
                  </a:lnTo>
                  <a:lnTo>
                    <a:pt x="204" y="69"/>
                  </a:lnTo>
                  <a:lnTo>
                    <a:pt x="188" y="63"/>
                  </a:lnTo>
                  <a:lnTo>
                    <a:pt x="145" y="173"/>
                  </a:lnTo>
                  <a:lnTo>
                    <a:pt x="161" y="180"/>
                  </a:lnTo>
                  <a:lnTo>
                    <a:pt x="158" y="18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3"/>
            <p:cNvSpPr>
              <a:spLocks/>
            </p:cNvSpPr>
            <p:nvPr/>
          </p:nvSpPr>
          <p:spPr bwMode="auto">
            <a:xfrm>
              <a:off x="1344612" y="5516405"/>
              <a:ext cx="88900" cy="95250"/>
            </a:xfrm>
            <a:custGeom>
              <a:avLst/>
              <a:gdLst>
                <a:gd name="T0" fmla="*/ 82 w 157"/>
                <a:gd name="T1" fmla="*/ 167 h 167"/>
                <a:gd name="T2" fmla="*/ 82 w 157"/>
                <a:gd name="T3" fmla="*/ 167 h 167"/>
                <a:gd name="T4" fmla="*/ 0 w 157"/>
                <a:gd name="T5" fmla="*/ 115 h 167"/>
                <a:gd name="T6" fmla="*/ 4 w 157"/>
                <a:gd name="T7" fmla="*/ 107 h 167"/>
                <a:gd name="T8" fmla="*/ 17 w 157"/>
                <a:gd name="T9" fmla="*/ 116 h 167"/>
                <a:gd name="T10" fmla="*/ 81 w 157"/>
                <a:gd name="T11" fmla="*/ 16 h 167"/>
                <a:gd name="T12" fmla="*/ 68 w 157"/>
                <a:gd name="T13" fmla="*/ 7 h 167"/>
                <a:gd name="T14" fmla="*/ 73 w 157"/>
                <a:gd name="T15" fmla="*/ 0 h 167"/>
                <a:gd name="T16" fmla="*/ 145 w 157"/>
                <a:gd name="T17" fmla="*/ 46 h 167"/>
                <a:gd name="T18" fmla="*/ 148 w 157"/>
                <a:gd name="T19" fmla="*/ 41 h 167"/>
                <a:gd name="T20" fmla="*/ 157 w 157"/>
                <a:gd name="T21" fmla="*/ 47 h 167"/>
                <a:gd name="T22" fmla="*/ 139 w 157"/>
                <a:gd name="T23" fmla="*/ 74 h 167"/>
                <a:gd name="T24" fmla="*/ 130 w 157"/>
                <a:gd name="T25" fmla="*/ 68 h 167"/>
                <a:gd name="T26" fmla="*/ 138 w 157"/>
                <a:gd name="T27" fmla="*/ 56 h 167"/>
                <a:gd name="T28" fmla="*/ 102 w 157"/>
                <a:gd name="T29" fmla="*/ 33 h 167"/>
                <a:gd name="T30" fmla="*/ 76 w 157"/>
                <a:gd name="T31" fmla="*/ 74 h 167"/>
                <a:gd name="T32" fmla="*/ 104 w 157"/>
                <a:gd name="T33" fmla="*/ 92 h 167"/>
                <a:gd name="T34" fmla="*/ 111 w 157"/>
                <a:gd name="T35" fmla="*/ 80 h 167"/>
                <a:gd name="T36" fmla="*/ 121 w 157"/>
                <a:gd name="T37" fmla="*/ 86 h 167"/>
                <a:gd name="T38" fmla="*/ 99 w 157"/>
                <a:gd name="T39" fmla="*/ 120 h 167"/>
                <a:gd name="T40" fmla="*/ 89 w 157"/>
                <a:gd name="T41" fmla="*/ 114 h 167"/>
                <a:gd name="T42" fmla="*/ 97 w 157"/>
                <a:gd name="T43" fmla="*/ 102 h 167"/>
                <a:gd name="T44" fmla="*/ 69 w 157"/>
                <a:gd name="T45" fmla="*/ 84 h 167"/>
                <a:gd name="T46" fmla="*/ 42 w 157"/>
                <a:gd name="T47" fmla="*/ 127 h 167"/>
                <a:gd name="T48" fmla="*/ 80 w 157"/>
                <a:gd name="T49" fmla="*/ 151 h 167"/>
                <a:gd name="T50" fmla="*/ 88 w 157"/>
                <a:gd name="T51" fmla="*/ 138 h 167"/>
                <a:gd name="T52" fmla="*/ 97 w 157"/>
                <a:gd name="T53" fmla="*/ 144 h 167"/>
                <a:gd name="T54" fmla="*/ 82 w 157"/>
                <a:gd name="T5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67">
                  <a:moveTo>
                    <a:pt x="82" y="167"/>
                  </a:moveTo>
                  <a:lnTo>
                    <a:pt x="82" y="167"/>
                  </a:lnTo>
                  <a:lnTo>
                    <a:pt x="0" y="115"/>
                  </a:lnTo>
                  <a:lnTo>
                    <a:pt x="4" y="107"/>
                  </a:lnTo>
                  <a:lnTo>
                    <a:pt x="17" y="116"/>
                  </a:lnTo>
                  <a:lnTo>
                    <a:pt x="81" y="16"/>
                  </a:lnTo>
                  <a:lnTo>
                    <a:pt x="68" y="7"/>
                  </a:lnTo>
                  <a:lnTo>
                    <a:pt x="73" y="0"/>
                  </a:lnTo>
                  <a:lnTo>
                    <a:pt x="145" y="46"/>
                  </a:lnTo>
                  <a:lnTo>
                    <a:pt x="148" y="41"/>
                  </a:lnTo>
                  <a:lnTo>
                    <a:pt x="157" y="47"/>
                  </a:lnTo>
                  <a:lnTo>
                    <a:pt x="139" y="74"/>
                  </a:lnTo>
                  <a:lnTo>
                    <a:pt x="130" y="68"/>
                  </a:lnTo>
                  <a:lnTo>
                    <a:pt x="138" y="56"/>
                  </a:lnTo>
                  <a:lnTo>
                    <a:pt x="102" y="33"/>
                  </a:lnTo>
                  <a:lnTo>
                    <a:pt x="76" y="74"/>
                  </a:lnTo>
                  <a:lnTo>
                    <a:pt x="104" y="92"/>
                  </a:lnTo>
                  <a:lnTo>
                    <a:pt x="111" y="80"/>
                  </a:lnTo>
                  <a:lnTo>
                    <a:pt x="121" y="86"/>
                  </a:lnTo>
                  <a:lnTo>
                    <a:pt x="99" y="120"/>
                  </a:lnTo>
                  <a:lnTo>
                    <a:pt x="89" y="114"/>
                  </a:lnTo>
                  <a:lnTo>
                    <a:pt x="97" y="102"/>
                  </a:lnTo>
                  <a:lnTo>
                    <a:pt x="69" y="84"/>
                  </a:lnTo>
                  <a:lnTo>
                    <a:pt x="42" y="127"/>
                  </a:lnTo>
                  <a:lnTo>
                    <a:pt x="80" y="151"/>
                  </a:lnTo>
                  <a:lnTo>
                    <a:pt x="88" y="138"/>
                  </a:lnTo>
                  <a:lnTo>
                    <a:pt x="97" y="144"/>
                  </a:lnTo>
                  <a:lnTo>
                    <a:pt x="82" y="16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4"/>
            <p:cNvSpPr>
              <a:spLocks noEditPoints="1"/>
            </p:cNvSpPr>
            <p:nvPr/>
          </p:nvSpPr>
          <p:spPr bwMode="auto">
            <a:xfrm>
              <a:off x="782637" y="5543392"/>
              <a:ext cx="93663" cy="90488"/>
            </a:xfrm>
            <a:custGeom>
              <a:avLst/>
              <a:gdLst>
                <a:gd name="T0" fmla="*/ 148 w 164"/>
                <a:gd name="T1" fmla="*/ 37 h 159"/>
                <a:gd name="T2" fmla="*/ 148 w 164"/>
                <a:gd name="T3" fmla="*/ 37 h 159"/>
                <a:gd name="T4" fmla="*/ 52 w 164"/>
                <a:gd name="T5" fmla="*/ 23 h 159"/>
                <a:gd name="T6" fmla="*/ 0 w 164"/>
                <a:gd name="T7" fmla="*/ 61 h 159"/>
                <a:gd name="T8" fmla="*/ 6 w 164"/>
                <a:gd name="T9" fmla="*/ 68 h 159"/>
                <a:gd name="T10" fmla="*/ 18 w 164"/>
                <a:gd name="T11" fmla="*/ 59 h 159"/>
                <a:gd name="T12" fmla="*/ 88 w 164"/>
                <a:gd name="T13" fmla="*/ 155 h 159"/>
                <a:gd name="T14" fmla="*/ 98 w 164"/>
                <a:gd name="T15" fmla="*/ 159 h 159"/>
                <a:gd name="T16" fmla="*/ 133 w 164"/>
                <a:gd name="T17" fmla="*/ 133 h 159"/>
                <a:gd name="T18" fmla="*/ 161 w 164"/>
                <a:gd name="T19" fmla="*/ 90 h 159"/>
                <a:gd name="T20" fmla="*/ 148 w 164"/>
                <a:gd name="T21" fmla="*/ 37 h 159"/>
                <a:gd name="T22" fmla="*/ 122 w 164"/>
                <a:gd name="T23" fmla="*/ 127 h 159"/>
                <a:gd name="T24" fmla="*/ 122 w 164"/>
                <a:gd name="T25" fmla="*/ 127 h 159"/>
                <a:gd name="T26" fmla="*/ 108 w 164"/>
                <a:gd name="T27" fmla="*/ 137 h 159"/>
                <a:gd name="T28" fmla="*/ 41 w 164"/>
                <a:gd name="T29" fmla="*/ 46 h 159"/>
                <a:gd name="T30" fmla="*/ 56 w 164"/>
                <a:gd name="T31" fmla="*/ 35 h 159"/>
                <a:gd name="T32" fmla="*/ 125 w 164"/>
                <a:gd name="T33" fmla="*/ 54 h 159"/>
                <a:gd name="T34" fmla="*/ 122 w 164"/>
                <a:gd name="T35" fmla="*/ 1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59">
                  <a:moveTo>
                    <a:pt x="148" y="37"/>
                  </a:moveTo>
                  <a:lnTo>
                    <a:pt x="148" y="37"/>
                  </a:lnTo>
                  <a:cubicBezTo>
                    <a:pt x="126" y="6"/>
                    <a:pt x="84" y="0"/>
                    <a:pt x="52" y="23"/>
                  </a:cubicBezTo>
                  <a:lnTo>
                    <a:pt x="0" y="61"/>
                  </a:lnTo>
                  <a:lnTo>
                    <a:pt x="6" y="68"/>
                  </a:lnTo>
                  <a:lnTo>
                    <a:pt x="18" y="59"/>
                  </a:lnTo>
                  <a:lnTo>
                    <a:pt x="88" y="155"/>
                  </a:lnTo>
                  <a:cubicBezTo>
                    <a:pt x="92" y="156"/>
                    <a:pt x="95" y="157"/>
                    <a:pt x="98" y="159"/>
                  </a:cubicBezTo>
                  <a:lnTo>
                    <a:pt x="133" y="133"/>
                  </a:lnTo>
                  <a:cubicBezTo>
                    <a:pt x="149" y="121"/>
                    <a:pt x="158" y="108"/>
                    <a:pt x="161" y="90"/>
                  </a:cubicBezTo>
                  <a:cubicBezTo>
                    <a:pt x="164" y="71"/>
                    <a:pt x="160" y="52"/>
                    <a:pt x="148" y="37"/>
                  </a:cubicBezTo>
                  <a:close/>
                  <a:moveTo>
                    <a:pt x="122" y="127"/>
                  </a:moveTo>
                  <a:lnTo>
                    <a:pt x="122" y="127"/>
                  </a:lnTo>
                  <a:lnTo>
                    <a:pt x="108" y="137"/>
                  </a:lnTo>
                  <a:lnTo>
                    <a:pt x="41" y="46"/>
                  </a:lnTo>
                  <a:lnTo>
                    <a:pt x="56" y="35"/>
                  </a:lnTo>
                  <a:cubicBezTo>
                    <a:pt x="75" y="21"/>
                    <a:pt x="107" y="30"/>
                    <a:pt x="125" y="54"/>
                  </a:cubicBezTo>
                  <a:cubicBezTo>
                    <a:pt x="144" y="80"/>
                    <a:pt x="143" y="112"/>
                    <a:pt x="122" y="127"/>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5"/>
            <p:cNvSpPr>
              <a:spLocks/>
            </p:cNvSpPr>
            <p:nvPr/>
          </p:nvSpPr>
          <p:spPr bwMode="auto">
            <a:xfrm>
              <a:off x="1403350" y="5560855"/>
              <a:ext cx="107950" cy="90488"/>
            </a:xfrm>
            <a:custGeom>
              <a:avLst/>
              <a:gdLst>
                <a:gd name="T0" fmla="*/ 156 w 191"/>
                <a:gd name="T1" fmla="*/ 62 h 157"/>
                <a:gd name="T2" fmla="*/ 156 w 191"/>
                <a:gd name="T3" fmla="*/ 62 h 157"/>
                <a:gd name="T4" fmla="*/ 150 w 191"/>
                <a:gd name="T5" fmla="*/ 69 h 157"/>
                <a:gd name="T6" fmla="*/ 162 w 191"/>
                <a:gd name="T7" fmla="*/ 80 h 157"/>
                <a:gd name="T8" fmla="*/ 104 w 191"/>
                <a:gd name="T9" fmla="*/ 143 h 157"/>
                <a:gd name="T10" fmla="*/ 119 w 191"/>
                <a:gd name="T11" fmla="*/ 28 h 157"/>
                <a:gd name="T12" fmla="*/ 88 w 191"/>
                <a:gd name="T13" fmla="*/ 0 h 157"/>
                <a:gd name="T14" fmla="*/ 83 w 191"/>
                <a:gd name="T15" fmla="*/ 7 h 157"/>
                <a:gd name="T16" fmla="*/ 94 w 191"/>
                <a:gd name="T17" fmla="*/ 17 h 157"/>
                <a:gd name="T18" fmla="*/ 91 w 191"/>
                <a:gd name="T19" fmla="*/ 29 h 157"/>
                <a:gd name="T20" fmla="*/ 18 w 191"/>
                <a:gd name="T21" fmla="*/ 109 h 157"/>
                <a:gd name="T22" fmla="*/ 6 w 191"/>
                <a:gd name="T23" fmla="*/ 98 h 157"/>
                <a:gd name="T24" fmla="*/ 0 w 191"/>
                <a:gd name="T25" fmla="*/ 104 h 157"/>
                <a:gd name="T26" fmla="*/ 34 w 191"/>
                <a:gd name="T27" fmla="*/ 135 h 157"/>
                <a:gd name="T28" fmla="*/ 40 w 191"/>
                <a:gd name="T29" fmla="*/ 129 h 157"/>
                <a:gd name="T30" fmla="*/ 28 w 191"/>
                <a:gd name="T31" fmla="*/ 118 h 157"/>
                <a:gd name="T32" fmla="*/ 89 w 191"/>
                <a:gd name="T33" fmla="*/ 51 h 157"/>
                <a:gd name="T34" fmla="*/ 76 w 191"/>
                <a:gd name="T35" fmla="*/ 157 h 157"/>
                <a:gd name="T36" fmla="*/ 116 w 191"/>
                <a:gd name="T37" fmla="*/ 146 h 157"/>
                <a:gd name="T38" fmla="*/ 120 w 191"/>
                <a:gd name="T39" fmla="*/ 145 h 157"/>
                <a:gd name="T40" fmla="*/ 172 w 191"/>
                <a:gd name="T41" fmla="*/ 88 h 157"/>
                <a:gd name="T42" fmla="*/ 185 w 191"/>
                <a:gd name="T43" fmla="*/ 100 h 157"/>
                <a:gd name="T44" fmla="*/ 191 w 191"/>
                <a:gd name="T45" fmla="*/ 94 h 157"/>
                <a:gd name="T46" fmla="*/ 156 w 191"/>
                <a:gd name="T47" fmla="*/ 6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57">
                  <a:moveTo>
                    <a:pt x="156" y="62"/>
                  </a:moveTo>
                  <a:lnTo>
                    <a:pt x="156" y="62"/>
                  </a:lnTo>
                  <a:lnTo>
                    <a:pt x="150" y="69"/>
                  </a:lnTo>
                  <a:lnTo>
                    <a:pt x="162" y="80"/>
                  </a:lnTo>
                  <a:lnTo>
                    <a:pt x="104" y="143"/>
                  </a:lnTo>
                  <a:lnTo>
                    <a:pt x="119" y="28"/>
                  </a:lnTo>
                  <a:lnTo>
                    <a:pt x="88" y="0"/>
                  </a:lnTo>
                  <a:lnTo>
                    <a:pt x="83" y="7"/>
                  </a:lnTo>
                  <a:lnTo>
                    <a:pt x="94" y="17"/>
                  </a:lnTo>
                  <a:lnTo>
                    <a:pt x="91" y="29"/>
                  </a:lnTo>
                  <a:lnTo>
                    <a:pt x="18" y="109"/>
                  </a:lnTo>
                  <a:lnTo>
                    <a:pt x="6" y="98"/>
                  </a:lnTo>
                  <a:lnTo>
                    <a:pt x="0" y="104"/>
                  </a:lnTo>
                  <a:lnTo>
                    <a:pt x="34" y="135"/>
                  </a:lnTo>
                  <a:lnTo>
                    <a:pt x="40" y="129"/>
                  </a:lnTo>
                  <a:lnTo>
                    <a:pt x="28" y="118"/>
                  </a:lnTo>
                  <a:lnTo>
                    <a:pt x="89" y="51"/>
                  </a:lnTo>
                  <a:lnTo>
                    <a:pt x="76" y="157"/>
                  </a:lnTo>
                  <a:cubicBezTo>
                    <a:pt x="88" y="154"/>
                    <a:pt x="102" y="150"/>
                    <a:pt x="116" y="146"/>
                  </a:cubicBezTo>
                  <a:cubicBezTo>
                    <a:pt x="118" y="146"/>
                    <a:pt x="119" y="146"/>
                    <a:pt x="120" y="145"/>
                  </a:cubicBezTo>
                  <a:lnTo>
                    <a:pt x="172" y="88"/>
                  </a:lnTo>
                  <a:lnTo>
                    <a:pt x="185" y="100"/>
                  </a:lnTo>
                  <a:lnTo>
                    <a:pt x="191" y="94"/>
                  </a:lnTo>
                  <a:lnTo>
                    <a:pt x="156" y="62"/>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6"/>
            <p:cNvSpPr>
              <a:spLocks/>
            </p:cNvSpPr>
            <p:nvPr/>
          </p:nvSpPr>
          <p:spPr bwMode="auto">
            <a:xfrm>
              <a:off x="1482725" y="5632292"/>
              <a:ext cx="92075" cy="92075"/>
            </a:xfrm>
            <a:custGeom>
              <a:avLst/>
              <a:gdLst>
                <a:gd name="T0" fmla="*/ 156 w 163"/>
                <a:gd name="T1" fmla="*/ 87 h 161"/>
                <a:gd name="T2" fmla="*/ 156 w 163"/>
                <a:gd name="T3" fmla="*/ 87 h 161"/>
                <a:gd name="T4" fmla="*/ 151 w 163"/>
                <a:gd name="T5" fmla="*/ 91 h 161"/>
                <a:gd name="T6" fmla="*/ 92 w 163"/>
                <a:gd name="T7" fmla="*/ 13 h 161"/>
                <a:gd name="T8" fmla="*/ 97 w 163"/>
                <a:gd name="T9" fmla="*/ 9 h 161"/>
                <a:gd name="T10" fmla="*/ 90 w 163"/>
                <a:gd name="T11" fmla="*/ 0 h 161"/>
                <a:gd name="T12" fmla="*/ 62 w 163"/>
                <a:gd name="T13" fmla="*/ 22 h 161"/>
                <a:gd name="T14" fmla="*/ 69 w 163"/>
                <a:gd name="T15" fmla="*/ 31 h 161"/>
                <a:gd name="T16" fmla="*/ 82 w 163"/>
                <a:gd name="T17" fmla="*/ 20 h 161"/>
                <a:gd name="T18" fmla="*/ 104 w 163"/>
                <a:gd name="T19" fmla="*/ 49 h 161"/>
                <a:gd name="T20" fmla="*/ 12 w 163"/>
                <a:gd name="T21" fmla="*/ 119 h 161"/>
                <a:gd name="T22" fmla="*/ 8 w 163"/>
                <a:gd name="T23" fmla="*/ 113 h 161"/>
                <a:gd name="T24" fmla="*/ 0 w 163"/>
                <a:gd name="T25" fmla="*/ 116 h 161"/>
                <a:gd name="T26" fmla="*/ 34 w 163"/>
                <a:gd name="T27" fmla="*/ 161 h 161"/>
                <a:gd name="T28" fmla="*/ 41 w 163"/>
                <a:gd name="T29" fmla="*/ 156 h 161"/>
                <a:gd name="T30" fmla="*/ 28 w 163"/>
                <a:gd name="T31" fmla="*/ 140 h 161"/>
                <a:gd name="T32" fmla="*/ 120 w 163"/>
                <a:gd name="T33" fmla="*/ 70 h 161"/>
                <a:gd name="T34" fmla="*/ 142 w 163"/>
                <a:gd name="T35" fmla="*/ 98 h 161"/>
                <a:gd name="T36" fmla="*/ 128 w 163"/>
                <a:gd name="T37" fmla="*/ 108 h 161"/>
                <a:gd name="T38" fmla="*/ 135 w 163"/>
                <a:gd name="T39" fmla="*/ 117 h 161"/>
                <a:gd name="T40" fmla="*/ 163 w 163"/>
                <a:gd name="T41" fmla="*/ 96 h 161"/>
                <a:gd name="T42" fmla="*/ 156 w 163"/>
                <a:gd name="T43"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161">
                  <a:moveTo>
                    <a:pt x="156" y="87"/>
                  </a:moveTo>
                  <a:lnTo>
                    <a:pt x="156" y="87"/>
                  </a:lnTo>
                  <a:lnTo>
                    <a:pt x="151" y="91"/>
                  </a:lnTo>
                  <a:lnTo>
                    <a:pt x="92" y="13"/>
                  </a:lnTo>
                  <a:lnTo>
                    <a:pt x="97" y="9"/>
                  </a:lnTo>
                  <a:lnTo>
                    <a:pt x="90" y="0"/>
                  </a:lnTo>
                  <a:lnTo>
                    <a:pt x="62" y="22"/>
                  </a:lnTo>
                  <a:lnTo>
                    <a:pt x="69" y="31"/>
                  </a:lnTo>
                  <a:lnTo>
                    <a:pt x="82" y="20"/>
                  </a:lnTo>
                  <a:lnTo>
                    <a:pt x="104" y="49"/>
                  </a:lnTo>
                  <a:lnTo>
                    <a:pt x="12" y="119"/>
                  </a:lnTo>
                  <a:lnTo>
                    <a:pt x="8" y="113"/>
                  </a:lnTo>
                  <a:cubicBezTo>
                    <a:pt x="5" y="114"/>
                    <a:pt x="2" y="115"/>
                    <a:pt x="0" y="116"/>
                  </a:cubicBezTo>
                  <a:lnTo>
                    <a:pt x="34" y="161"/>
                  </a:lnTo>
                  <a:lnTo>
                    <a:pt x="41" y="156"/>
                  </a:lnTo>
                  <a:lnTo>
                    <a:pt x="28" y="140"/>
                  </a:lnTo>
                  <a:lnTo>
                    <a:pt x="120" y="70"/>
                  </a:lnTo>
                  <a:lnTo>
                    <a:pt x="142" y="98"/>
                  </a:lnTo>
                  <a:lnTo>
                    <a:pt x="128" y="108"/>
                  </a:lnTo>
                  <a:lnTo>
                    <a:pt x="135" y="117"/>
                  </a:lnTo>
                  <a:lnTo>
                    <a:pt x="163" y="96"/>
                  </a:lnTo>
                  <a:lnTo>
                    <a:pt x="156" y="8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7"/>
            <p:cNvSpPr>
              <a:spLocks/>
            </p:cNvSpPr>
            <p:nvPr/>
          </p:nvSpPr>
          <p:spPr bwMode="auto">
            <a:xfrm>
              <a:off x="1203325" y="6405405"/>
              <a:ext cx="60325" cy="88900"/>
            </a:xfrm>
            <a:custGeom>
              <a:avLst/>
              <a:gdLst>
                <a:gd name="T0" fmla="*/ 39 w 105"/>
                <a:gd name="T1" fmla="*/ 153 h 155"/>
                <a:gd name="T2" fmla="*/ 39 w 105"/>
                <a:gd name="T3" fmla="*/ 153 h 155"/>
                <a:gd name="T4" fmla="*/ 28 w 105"/>
                <a:gd name="T5" fmla="*/ 155 h 155"/>
                <a:gd name="T6" fmla="*/ 20 w 105"/>
                <a:gd name="T7" fmla="*/ 119 h 155"/>
                <a:gd name="T8" fmla="*/ 31 w 105"/>
                <a:gd name="T9" fmla="*/ 116 h 155"/>
                <a:gd name="T10" fmla="*/ 34 w 105"/>
                <a:gd name="T11" fmla="*/ 131 h 155"/>
                <a:gd name="T12" fmla="*/ 62 w 105"/>
                <a:gd name="T13" fmla="*/ 136 h 155"/>
                <a:gd name="T14" fmla="*/ 80 w 105"/>
                <a:gd name="T15" fmla="*/ 113 h 155"/>
                <a:gd name="T16" fmla="*/ 49 w 105"/>
                <a:gd name="T17" fmla="*/ 91 h 155"/>
                <a:gd name="T18" fmla="*/ 17 w 105"/>
                <a:gd name="T19" fmla="*/ 76 h 155"/>
                <a:gd name="T20" fmla="*/ 5 w 105"/>
                <a:gd name="T21" fmla="*/ 55 h 155"/>
                <a:gd name="T22" fmla="*/ 37 w 105"/>
                <a:gd name="T23" fmla="*/ 9 h 155"/>
                <a:gd name="T24" fmla="*/ 60 w 105"/>
                <a:gd name="T25" fmla="*/ 9 h 155"/>
                <a:gd name="T26" fmla="*/ 59 w 105"/>
                <a:gd name="T27" fmla="*/ 3 h 155"/>
                <a:gd name="T28" fmla="*/ 70 w 105"/>
                <a:gd name="T29" fmla="*/ 0 h 155"/>
                <a:gd name="T30" fmla="*/ 77 w 105"/>
                <a:gd name="T31" fmla="*/ 35 h 155"/>
                <a:gd name="T32" fmla="*/ 66 w 105"/>
                <a:gd name="T33" fmla="*/ 37 h 155"/>
                <a:gd name="T34" fmla="*/ 63 w 105"/>
                <a:gd name="T35" fmla="*/ 23 h 155"/>
                <a:gd name="T36" fmla="*/ 40 w 105"/>
                <a:gd name="T37" fmla="*/ 20 h 155"/>
                <a:gd name="T38" fmla="*/ 26 w 105"/>
                <a:gd name="T39" fmla="*/ 41 h 155"/>
                <a:gd name="T40" fmla="*/ 55 w 105"/>
                <a:gd name="T41" fmla="*/ 62 h 155"/>
                <a:gd name="T42" fmla="*/ 75 w 105"/>
                <a:gd name="T43" fmla="*/ 69 h 155"/>
                <a:gd name="T44" fmla="*/ 90 w 105"/>
                <a:gd name="T45" fmla="*/ 80 h 155"/>
                <a:gd name="T46" fmla="*/ 100 w 105"/>
                <a:gd name="T47" fmla="*/ 99 h 155"/>
                <a:gd name="T48" fmla="*/ 68 w 105"/>
                <a:gd name="T49" fmla="*/ 147 h 155"/>
                <a:gd name="T50" fmla="*/ 37 w 105"/>
                <a:gd name="T51" fmla="*/ 146 h 155"/>
                <a:gd name="T52" fmla="*/ 39 w 105"/>
                <a:gd name="T53"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55">
                  <a:moveTo>
                    <a:pt x="39" y="153"/>
                  </a:moveTo>
                  <a:lnTo>
                    <a:pt x="39" y="153"/>
                  </a:lnTo>
                  <a:lnTo>
                    <a:pt x="28" y="155"/>
                  </a:lnTo>
                  <a:lnTo>
                    <a:pt x="20" y="119"/>
                  </a:lnTo>
                  <a:lnTo>
                    <a:pt x="31" y="116"/>
                  </a:lnTo>
                  <a:lnTo>
                    <a:pt x="34" y="131"/>
                  </a:lnTo>
                  <a:cubicBezTo>
                    <a:pt x="45" y="136"/>
                    <a:pt x="52" y="138"/>
                    <a:pt x="62" y="136"/>
                  </a:cubicBezTo>
                  <a:cubicBezTo>
                    <a:pt x="75" y="133"/>
                    <a:pt x="82" y="123"/>
                    <a:pt x="80" y="113"/>
                  </a:cubicBezTo>
                  <a:cubicBezTo>
                    <a:pt x="78" y="104"/>
                    <a:pt x="70" y="99"/>
                    <a:pt x="49" y="91"/>
                  </a:cubicBezTo>
                  <a:cubicBezTo>
                    <a:pt x="27" y="82"/>
                    <a:pt x="24" y="81"/>
                    <a:pt x="17" y="76"/>
                  </a:cubicBezTo>
                  <a:cubicBezTo>
                    <a:pt x="11" y="71"/>
                    <a:pt x="6" y="64"/>
                    <a:pt x="5" y="55"/>
                  </a:cubicBezTo>
                  <a:cubicBezTo>
                    <a:pt x="0" y="33"/>
                    <a:pt x="13" y="14"/>
                    <a:pt x="37" y="9"/>
                  </a:cubicBezTo>
                  <a:cubicBezTo>
                    <a:pt x="45" y="7"/>
                    <a:pt x="52" y="7"/>
                    <a:pt x="60" y="9"/>
                  </a:cubicBezTo>
                  <a:lnTo>
                    <a:pt x="59" y="3"/>
                  </a:lnTo>
                  <a:lnTo>
                    <a:pt x="70" y="0"/>
                  </a:lnTo>
                  <a:lnTo>
                    <a:pt x="77" y="35"/>
                  </a:lnTo>
                  <a:lnTo>
                    <a:pt x="66" y="37"/>
                  </a:lnTo>
                  <a:lnTo>
                    <a:pt x="63" y="23"/>
                  </a:lnTo>
                  <a:cubicBezTo>
                    <a:pt x="54" y="20"/>
                    <a:pt x="48" y="19"/>
                    <a:pt x="40" y="20"/>
                  </a:cubicBezTo>
                  <a:cubicBezTo>
                    <a:pt x="30" y="23"/>
                    <a:pt x="23" y="32"/>
                    <a:pt x="26" y="41"/>
                  </a:cubicBezTo>
                  <a:cubicBezTo>
                    <a:pt x="27" y="50"/>
                    <a:pt x="33" y="54"/>
                    <a:pt x="55" y="62"/>
                  </a:cubicBezTo>
                  <a:cubicBezTo>
                    <a:pt x="66" y="66"/>
                    <a:pt x="72" y="68"/>
                    <a:pt x="75" y="69"/>
                  </a:cubicBezTo>
                  <a:cubicBezTo>
                    <a:pt x="80" y="71"/>
                    <a:pt x="85" y="75"/>
                    <a:pt x="90" y="80"/>
                  </a:cubicBezTo>
                  <a:cubicBezTo>
                    <a:pt x="95" y="85"/>
                    <a:pt x="98" y="91"/>
                    <a:pt x="100" y="99"/>
                  </a:cubicBezTo>
                  <a:cubicBezTo>
                    <a:pt x="105" y="122"/>
                    <a:pt x="92" y="142"/>
                    <a:pt x="68" y="147"/>
                  </a:cubicBezTo>
                  <a:cubicBezTo>
                    <a:pt x="57" y="149"/>
                    <a:pt x="48" y="149"/>
                    <a:pt x="37" y="146"/>
                  </a:cubicBezTo>
                  <a:lnTo>
                    <a:pt x="39" y="153"/>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8"/>
            <p:cNvSpPr>
              <a:spLocks/>
            </p:cNvSpPr>
            <p:nvPr/>
          </p:nvSpPr>
          <p:spPr bwMode="auto">
            <a:xfrm>
              <a:off x="1265237" y="6380005"/>
              <a:ext cx="80963" cy="96838"/>
            </a:xfrm>
            <a:custGeom>
              <a:avLst/>
              <a:gdLst>
                <a:gd name="T0" fmla="*/ 142 w 142"/>
                <a:gd name="T1" fmla="*/ 132 h 168"/>
                <a:gd name="T2" fmla="*/ 142 w 142"/>
                <a:gd name="T3" fmla="*/ 132 h 168"/>
                <a:gd name="T4" fmla="*/ 50 w 142"/>
                <a:gd name="T5" fmla="*/ 168 h 168"/>
                <a:gd name="T6" fmla="*/ 47 w 142"/>
                <a:gd name="T7" fmla="*/ 159 h 168"/>
                <a:gd name="T8" fmla="*/ 62 w 142"/>
                <a:gd name="T9" fmla="*/ 154 h 168"/>
                <a:gd name="T10" fmla="*/ 18 w 142"/>
                <a:gd name="T11" fmla="*/ 43 h 168"/>
                <a:gd name="T12" fmla="*/ 4 w 142"/>
                <a:gd name="T13" fmla="*/ 49 h 168"/>
                <a:gd name="T14" fmla="*/ 0 w 142"/>
                <a:gd name="T15" fmla="*/ 41 h 168"/>
                <a:gd name="T16" fmla="*/ 80 w 142"/>
                <a:gd name="T17" fmla="*/ 10 h 168"/>
                <a:gd name="T18" fmla="*/ 77 w 142"/>
                <a:gd name="T19" fmla="*/ 4 h 168"/>
                <a:gd name="T20" fmla="*/ 88 w 142"/>
                <a:gd name="T21" fmla="*/ 0 h 168"/>
                <a:gd name="T22" fmla="*/ 100 w 142"/>
                <a:gd name="T23" fmla="*/ 31 h 168"/>
                <a:gd name="T24" fmla="*/ 90 w 142"/>
                <a:gd name="T25" fmla="*/ 35 h 168"/>
                <a:gd name="T26" fmla="*/ 84 w 142"/>
                <a:gd name="T27" fmla="*/ 21 h 168"/>
                <a:gd name="T28" fmla="*/ 44 w 142"/>
                <a:gd name="T29" fmla="*/ 37 h 168"/>
                <a:gd name="T30" fmla="*/ 62 w 142"/>
                <a:gd name="T31" fmla="*/ 82 h 168"/>
                <a:gd name="T32" fmla="*/ 93 w 142"/>
                <a:gd name="T33" fmla="*/ 70 h 168"/>
                <a:gd name="T34" fmla="*/ 88 w 142"/>
                <a:gd name="T35" fmla="*/ 57 h 168"/>
                <a:gd name="T36" fmla="*/ 98 w 142"/>
                <a:gd name="T37" fmla="*/ 53 h 168"/>
                <a:gd name="T38" fmla="*/ 113 w 142"/>
                <a:gd name="T39" fmla="*/ 90 h 168"/>
                <a:gd name="T40" fmla="*/ 102 w 142"/>
                <a:gd name="T41" fmla="*/ 95 h 168"/>
                <a:gd name="T42" fmla="*/ 97 w 142"/>
                <a:gd name="T43" fmla="*/ 81 h 168"/>
                <a:gd name="T44" fmla="*/ 66 w 142"/>
                <a:gd name="T45" fmla="*/ 93 h 168"/>
                <a:gd name="T46" fmla="*/ 85 w 142"/>
                <a:gd name="T47" fmla="*/ 141 h 168"/>
                <a:gd name="T48" fmla="*/ 127 w 142"/>
                <a:gd name="T49" fmla="*/ 124 h 168"/>
                <a:gd name="T50" fmla="*/ 121 w 142"/>
                <a:gd name="T51" fmla="*/ 110 h 168"/>
                <a:gd name="T52" fmla="*/ 132 w 142"/>
                <a:gd name="T53" fmla="*/ 106 h 168"/>
                <a:gd name="T54" fmla="*/ 142 w 142"/>
                <a:gd name="T55"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68">
                  <a:moveTo>
                    <a:pt x="142" y="132"/>
                  </a:moveTo>
                  <a:lnTo>
                    <a:pt x="142" y="132"/>
                  </a:lnTo>
                  <a:lnTo>
                    <a:pt x="50" y="168"/>
                  </a:lnTo>
                  <a:lnTo>
                    <a:pt x="47" y="159"/>
                  </a:lnTo>
                  <a:lnTo>
                    <a:pt x="62" y="154"/>
                  </a:lnTo>
                  <a:lnTo>
                    <a:pt x="18" y="43"/>
                  </a:lnTo>
                  <a:lnTo>
                    <a:pt x="4" y="49"/>
                  </a:lnTo>
                  <a:lnTo>
                    <a:pt x="0" y="41"/>
                  </a:lnTo>
                  <a:lnTo>
                    <a:pt x="80" y="10"/>
                  </a:lnTo>
                  <a:lnTo>
                    <a:pt x="77" y="4"/>
                  </a:lnTo>
                  <a:lnTo>
                    <a:pt x="88" y="0"/>
                  </a:lnTo>
                  <a:lnTo>
                    <a:pt x="100" y="31"/>
                  </a:lnTo>
                  <a:lnTo>
                    <a:pt x="90" y="35"/>
                  </a:lnTo>
                  <a:lnTo>
                    <a:pt x="84" y="21"/>
                  </a:lnTo>
                  <a:lnTo>
                    <a:pt x="44" y="37"/>
                  </a:lnTo>
                  <a:lnTo>
                    <a:pt x="62" y="82"/>
                  </a:lnTo>
                  <a:lnTo>
                    <a:pt x="93" y="70"/>
                  </a:lnTo>
                  <a:lnTo>
                    <a:pt x="88" y="57"/>
                  </a:lnTo>
                  <a:lnTo>
                    <a:pt x="98" y="53"/>
                  </a:lnTo>
                  <a:lnTo>
                    <a:pt x="113" y="90"/>
                  </a:lnTo>
                  <a:lnTo>
                    <a:pt x="102" y="95"/>
                  </a:lnTo>
                  <a:lnTo>
                    <a:pt x="97" y="81"/>
                  </a:lnTo>
                  <a:lnTo>
                    <a:pt x="66" y="93"/>
                  </a:lnTo>
                  <a:lnTo>
                    <a:pt x="85" y="141"/>
                  </a:lnTo>
                  <a:lnTo>
                    <a:pt x="127" y="124"/>
                  </a:lnTo>
                  <a:lnTo>
                    <a:pt x="121" y="110"/>
                  </a:lnTo>
                  <a:lnTo>
                    <a:pt x="132" y="106"/>
                  </a:lnTo>
                  <a:lnTo>
                    <a:pt x="142" y="132"/>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9"/>
            <p:cNvSpPr>
              <a:spLocks/>
            </p:cNvSpPr>
            <p:nvPr/>
          </p:nvSpPr>
          <p:spPr bwMode="auto">
            <a:xfrm>
              <a:off x="1336675" y="6341905"/>
              <a:ext cx="88900" cy="96838"/>
            </a:xfrm>
            <a:custGeom>
              <a:avLst/>
              <a:gdLst>
                <a:gd name="T0" fmla="*/ 154 w 154"/>
                <a:gd name="T1" fmla="*/ 115 h 168"/>
                <a:gd name="T2" fmla="*/ 154 w 154"/>
                <a:gd name="T3" fmla="*/ 115 h 168"/>
                <a:gd name="T4" fmla="*/ 121 w 154"/>
                <a:gd name="T5" fmla="*/ 145 h 168"/>
                <a:gd name="T6" fmla="*/ 21 w 154"/>
                <a:gd name="T7" fmla="*/ 124 h 168"/>
                <a:gd name="T8" fmla="*/ 46 w 154"/>
                <a:gd name="T9" fmla="*/ 25 h 168"/>
                <a:gd name="T10" fmla="*/ 79 w 154"/>
                <a:gd name="T11" fmla="*/ 13 h 168"/>
                <a:gd name="T12" fmla="*/ 75 w 154"/>
                <a:gd name="T13" fmla="*/ 6 h 168"/>
                <a:gd name="T14" fmla="*/ 84 w 154"/>
                <a:gd name="T15" fmla="*/ 0 h 168"/>
                <a:gd name="T16" fmla="*/ 103 w 154"/>
                <a:gd name="T17" fmla="*/ 32 h 168"/>
                <a:gd name="T18" fmla="*/ 94 w 154"/>
                <a:gd name="T19" fmla="*/ 38 h 168"/>
                <a:gd name="T20" fmla="*/ 87 w 154"/>
                <a:gd name="T21" fmla="*/ 26 h 168"/>
                <a:gd name="T22" fmla="*/ 56 w 154"/>
                <a:gd name="T23" fmla="*/ 33 h 168"/>
                <a:gd name="T24" fmla="*/ 45 w 154"/>
                <a:gd name="T25" fmla="*/ 108 h 168"/>
                <a:gd name="T26" fmla="*/ 119 w 154"/>
                <a:gd name="T27" fmla="*/ 132 h 168"/>
                <a:gd name="T28" fmla="*/ 138 w 154"/>
                <a:gd name="T29" fmla="*/ 111 h 168"/>
                <a:gd name="T30" fmla="*/ 130 w 154"/>
                <a:gd name="T31" fmla="*/ 97 h 168"/>
                <a:gd name="T32" fmla="*/ 140 w 154"/>
                <a:gd name="T33" fmla="*/ 91 h 168"/>
                <a:gd name="T34" fmla="*/ 154 w 154"/>
                <a:gd name="T3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8">
                  <a:moveTo>
                    <a:pt x="154" y="115"/>
                  </a:moveTo>
                  <a:lnTo>
                    <a:pt x="154" y="115"/>
                  </a:lnTo>
                  <a:cubicBezTo>
                    <a:pt x="142" y="129"/>
                    <a:pt x="134" y="137"/>
                    <a:pt x="121" y="145"/>
                  </a:cubicBezTo>
                  <a:cubicBezTo>
                    <a:pt x="84" y="168"/>
                    <a:pt x="42" y="159"/>
                    <a:pt x="21" y="124"/>
                  </a:cubicBezTo>
                  <a:cubicBezTo>
                    <a:pt x="0" y="89"/>
                    <a:pt x="10" y="47"/>
                    <a:pt x="46" y="25"/>
                  </a:cubicBezTo>
                  <a:cubicBezTo>
                    <a:pt x="57" y="19"/>
                    <a:pt x="66" y="15"/>
                    <a:pt x="79" y="13"/>
                  </a:cubicBezTo>
                  <a:lnTo>
                    <a:pt x="75" y="6"/>
                  </a:lnTo>
                  <a:lnTo>
                    <a:pt x="84" y="0"/>
                  </a:lnTo>
                  <a:lnTo>
                    <a:pt x="103" y="32"/>
                  </a:lnTo>
                  <a:lnTo>
                    <a:pt x="94" y="38"/>
                  </a:lnTo>
                  <a:lnTo>
                    <a:pt x="87" y="26"/>
                  </a:lnTo>
                  <a:cubicBezTo>
                    <a:pt x="73" y="25"/>
                    <a:pt x="66" y="27"/>
                    <a:pt x="56" y="33"/>
                  </a:cubicBezTo>
                  <a:cubicBezTo>
                    <a:pt x="32" y="47"/>
                    <a:pt x="27" y="78"/>
                    <a:pt x="45" y="108"/>
                  </a:cubicBezTo>
                  <a:cubicBezTo>
                    <a:pt x="62" y="136"/>
                    <a:pt x="95" y="147"/>
                    <a:pt x="119" y="132"/>
                  </a:cubicBezTo>
                  <a:cubicBezTo>
                    <a:pt x="128" y="127"/>
                    <a:pt x="133" y="121"/>
                    <a:pt x="138" y="111"/>
                  </a:cubicBezTo>
                  <a:lnTo>
                    <a:pt x="130" y="97"/>
                  </a:lnTo>
                  <a:lnTo>
                    <a:pt x="140" y="91"/>
                  </a:lnTo>
                  <a:lnTo>
                    <a:pt x="154" y="11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0"/>
            <p:cNvSpPr>
              <a:spLocks/>
            </p:cNvSpPr>
            <p:nvPr/>
          </p:nvSpPr>
          <p:spPr bwMode="auto">
            <a:xfrm>
              <a:off x="1397000" y="6281580"/>
              <a:ext cx="96838" cy="101600"/>
            </a:xfrm>
            <a:custGeom>
              <a:avLst/>
              <a:gdLst>
                <a:gd name="T0" fmla="*/ 112 w 171"/>
                <a:gd name="T1" fmla="*/ 6 h 175"/>
                <a:gd name="T2" fmla="*/ 112 w 171"/>
                <a:gd name="T3" fmla="*/ 6 h 175"/>
                <a:gd name="T4" fmla="*/ 99 w 171"/>
                <a:gd name="T5" fmla="*/ 18 h 175"/>
                <a:gd name="T6" fmla="*/ 152 w 171"/>
                <a:gd name="T7" fmla="*/ 75 h 175"/>
                <a:gd name="T8" fmla="*/ 164 w 171"/>
                <a:gd name="T9" fmla="*/ 126 h 175"/>
                <a:gd name="T10" fmla="*/ 146 w 171"/>
                <a:gd name="T11" fmla="*/ 151 h 175"/>
                <a:gd name="T12" fmla="*/ 74 w 171"/>
                <a:gd name="T13" fmla="*/ 154 h 175"/>
                <a:gd name="T14" fmla="*/ 18 w 171"/>
                <a:gd name="T15" fmla="*/ 92 h 175"/>
                <a:gd name="T16" fmla="*/ 6 w 171"/>
                <a:gd name="T17" fmla="*/ 103 h 175"/>
                <a:gd name="T18" fmla="*/ 0 w 171"/>
                <a:gd name="T19" fmla="*/ 96 h 175"/>
                <a:gd name="T20" fmla="*/ 43 w 171"/>
                <a:gd name="T21" fmla="*/ 57 h 175"/>
                <a:gd name="T22" fmla="*/ 49 w 171"/>
                <a:gd name="T23" fmla="*/ 64 h 175"/>
                <a:gd name="T24" fmla="*/ 37 w 171"/>
                <a:gd name="T25" fmla="*/ 74 h 175"/>
                <a:gd name="T26" fmla="*/ 89 w 171"/>
                <a:gd name="T27" fmla="*/ 131 h 175"/>
                <a:gd name="T28" fmla="*/ 124 w 171"/>
                <a:gd name="T29" fmla="*/ 148 h 175"/>
                <a:gd name="T30" fmla="*/ 139 w 171"/>
                <a:gd name="T31" fmla="*/ 139 h 175"/>
                <a:gd name="T32" fmla="*/ 141 w 171"/>
                <a:gd name="T33" fmla="*/ 84 h 175"/>
                <a:gd name="T34" fmla="*/ 90 w 171"/>
                <a:gd name="T35" fmla="*/ 27 h 175"/>
                <a:gd name="T36" fmla="*/ 77 w 171"/>
                <a:gd name="T37" fmla="*/ 38 h 175"/>
                <a:gd name="T38" fmla="*/ 71 w 171"/>
                <a:gd name="T39" fmla="*/ 32 h 175"/>
                <a:gd name="T40" fmla="*/ 106 w 171"/>
                <a:gd name="T41" fmla="*/ 0 h 175"/>
                <a:gd name="T42" fmla="*/ 112 w 171"/>
                <a:gd name="T43" fmla="*/ 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175">
                  <a:moveTo>
                    <a:pt x="112" y="6"/>
                  </a:moveTo>
                  <a:lnTo>
                    <a:pt x="112" y="6"/>
                  </a:lnTo>
                  <a:lnTo>
                    <a:pt x="99" y="18"/>
                  </a:lnTo>
                  <a:lnTo>
                    <a:pt x="152" y="75"/>
                  </a:lnTo>
                  <a:cubicBezTo>
                    <a:pt x="167" y="92"/>
                    <a:pt x="171" y="108"/>
                    <a:pt x="164" y="126"/>
                  </a:cubicBezTo>
                  <a:cubicBezTo>
                    <a:pt x="160" y="135"/>
                    <a:pt x="154" y="144"/>
                    <a:pt x="146" y="151"/>
                  </a:cubicBezTo>
                  <a:cubicBezTo>
                    <a:pt x="121" y="174"/>
                    <a:pt x="93" y="175"/>
                    <a:pt x="74" y="154"/>
                  </a:cubicBezTo>
                  <a:lnTo>
                    <a:pt x="18" y="92"/>
                  </a:lnTo>
                  <a:lnTo>
                    <a:pt x="6" y="103"/>
                  </a:lnTo>
                  <a:lnTo>
                    <a:pt x="0" y="96"/>
                  </a:lnTo>
                  <a:lnTo>
                    <a:pt x="43" y="57"/>
                  </a:lnTo>
                  <a:lnTo>
                    <a:pt x="49" y="64"/>
                  </a:lnTo>
                  <a:lnTo>
                    <a:pt x="37" y="74"/>
                  </a:lnTo>
                  <a:lnTo>
                    <a:pt x="89" y="131"/>
                  </a:lnTo>
                  <a:cubicBezTo>
                    <a:pt x="103" y="147"/>
                    <a:pt x="112" y="151"/>
                    <a:pt x="124" y="148"/>
                  </a:cubicBezTo>
                  <a:cubicBezTo>
                    <a:pt x="129" y="147"/>
                    <a:pt x="135" y="144"/>
                    <a:pt x="139" y="139"/>
                  </a:cubicBezTo>
                  <a:cubicBezTo>
                    <a:pt x="157" y="123"/>
                    <a:pt x="158" y="102"/>
                    <a:pt x="141" y="84"/>
                  </a:cubicBezTo>
                  <a:lnTo>
                    <a:pt x="90" y="27"/>
                  </a:lnTo>
                  <a:lnTo>
                    <a:pt x="77" y="38"/>
                  </a:lnTo>
                  <a:lnTo>
                    <a:pt x="71" y="32"/>
                  </a:lnTo>
                  <a:lnTo>
                    <a:pt x="106" y="0"/>
                  </a:lnTo>
                  <a:lnTo>
                    <a:pt x="112" y="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1"/>
            <p:cNvSpPr>
              <a:spLocks/>
            </p:cNvSpPr>
            <p:nvPr/>
          </p:nvSpPr>
          <p:spPr bwMode="auto">
            <a:xfrm>
              <a:off x="1509712" y="6179980"/>
              <a:ext cx="84138" cy="65088"/>
            </a:xfrm>
            <a:custGeom>
              <a:avLst/>
              <a:gdLst>
                <a:gd name="T0" fmla="*/ 147 w 147"/>
                <a:gd name="T1" fmla="*/ 65 h 115"/>
                <a:gd name="T2" fmla="*/ 147 w 147"/>
                <a:gd name="T3" fmla="*/ 65 h 115"/>
                <a:gd name="T4" fmla="*/ 119 w 147"/>
                <a:gd name="T5" fmla="*/ 115 h 115"/>
                <a:gd name="T6" fmla="*/ 112 w 147"/>
                <a:gd name="T7" fmla="*/ 111 h 115"/>
                <a:gd name="T8" fmla="*/ 119 w 147"/>
                <a:gd name="T9" fmla="*/ 98 h 115"/>
                <a:gd name="T10" fmla="*/ 15 w 147"/>
                <a:gd name="T11" fmla="*/ 41 h 115"/>
                <a:gd name="T12" fmla="*/ 7 w 147"/>
                <a:gd name="T13" fmla="*/ 55 h 115"/>
                <a:gd name="T14" fmla="*/ 0 w 147"/>
                <a:gd name="T15" fmla="*/ 51 h 115"/>
                <a:gd name="T16" fmla="*/ 27 w 147"/>
                <a:gd name="T17" fmla="*/ 0 h 115"/>
                <a:gd name="T18" fmla="*/ 35 w 147"/>
                <a:gd name="T19" fmla="*/ 4 h 115"/>
                <a:gd name="T20" fmla="*/ 27 w 147"/>
                <a:gd name="T21" fmla="*/ 18 h 115"/>
                <a:gd name="T22" fmla="*/ 132 w 147"/>
                <a:gd name="T23" fmla="*/ 74 h 115"/>
                <a:gd name="T24" fmla="*/ 139 w 147"/>
                <a:gd name="T25" fmla="*/ 61 h 115"/>
                <a:gd name="T26" fmla="*/ 147 w 147"/>
                <a:gd name="T27" fmla="*/ 6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15">
                  <a:moveTo>
                    <a:pt x="147" y="65"/>
                  </a:moveTo>
                  <a:lnTo>
                    <a:pt x="147" y="65"/>
                  </a:lnTo>
                  <a:lnTo>
                    <a:pt x="119" y="115"/>
                  </a:lnTo>
                  <a:lnTo>
                    <a:pt x="112" y="111"/>
                  </a:lnTo>
                  <a:lnTo>
                    <a:pt x="119" y="98"/>
                  </a:lnTo>
                  <a:lnTo>
                    <a:pt x="15" y="41"/>
                  </a:lnTo>
                  <a:lnTo>
                    <a:pt x="7" y="55"/>
                  </a:lnTo>
                  <a:lnTo>
                    <a:pt x="0" y="51"/>
                  </a:lnTo>
                  <a:lnTo>
                    <a:pt x="27" y="0"/>
                  </a:lnTo>
                  <a:lnTo>
                    <a:pt x="35" y="4"/>
                  </a:lnTo>
                  <a:lnTo>
                    <a:pt x="27" y="18"/>
                  </a:lnTo>
                  <a:lnTo>
                    <a:pt x="132" y="74"/>
                  </a:lnTo>
                  <a:lnTo>
                    <a:pt x="139" y="61"/>
                  </a:lnTo>
                  <a:lnTo>
                    <a:pt x="147" y="6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2"/>
            <p:cNvSpPr>
              <a:spLocks/>
            </p:cNvSpPr>
            <p:nvPr/>
          </p:nvSpPr>
          <p:spPr bwMode="auto">
            <a:xfrm>
              <a:off x="1528762" y="6103780"/>
              <a:ext cx="95250" cy="77788"/>
            </a:xfrm>
            <a:custGeom>
              <a:avLst/>
              <a:gdLst>
                <a:gd name="T0" fmla="*/ 166 w 166"/>
                <a:gd name="T1" fmla="*/ 75 h 137"/>
                <a:gd name="T2" fmla="*/ 166 w 166"/>
                <a:gd name="T3" fmla="*/ 75 h 137"/>
                <a:gd name="T4" fmla="*/ 142 w 166"/>
                <a:gd name="T5" fmla="*/ 137 h 137"/>
                <a:gd name="T6" fmla="*/ 134 w 166"/>
                <a:gd name="T7" fmla="*/ 134 h 137"/>
                <a:gd name="T8" fmla="*/ 141 w 166"/>
                <a:gd name="T9" fmla="*/ 116 h 137"/>
                <a:gd name="T10" fmla="*/ 33 w 166"/>
                <a:gd name="T11" fmla="*/ 75 h 137"/>
                <a:gd name="T12" fmla="*/ 21 w 166"/>
                <a:gd name="T13" fmla="*/ 108 h 137"/>
                <a:gd name="T14" fmla="*/ 37 w 166"/>
                <a:gd name="T15" fmla="*/ 114 h 137"/>
                <a:gd name="T16" fmla="*/ 33 w 166"/>
                <a:gd name="T17" fmla="*/ 125 h 137"/>
                <a:gd name="T18" fmla="*/ 0 w 166"/>
                <a:gd name="T19" fmla="*/ 113 h 137"/>
                <a:gd name="T20" fmla="*/ 4 w 166"/>
                <a:gd name="T21" fmla="*/ 102 h 137"/>
                <a:gd name="T22" fmla="*/ 9 w 166"/>
                <a:gd name="T23" fmla="*/ 104 h 137"/>
                <a:gd name="T24" fmla="*/ 44 w 166"/>
                <a:gd name="T25" fmla="*/ 12 h 137"/>
                <a:gd name="T26" fmla="*/ 38 w 166"/>
                <a:gd name="T27" fmla="*/ 10 h 137"/>
                <a:gd name="T28" fmla="*/ 42 w 166"/>
                <a:gd name="T29" fmla="*/ 0 h 137"/>
                <a:gd name="T30" fmla="*/ 75 w 166"/>
                <a:gd name="T31" fmla="*/ 12 h 137"/>
                <a:gd name="T32" fmla="*/ 71 w 166"/>
                <a:gd name="T33" fmla="*/ 23 h 137"/>
                <a:gd name="T34" fmla="*/ 55 w 166"/>
                <a:gd name="T35" fmla="*/ 17 h 137"/>
                <a:gd name="T36" fmla="*/ 42 w 166"/>
                <a:gd name="T37" fmla="*/ 50 h 137"/>
                <a:gd name="T38" fmla="*/ 150 w 166"/>
                <a:gd name="T39" fmla="*/ 91 h 137"/>
                <a:gd name="T40" fmla="*/ 157 w 166"/>
                <a:gd name="T41" fmla="*/ 72 h 137"/>
                <a:gd name="T42" fmla="*/ 166 w 166"/>
                <a:gd name="T43" fmla="*/ 7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37">
                  <a:moveTo>
                    <a:pt x="166" y="75"/>
                  </a:moveTo>
                  <a:lnTo>
                    <a:pt x="166" y="75"/>
                  </a:lnTo>
                  <a:lnTo>
                    <a:pt x="142" y="137"/>
                  </a:lnTo>
                  <a:lnTo>
                    <a:pt x="134" y="134"/>
                  </a:lnTo>
                  <a:lnTo>
                    <a:pt x="141" y="116"/>
                  </a:lnTo>
                  <a:lnTo>
                    <a:pt x="33" y="75"/>
                  </a:lnTo>
                  <a:lnTo>
                    <a:pt x="21" y="108"/>
                  </a:lnTo>
                  <a:lnTo>
                    <a:pt x="37" y="114"/>
                  </a:lnTo>
                  <a:lnTo>
                    <a:pt x="33" y="125"/>
                  </a:lnTo>
                  <a:lnTo>
                    <a:pt x="0" y="113"/>
                  </a:lnTo>
                  <a:lnTo>
                    <a:pt x="4" y="102"/>
                  </a:lnTo>
                  <a:lnTo>
                    <a:pt x="9" y="104"/>
                  </a:lnTo>
                  <a:lnTo>
                    <a:pt x="44" y="12"/>
                  </a:lnTo>
                  <a:lnTo>
                    <a:pt x="38" y="10"/>
                  </a:lnTo>
                  <a:lnTo>
                    <a:pt x="42" y="0"/>
                  </a:lnTo>
                  <a:lnTo>
                    <a:pt x="75" y="12"/>
                  </a:lnTo>
                  <a:lnTo>
                    <a:pt x="71" y="23"/>
                  </a:lnTo>
                  <a:lnTo>
                    <a:pt x="55" y="17"/>
                  </a:lnTo>
                  <a:lnTo>
                    <a:pt x="42" y="50"/>
                  </a:lnTo>
                  <a:lnTo>
                    <a:pt x="150" y="91"/>
                  </a:lnTo>
                  <a:lnTo>
                    <a:pt x="157" y="72"/>
                  </a:lnTo>
                  <a:lnTo>
                    <a:pt x="166" y="7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3"/>
            <p:cNvSpPr>
              <a:spLocks/>
            </p:cNvSpPr>
            <p:nvPr/>
          </p:nvSpPr>
          <p:spPr bwMode="auto">
            <a:xfrm>
              <a:off x="1557337" y="6024405"/>
              <a:ext cx="87313" cy="74613"/>
            </a:xfrm>
            <a:custGeom>
              <a:avLst/>
              <a:gdLst>
                <a:gd name="T0" fmla="*/ 152 w 152"/>
                <a:gd name="T1" fmla="*/ 59 h 129"/>
                <a:gd name="T2" fmla="*/ 152 w 152"/>
                <a:gd name="T3" fmla="*/ 59 h 129"/>
                <a:gd name="T4" fmla="*/ 141 w 152"/>
                <a:gd name="T5" fmla="*/ 116 h 129"/>
                <a:gd name="T6" fmla="*/ 132 w 152"/>
                <a:gd name="T7" fmla="*/ 114 h 129"/>
                <a:gd name="T8" fmla="*/ 135 w 152"/>
                <a:gd name="T9" fmla="*/ 99 h 129"/>
                <a:gd name="T10" fmla="*/ 80 w 152"/>
                <a:gd name="T11" fmla="*/ 88 h 129"/>
                <a:gd name="T12" fmla="*/ 11 w 152"/>
                <a:gd name="T13" fmla="*/ 117 h 129"/>
                <a:gd name="T14" fmla="*/ 8 w 152"/>
                <a:gd name="T15" fmla="*/ 129 h 129"/>
                <a:gd name="T16" fmla="*/ 0 w 152"/>
                <a:gd name="T17" fmla="*/ 128 h 129"/>
                <a:gd name="T18" fmla="*/ 11 w 152"/>
                <a:gd name="T19" fmla="*/ 71 h 129"/>
                <a:gd name="T20" fmla="*/ 20 w 152"/>
                <a:gd name="T21" fmla="*/ 73 h 129"/>
                <a:gd name="T22" fmla="*/ 17 w 152"/>
                <a:gd name="T23" fmla="*/ 88 h 129"/>
                <a:gd name="T24" fmla="*/ 67 w 152"/>
                <a:gd name="T25" fmla="*/ 68 h 129"/>
                <a:gd name="T26" fmla="*/ 28 w 152"/>
                <a:gd name="T27" fmla="*/ 32 h 129"/>
                <a:gd name="T28" fmla="*/ 24 w 152"/>
                <a:gd name="T29" fmla="*/ 49 h 129"/>
                <a:gd name="T30" fmla="*/ 16 w 152"/>
                <a:gd name="T31" fmla="*/ 48 h 129"/>
                <a:gd name="T32" fmla="*/ 25 w 152"/>
                <a:gd name="T33" fmla="*/ 0 h 129"/>
                <a:gd name="T34" fmla="*/ 33 w 152"/>
                <a:gd name="T35" fmla="*/ 2 h 129"/>
                <a:gd name="T36" fmla="*/ 30 w 152"/>
                <a:gd name="T37" fmla="*/ 17 h 129"/>
                <a:gd name="T38" fmla="*/ 79 w 152"/>
                <a:gd name="T39" fmla="*/ 61 h 129"/>
                <a:gd name="T40" fmla="*/ 141 w 152"/>
                <a:gd name="T41" fmla="*/ 73 h 129"/>
                <a:gd name="T42" fmla="*/ 144 w 152"/>
                <a:gd name="T43" fmla="*/ 58 h 129"/>
                <a:gd name="T44" fmla="*/ 152 w 152"/>
                <a:gd name="T45"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29">
                  <a:moveTo>
                    <a:pt x="152" y="59"/>
                  </a:moveTo>
                  <a:lnTo>
                    <a:pt x="152" y="59"/>
                  </a:lnTo>
                  <a:lnTo>
                    <a:pt x="141" y="116"/>
                  </a:lnTo>
                  <a:lnTo>
                    <a:pt x="132" y="114"/>
                  </a:lnTo>
                  <a:lnTo>
                    <a:pt x="135" y="99"/>
                  </a:lnTo>
                  <a:lnTo>
                    <a:pt x="80" y="88"/>
                  </a:lnTo>
                  <a:lnTo>
                    <a:pt x="11" y="117"/>
                  </a:lnTo>
                  <a:lnTo>
                    <a:pt x="8" y="129"/>
                  </a:lnTo>
                  <a:lnTo>
                    <a:pt x="0" y="128"/>
                  </a:lnTo>
                  <a:lnTo>
                    <a:pt x="11" y="71"/>
                  </a:lnTo>
                  <a:lnTo>
                    <a:pt x="20" y="73"/>
                  </a:lnTo>
                  <a:lnTo>
                    <a:pt x="17" y="88"/>
                  </a:lnTo>
                  <a:lnTo>
                    <a:pt x="67" y="68"/>
                  </a:lnTo>
                  <a:lnTo>
                    <a:pt x="28" y="32"/>
                  </a:lnTo>
                  <a:lnTo>
                    <a:pt x="24" y="49"/>
                  </a:lnTo>
                  <a:lnTo>
                    <a:pt x="16" y="48"/>
                  </a:lnTo>
                  <a:lnTo>
                    <a:pt x="25" y="0"/>
                  </a:lnTo>
                  <a:lnTo>
                    <a:pt x="33" y="2"/>
                  </a:lnTo>
                  <a:lnTo>
                    <a:pt x="30" y="17"/>
                  </a:lnTo>
                  <a:lnTo>
                    <a:pt x="79" y="61"/>
                  </a:lnTo>
                  <a:lnTo>
                    <a:pt x="141" y="73"/>
                  </a:lnTo>
                  <a:lnTo>
                    <a:pt x="144" y="58"/>
                  </a:lnTo>
                  <a:lnTo>
                    <a:pt x="152" y="59"/>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4"/>
            <p:cNvSpPr>
              <a:spLocks noEditPoints="1"/>
            </p:cNvSpPr>
            <p:nvPr/>
          </p:nvSpPr>
          <p:spPr bwMode="auto">
            <a:xfrm>
              <a:off x="1463675" y="6232367"/>
              <a:ext cx="104775" cy="88900"/>
            </a:xfrm>
            <a:custGeom>
              <a:avLst/>
              <a:gdLst>
                <a:gd name="T0" fmla="*/ 177 w 184"/>
                <a:gd name="T1" fmla="*/ 47 h 154"/>
                <a:gd name="T2" fmla="*/ 177 w 184"/>
                <a:gd name="T3" fmla="*/ 47 h 154"/>
                <a:gd name="T4" fmla="*/ 172 w 184"/>
                <a:gd name="T5" fmla="*/ 54 h 154"/>
                <a:gd name="T6" fmla="*/ 158 w 184"/>
                <a:gd name="T7" fmla="*/ 57 h 154"/>
                <a:gd name="T8" fmla="*/ 104 w 184"/>
                <a:gd name="T9" fmla="*/ 54 h 154"/>
                <a:gd name="T10" fmla="*/ 92 w 184"/>
                <a:gd name="T11" fmla="*/ 9 h 154"/>
                <a:gd name="T12" fmla="*/ 65 w 184"/>
                <a:gd name="T13" fmla="*/ 1 h 154"/>
                <a:gd name="T14" fmla="*/ 36 w 184"/>
                <a:gd name="T15" fmla="*/ 24 h 154"/>
                <a:gd name="T16" fmla="*/ 0 w 184"/>
                <a:gd name="T17" fmla="*/ 73 h 154"/>
                <a:gd name="T18" fmla="*/ 7 w 184"/>
                <a:gd name="T19" fmla="*/ 78 h 154"/>
                <a:gd name="T20" fmla="*/ 16 w 184"/>
                <a:gd name="T21" fmla="*/ 65 h 154"/>
                <a:gd name="T22" fmla="*/ 111 w 184"/>
                <a:gd name="T23" fmla="*/ 136 h 154"/>
                <a:gd name="T24" fmla="*/ 102 w 184"/>
                <a:gd name="T25" fmla="*/ 149 h 154"/>
                <a:gd name="T26" fmla="*/ 109 w 184"/>
                <a:gd name="T27" fmla="*/ 154 h 154"/>
                <a:gd name="T28" fmla="*/ 143 w 184"/>
                <a:gd name="T29" fmla="*/ 107 h 154"/>
                <a:gd name="T30" fmla="*/ 136 w 184"/>
                <a:gd name="T31" fmla="*/ 102 h 154"/>
                <a:gd name="T32" fmla="*/ 127 w 184"/>
                <a:gd name="T33" fmla="*/ 115 h 154"/>
                <a:gd name="T34" fmla="*/ 86 w 184"/>
                <a:gd name="T35" fmla="*/ 84 h 154"/>
                <a:gd name="T36" fmla="*/ 89 w 184"/>
                <a:gd name="T37" fmla="*/ 79 h 154"/>
                <a:gd name="T38" fmla="*/ 146 w 184"/>
                <a:gd name="T39" fmla="*/ 83 h 154"/>
                <a:gd name="T40" fmla="*/ 169 w 184"/>
                <a:gd name="T41" fmla="*/ 73 h 154"/>
                <a:gd name="T42" fmla="*/ 184 w 184"/>
                <a:gd name="T43" fmla="*/ 52 h 154"/>
                <a:gd name="T44" fmla="*/ 177 w 184"/>
                <a:gd name="T45" fmla="*/ 47 h 154"/>
                <a:gd name="T46" fmla="*/ 34 w 184"/>
                <a:gd name="T47" fmla="*/ 45 h 154"/>
                <a:gd name="T48" fmla="*/ 34 w 184"/>
                <a:gd name="T49" fmla="*/ 45 h 154"/>
                <a:gd name="T50" fmla="*/ 42 w 184"/>
                <a:gd name="T51" fmla="*/ 35 h 154"/>
                <a:gd name="T52" fmla="*/ 77 w 184"/>
                <a:gd name="T53" fmla="*/ 32 h 154"/>
                <a:gd name="T54" fmla="*/ 84 w 184"/>
                <a:gd name="T55" fmla="*/ 68 h 154"/>
                <a:gd name="T56" fmla="*/ 77 w 184"/>
                <a:gd name="T57" fmla="*/ 77 h 154"/>
                <a:gd name="T58" fmla="*/ 34 w 184"/>
                <a:gd name="T59" fmla="*/ 4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54">
                  <a:moveTo>
                    <a:pt x="177" y="47"/>
                  </a:moveTo>
                  <a:lnTo>
                    <a:pt x="177" y="47"/>
                  </a:lnTo>
                  <a:lnTo>
                    <a:pt x="172" y="54"/>
                  </a:lnTo>
                  <a:cubicBezTo>
                    <a:pt x="170" y="57"/>
                    <a:pt x="167" y="58"/>
                    <a:pt x="158" y="57"/>
                  </a:cubicBezTo>
                  <a:lnTo>
                    <a:pt x="104" y="54"/>
                  </a:lnTo>
                  <a:cubicBezTo>
                    <a:pt x="111" y="35"/>
                    <a:pt x="107" y="20"/>
                    <a:pt x="92" y="9"/>
                  </a:cubicBezTo>
                  <a:cubicBezTo>
                    <a:pt x="84" y="3"/>
                    <a:pt x="74" y="0"/>
                    <a:pt x="65" y="1"/>
                  </a:cubicBezTo>
                  <a:cubicBezTo>
                    <a:pt x="55" y="3"/>
                    <a:pt x="47" y="9"/>
                    <a:pt x="36" y="24"/>
                  </a:cubicBezTo>
                  <a:lnTo>
                    <a:pt x="0" y="73"/>
                  </a:lnTo>
                  <a:lnTo>
                    <a:pt x="7" y="78"/>
                  </a:lnTo>
                  <a:lnTo>
                    <a:pt x="16" y="65"/>
                  </a:lnTo>
                  <a:lnTo>
                    <a:pt x="111" y="136"/>
                  </a:lnTo>
                  <a:lnTo>
                    <a:pt x="102" y="149"/>
                  </a:lnTo>
                  <a:lnTo>
                    <a:pt x="109" y="154"/>
                  </a:lnTo>
                  <a:lnTo>
                    <a:pt x="143" y="107"/>
                  </a:lnTo>
                  <a:lnTo>
                    <a:pt x="136" y="102"/>
                  </a:lnTo>
                  <a:lnTo>
                    <a:pt x="127" y="115"/>
                  </a:lnTo>
                  <a:lnTo>
                    <a:pt x="86" y="84"/>
                  </a:lnTo>
                  <a:lnTo>
                    <a:pt x="89" y="79"/>
                  </a:lnTo>
                  <a:lnTo>
                    <a:pt x="146" y="83"/>
                  </a:lnTo>
                  <a:cubicBezTo>
                    <a:pt x="159" y="84"/>
                    <a:pt x="161" y="83"/>
                    <a:pt x="169" y="73"/>
                  </a:cubicBezTo>
                  <a:lnTo>
                    <a:pt x="184" y="52"/>
                  </a:lnTo>
                  <a:lnTo>
                    <a:pt x="177" y="47"/>
                  </a:lnTo>
                  <a:close/>
                  <a:moveTo>
                    <a:pt x="34" y="45"/>
                  </a:moveTo>
                  <a:lnTo>
                    <a:pt x="34" y="45"/>
                  </a:lnTo>
                  <a:lnTo>
                    <a:pt x="42" y="35"/>
                  </a:lnTo>
                  <a:cubicBezTo>
                    <a:pt x="51" y="23"/>
                    <a:pt x="63" y="22"/>
                    <a:pt x="77" y="32"/>
                  </a:cubicBezTo>
                  <a:cubicBezTo>
                    <a:pt x="90" y="42"/>
                    <a:pt x="93" y="56"/>
                    <a:pt x="84" y="68"/>
                  </a:cubicBezTo>
                  <a:lnTo>
                    <a:pt x="77" y="77"/>
                  </a:lnTo>
                  <a:lnTo>
                    <a:pt x="34" y="4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5"/>
            <p:cNvSpPr>
              <a:spLocks/>
            </p:cNvSpPr>
            <p:nvPr/>
          </p:nvSpPr>
          <p:spPr bwMode="auto">
            <a:xfrm>
              <a:off x="608012" y="6029167"/>
              <a:ext cx="96838" cy="103188"/>
            </a:xfrm>
            <a:custGeom>
              <a:avLst/>
              <a:gdLst>
                <a:gd name="T0" fmla="*/ 36 w 169"/>
                <a:gd name="T1" fmla="*/ 180 h 180"/>
                <a:gd name="T2" fmla="*/ 36 w 169"/>
                <a:gd name="T3" fmla="*/ 180 h 180"/>
                <a:gd name="T4" fmla="*/ 23 w 169"/>
                <a:gd name="T5" fmla="*/ 124 h 180"/>
                <a:gd name="T6" fmla="*/ 31 w 169"/>
                <a:gd name="T7" fmla="*/ 122 h 180"/>
                <a:gd name="T8" fmla="*/ 35 w 169"/>
                <a:gd name="T9" fmla="*/ 137 h 180"/>
                <a:gd name="T10" fmla="*/ 88 w 169"/>
                <a:gd name="T11" fmla="*/ 124 h 180"/>
                <a:gd name="T12" fmla="*/ 72 w 169"/>
                <a:gd name="T13" fmla="*/ 59 h 180"/>
                <a:gd name="T14" fmla="*/ 19 w 169"/>
                <a:gd name="T15" fmla="*/ 72 h 180"/>
                <a:gd name="T16" fmla="*/ 23 w 169"/>
                <a:gd name="T17" fmla="*/ 87 h 180"/>
                <a:gd name="T18" fmla="*/ 14 w 169"/>
                <a:gd name="T19" fmla="*/ 89 h 180"/>
                <a:gd name="T20" fmla="*/ 0 w 169"/>
                <a:gd name="T21" fmla="*/ 33 h 180"/>
                <a:gd name="T22" fmla="*/ 9 w 169"/>
                <a:gd name="T23" fmla="*/ 31 h 180"/>
                <a:gd name="T24" fmla="*/ 13 w 169"/>
                <a:gd name="T25" fmla="*/ 46 h 180"/>
                <a:gd name="T26" fmla="*/ 128 w 169"/>
                <a:gd name="T27" fmla="*/ 18 h 180"/>
                <a:gd name="T28" fmla="*/ 124 w 169"/>
                <a:gd name="T29" fmla="*/ 2 h 180"/>
                <a:gd name="T30" fmla="*/ 133 w 169"/>
                <a:gd name="T31" fmla="*/ 0 h 180"/>
                <a:gd name="T32" fmla="*/ 146 w 169"/>
                <a:gd name="T33" fmla="*/ 57 h 180"/>
                <a:gd name="T34" fmla="*/ 138 w 169"/>
                <a:gd name="T35" fmla="*/ 59 h 180"/>
                <a:gd name="T36" fmla="*/ 134 w 169"/>
                <a:gd name="T37" fmla="*/ 44 h 180"/>
                <a:gd name="T38" fmla="*/ 83 w 169"/>
                <a:gd name="T39" fmla="*/ 56 h 180"/>
                <a:gd name="T40" fmla="*/ 99 w 169"/>
                <a:gd name="T41" fmla="*/ 121 h 180"/>
                <a:gd name="T42" fmla="*/ 150 w 169"/>
                <a:gd name="T43" fmla="*/ 109 h 180"/>
                <a:gd name="T44" fmla="*/ 147 w 169"/>
                <a:gd name="T45" fmla="*/ 94 h 180"/>
                <a:gd name="T46" fmla="*/ 155 w 169"/>
                <a:gd name="T47" fmla="*/ 92 h 180"/>
                <a:gd name="T48" fmla="*/ 169 w 169"/>
                <a:gd name="T49" fmla="*/ 148 h 180"/>
                <a:gd name="T50" fmla="*/ 160 w 169"/>
                <a:gd name="T51" fmla="*/ 150 h 180"/>
                <a:gd name="T52" fmla="*/ 157 w 169"/>
                <a:gd name="T53" fmla="*/ 135 h 180"/>
                <a:gd name="T54" fmla="*/ 41 w 169"/>
                <a:gd name="T55" fmla="*/ 163 h 180"/>
                <a:gd name="T56" fmla="*/ 45 w 169"/>
                <a:gd name="T57" fmla="*/ 178 h 180"/>
                <a:gd name="T58" fmla="*/ 36 w 169"/>
                <a:gd name="T5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180">
                  <a:moveTo>
                    <a:pt x="36" y="180"/>
                  </a:moveTo>
                  <a:lnTo>
                    <a:pt x="36" y="180"/>
                  </a:lnTo>
                  <a:lnTo>
                    <a:pt x="23" y="124"/>
                  </a:lnTo>
                  <a:lnTo>
                    <a:pt x="31" y="122"/>
                  </a:lnTo>
                  <a:lnTo>
                    <a:pt x="35" y="137"/>
                  </a:lnTo>
                  <a:lnTo>
                    <a:pt x="88" y="124"/>
                  </a:lnTo>
                  <a:lnTo>
                    <a:pt x="72" y="59"/>
                  </a:lnTo>
                  <a:lnTo>
                    <a:pt x="19" y="72"/>
                  </a:lnTo>
                  <a:lnTo>
                    <a:pt x="23" y="87"/>
                  </a:lnTo>
                  <a:lnTo>
                    <a:pt x="14" y="89"/>
                  </a:lnTo>
                  <a:lnTo>
                    <a:pt x="0" y="33"/>
                  </a:lnTo>
                  <a:lnTo>
                    <a:pt x="9" y="31"/>
                  </a:lnTo>
                  <a:lnTo>
                    <a:pt x="13" y="46"/>
                  </a:lnTo>
                  <a:lnTo>
                    <a:pt x="128" y="18"/>
                  </a:lnTo>
                  <a:lnTo>
                    <a:pt x="124" y="2"/>
                  </a:lnTo>
                  <a:lnTo>
                    <a:pt x="133" y="0"/>
                  </a:lnTo>
                  <a:lnTo>
                    <a:pt x="146" y="57"/>
                  </a:lnTo>
                  <a:lnTo>
                    <a:pt x="138" y="59"/>
                  </a:lnTo>
                  <a:lnTo>
                    <a:pt x="134" y="44"/>
                  </a:lnTo>
                  <a:lnTo>
                    <a:pt x="83" y="56"/>
                  </a:lnTo>
                  <a:lnTo>
                    <a:pt x="99" y="121"/>
                  </a:lnTo>
                  <a:lnTo>
                    <a:pt x="150" y="109"/>
                  </a:lnTo>
                  <a:lnTo>
                    <a:pt x="147" y="94"/>
                  </a:lnTo>
                  <a:lnTo>
                    <a:pt x="155" y="92"/>
                  </a:lnTo>
                  <a:lnTo>
                    <a:pt x="169" y="148"/>
                  </a:lnTo>
                  <a:lnTo>
                    <a:pt x="160" y="150"/>
                  </a:lnTo>
                  <a:lnTo>
                    <a:pt x="157" y="135"/>
                  </a:lnTo>
                  <a:lnTo>
                    <a:pt x="41" y="163"/>
                  </a:lnTo>
                  <a:lnTo>
                    <a:pt x="45" y="178"/>
                  </a:lnTo>
                  <a:lnTo>
                    <a:pt x="36" y="18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6"/>
            <p:cNvSpPr>
              <a:spLocks noEditPoints="1"/>
            </p:cNvSpPr>
            <p:nvPr/>
          </p:nvSpPr>
          <p:spPr bwMode="auto">
            <a:xfrm>
              <a:off x="636587" y="6126005"/>
              <a:ext cx="92075" cy="88900"/>
            </a:xfrm>
            <a:custGeom>
              <a:avLst/>
              <a:gdLst>
                <a:gd name="T0" fmla="*/ 64 w 160"/>
                <a:gd name="T1" fmla="*/ 42 h 156"/>
                <a:gd name="T2" fmla="*/ 64 w 160"/>
                <a:gd name="T3" fmla="*/ 42 h 156"/>
                <a:gd name="T4" fmla="*/ 134 w 160"/>
                <a:gd name="T5" fmla="*/ 53 h 156"/>
                <a:gd name="T6" fmla="*/ 96 w 160"/>
                <a:gd name="T7" fmla="*/ 114 h 156"/>
                <a:gd name="T8" fmla="*/ 26 w 160"/>
                <a:gd name="T9" fmla="*/ 102 h 156"/>
                <a:gd name="T10" fmla="*/ 64 w 160"/>
                <a:gd name="T11" fmla="*/ 42 h 156"/>
                <a:gd name="T12" fmla="*/ 109 w 160"/>
                <a:gd name="T13" fmla="*/ 140 h 156"/>
                <a:gd name="T14" fmla="*/ 109 w 160"/>
                <a:gd name="T15" fmla="*/ 140 h 156"/>
                <a:gd name="T16" fmla="*/ 144 w 160"/>
                <a:gd name="T17" fmla="*/ 49 h 156"/>
                <a:gd name="T18" fmla="*/ 52 w 160"/>
                <a:gd name="T19" fmla="*/ 16 h 156"/>
                <a:gd name="T20" fmla="*/ 16 w 160"/>
                <a:gd name="T21" fmla="*/ 107 h 156"/>
                <a:gd name="T22" fmla="*/ 109 w 160"/>
                <a:gd name="T23"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6">
                  <a:moveTo>
                    <a:pt x="64" y="42"/>
                  </a:moveTo>
                  <a:lnTo>
                    <a:pt x="64" y="42"/>
                  </a:lnTo>
                  <a:cubicBezTo>
                    <a:pt x="92" y="29"/>
                    <a:pt x="125" y="35"/>
                    <a:pt x="134" y="53"/>
                  </a:cubicBezTo>
                  <a:cubicBezTo>
                    <a:pt x="142" y="73"/>
                    <a:pt x="125" y="101"/>
                    <a:pt x="96" y="114"/>
                  </a:cubicBezTo>
                  <a:cubicBezTo>
                    <a:pt x="68" y="127"/>
                    <a:pt x="35" y="121"/>
                    <a:pt x="26" y="102"/>
                  </a:cubicBezTo>
                  <a:cubicBezTo>
                    <a:pt x="18" y="84"/>
                    <a:pt x="36" y="55"/>
                    <a:pt x="64" y="42"/>
                  </a:cubicBezTo>
                  <a:close/>
                  <a:moveTo>
                    <a:pt x="109" y="140"/>
                  </a:moveTo>
                  <a:lnTo>
                    <a:pt x="109" y="140"/>
                  </a:lnTo>
                  <a:cubicBezTo>
                    <a:pt x="144" y="124"/>
                    <a:pt x="160" y="83"/>
                    <a:pt x="144" y="49"/>
                  </a:cubicBezTo>
                  <a:cubicBezTo>
                    <a:pt x="129" y="14"/>
                    <a:pt x="88" y="0"/>
                    <a:pt x="52" y="16"/>
                  </a:cubicBezTo>
                  <a:cubicBezTo>
                    <a:pt x="16" y="32"/>
                    <a:pt x="0" y="73"/>
                    <a:pt x="16" y="107"/>
                  </a:cubicBezTo>
                  <a:cubicBezTo>
                    <a:pt x="32" y="142"/>
                    <a:pt x="73" y="156"/>
                    <a:pt x="109" y="14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671512" y="6194267"/>
              <a:ext cx="120650" cy="123825"/>
            </a:xfrm>
            <a:custGeom>
              <a:avLst/>
              <a:gdLst>
                <a:gd name="T0" fmla="*/ 100 w 210"/>
                <a:gd name="T1" fmla="*/ 217 h 217"/>
                <a:gd name="T2" fmla="*/ 100 w 210"/>
                <a:gd name="T3" fmla="*/ 217 h 217"/>
                <a:gd name="T4" fmla="*/ 64 w 210"/>
                <a:gd name="T5" fmla="*/ 167 h 217"/>
                <a:gd name="T6" fmla="*/ 71 w 210"/>
                <a:gd name="T7" fmla="*/ 162 h 217"/>
                <a:gd name="T8" fmla="*/ 81 w 210"/>
                <a:gd name="T9" fmla="*/ 176 h 217"/>
                <a:gd name="T10" fmla="*/ 153 w 210"/>
                <a:gd name="T11" fmla="*/ 124 h 217"/>
                <a:gd name="T12" fmla="*/ 46 w 210"/>
                <a:gd name="T13" fmla="*/ 146 h 217"/>
                <a:gd name="T14" fmla="*/ 96 w 210"/>
                <a:gd name="T15" fmla="*/ 48 h 217"/>
                <a:gd name="T16" fmla="*/ 25 w 210"/>
                <a:gd name="T17" fmla="*/ 99 h 217"/>
                <a:gd name="T18" fmla="*/ 35 w 210"/>
                <a:gd name="T19" fmla="*/ 113 h 217"/>
                <a:gd name="T20" fmla="*/ 28 w 210"/>
                <a:gd name="T21" fmla="*/ 119 h 217"/>
                <a:gd name="T22" fmla="*/ 0 w 210"/>
                <a:gd name="T23" fmla="*/ 80 h 217"/>
                <a:gd name="T24" fmla="*/ 7 w 210"/>
                <a:gd name="T25" fmla="*/ 75 h 217"/>
                <a:gd name="T26" fmla="*/ 18 w 210"/>
                <a:gd name="T27" fmla="*/ 89 h 217"/>
                <a:gd name="T28" fmla="*/ 114 w 210"/>
                <a:gd name="T29" fmla="*/ 19 h 217"/>
                <a:gd name="T30" fmla="*/ 104 w 210"/>
                <a:gd name="T31" fmla="*/ 5 h 217"/>
                <a:gd name="T32" fmla="*/ 111 w 210"/>
                <a:gd name="T33" fmla="*/ 0 h 217"/>
                <a:gd name="T34" fmla="*/ 132 w 210"/>
                <a:gd name="T35" fmla="*/ 30 h 217"/>
                <a:gd name="T36" fmla="*/ 83 w 210"/>
                <a:gd name="T37" fmla="*/ 125 h 217"/>
                <a:gd name="T38" fmla="*/ 186 w 210"/>
                <a:gd name="T39" fmla="*/ 104 h 217"/>
                <a:gd name="T40" fmla="*/ 210 w 210"/>
                <a:gd name="T41" fmla="*/ 137 h 217"/>
                <a:gd name="T42" fmla="*/ 203 w 210"/>
                <a:gd name="T43" fmla="*/ 142 h 217"/>
                <a:gd name="T44" fmla="*/ 193 w 210"/>
                <a:gd name="T45" fmla="*/ 128 h 217"/>
                <a:gd name="T46" fmla="*/ 97 w 210"/>
                <a:gd name="T47" fmla="*/ 198 h 217"/>
                <a:gd name="T48" fmla="*/ 107 w 210"/>
                <a:gd name="T49" fmla="*/ 212 h 217"/>
                <a:gd name="T50" fmla="*/ 100 w 210"/>
                <a:gd name="T5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217">
                  <a:moveTo>
                    <a:pt x="100" y="217"/>
                  </a:moveTo>
                  <a:lnTo>
                    <a:pt x="100" y="217"/>
                  </a:lnTo>
                  <a:lnTo>
                    <a:pt x="64" y="167"/>
                  </a:lnTo>
                  <a:lnTo>
                    <a:pt x="71" y="162"/>
                  </a:lnTo>
                  <a:lnTo>
                    <a:pt x="81" y="176"/>
                  </a:lnTo>
                  <a:lnTo>
                    <a:pt x="153" y="124"/>
                  </a:lnTo>
                  <a:lnTo>
                    <a:pt x="46" y="146"/>
                  </a:lnTo>
                  <a:lnTo>
                    <a:pt x="96" y="48"/>
                  </a:lnTo>
                  <a:lnTo>
                    <a:pt x="25" y="99"/>
                  </a:lnTo>
                  <a:lnTo>
                    <a:pt x="35" y="113"/>
                  </a:lnTo>
                  <a:lnTo>
                    <a:pt x="28" y="119"/>
                  </a:lnTo>
                  <a:lnTo>
                    <a:pt x="0" y="80"/>
                  </a:lnTo>
                  <a:lnTo>
                    <a:pt x="7" y="75"/>
                  </a:lnTo>
                  <a:lnTo>
                    <a:pt x="18" y="89"/>
                  </a:lnTo>
                  <a:lnTo>
                    <a:pt x="114" y="19"/>
                  </a:lnTo>
                  <a:lnTo>
                    <a:pt x="104" y="5"/>
                  </a:lnTo>
                  <a:lnTo>
                    <a:pt x="111" y="0"/>
                  </a:lnTo>
                  <a:lnTo>
                    <a:pt x="132" y="30"/>
                  </a:lnTo>
                  <a:lnTo>
                    <a:pt x="83" y="125"/>
                  </a:lnTo>
                  <a:lnTo>
                    <a:pt x="186" y="104"/>
                  </a:lnTo>
                  <a:lnTo>
                    <a:pt x="210" y="137"/>
                  </a:lnTo>
                  <a:lnTo>
                    <a:pt x="203" y="142"/>
                  </a:lnTo>
                  <a:lnTo>
                    <a:pt x="193" y="128"/>
                  </a:lnTo>
                  <a:lnTo>
                    <a:pt x="97" y="198"/>
                  </a:lnTo>
                  <a:lnTo>
                    <a:pt x="107" y="212"/>
                  </a:lnTo>
                  <a:lnTo>
                    <a:pt x="100" y="21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749300" y="6283167"/>
              <a:ext cx="95250" cy="95250"/>
            </a:xfrm>
            <a:custGeom>
              <a:avLst/>
              <a:gdLst>
                <a:gd name="T0" fmla="*/ 72 w 167"/>
                <a:gd name="T1" fmla="*/ 166 h 166"/>
                <a:gd name="T2" fmla="*/ 72 w 167"/>
                <a:gd name="T3" fmla="*/ 166 h 166"/>
                <a:gd name="T4" fmla="*/ 0 w 167"/>
                <a:gd name="T5" fmla="*/ 100 h 166"/>
                <a:gd name="T6" fmla="*/ 6 w 167"/>
                <a:gd name="T7" fmla="*/ 94 h 166"/>
                <a:gd name="T8" fmla="*/ 18 w 167"/>
                <a:gd name="T9" fmla="*/ 104 h 166"/>
                <a:gd name="T10" fmla="*/ 98 w 167"/>
                <a:gd name="T11" fmla="*/ 17 h 166"/>
                <a:gd name="T12" fmla="*/ 86 w 167"/>
                <a:gd name="T13" fmla="*/ 6 h 166"/>
                <a:gd name="T14" fmla="*/ 92 w 167"/>
                <a:gd name="T15" fmla="*/ 0 h 166"/>
                <a:gd name="T16" fmla="*/ 155 w 167"/>
                <a:gd name="T17" fmla="*/ 57 h 166"/>
                <a:gd name="T18" fmla="*/ 159 w 167"/>
                <a:gd name="T19" fmla="*/ 53 h 166"/>
                <a:gd name="T20" fmla="*/ 167 w 167"/>
                <a:gd name="T21" fmla="*/ 61 h 166"/>
                <a:gd name="T22" fmla="*/ 145 w 167"/>
                <a:gd name="T23" fmla="*/ 85 h 166"/>
                <a:gd name="T24" fmla="*/ 137 w 167"/>
                <a:gd name="T25" fmla="*/ 77 h 166"/>
                <a:gd name="T26" fmla="*/ 147 w 167"/>
                <a:gd name="T27" fmla="*/ 67 h 166"/>
                <a:gd name="T28" fmla="*/ 115 w 167"/>
                <a:gd name="T29" fmla="*/ 38 h 166"/>
                <a:gd name="T30" fmla="*/ 82 w 167"/>
                <a:gd name="T31" fmla="*/ 73 h 166"/>
                <a:gd name="T32" fmla="*/ 106 w 167"/>
                <a:gd name="T33" fmla="*/ 96 h 166"/>
                <a:gd name="T34" fmla="*/ 116 w 167"/>
                <a:gd name="T35" fmla="*/ 85 h 166"/>
                <a:gd name="T36" fmla="*/ 124 w 167"/>
                <a:gd name="T37" fmla="*/ 93 h 166"/>
                <a:gd name="T38" fmla="*/ 97 w 167"/>
                <a:gd name="T39" fmla="*/ 123 h 166"/>
                <a:gd name="T40" fmla="*/ 88 w 167"/>
                <a:gd name="T41" fmla="*/ 115 h 166"/>
                <a:gd name="T42" fmla="*/ 98 w 167"/>
                <a:gd name="T43" fmla="*/ 105 h 166"/>
                <a:gd name="T44" fmla="*/ 74 w 167"/>
                <a:gd name="T45" fmla="*/ 82 h 166"/>
                <a:gd name="T46" fmla="*/ 39 w 167"/>
                <a:gd name="T47" fmla="*/ 120 h 166"/>
                <a:gd name="T48" fmla="*/ 72 w 167"/>
                <a:gd name="T49" fmla="*/ 150 h 166"/>
                <a:gd name="T50" fmla="*/ 83 w 167"/>
                <a:gd name="T51" fmla="*/ 139 h 166"/>
                <a:gd name="T52" fmla="*/ 91 w 167"/>
                <a:gd name="T53" fmla="*/ 146 h 166"/>
                <a:gd name="T54" fmla="*/ 72 w 167"/>
                <a:gd name="T5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166">
                  <a:moveTo>
                    <a:pt x="72" y="166"/>
                  </a:moveTo>
                  <a:lnTo>
                    <a:pt x="72" y="166"/>
                  </a:lnTo>
                  <a:lnTo>
                    <a:pt x="0" y="100"/>
                  </a:lnTo>
                  <a:lnTo>
                    <a:pt x="6" y="94"/>
                  </a:lnTo>
                  <a:lnTo>
                    <a:pt x="18" y="104"/>
                  </a:lnTo>
                  <a:lnTo>
                    <a:pt x="98" y="17"/>
                  </a:lnTo>
                  <a:lnTo>
                    <a:pt x="86" y="6"/>
                  </a:lnTo>
                  <a:lnTo>
                    <a:pt x="92" y="0"/>
                  </a:lnTo>
                  <a:lnTo>
                    <a:pt x="155" y="57"/>
                  </a:lnTo>
                  <a:lnTo>
                    <a:pt x="159" y="53"/>
                  </a:lnTo>
                  <a:lnTo>
                    <a:pt x="167" y="61"/>
                  </a:lnTo>
                  <a:lnTo>
                    <a:pt x="145" y="85"/>
                  </a:lnTo>
                  <a:lnTo>
                    <a:pt x="137" y="77"/>
                  </a:lnTo>
                  <a:lnTo>
                    <a:pt x="147" y="67"/>
                  </a:lnTo>
                  <a:lnTo>
                    <a:pt x="115" y="38"/>
                  </a:lnTo>
                  <a:lnTo>
                    <a:pt x="82" y="73"/>
                  </a:lnTo>
                  <a:lnTo>
                    <a:pt x="106" y="96"/>
                  </a:lnTo>
                  <a:lnTo>
                    <a:pt x="116" y="85"/>
                  </a:lnTo>
                  <a:lnTo>
                    <a:pt x="124" y="93"/>
                  </a:lnTo>
                  <a:lnTo>
                    <a:pt x="97" y="123"/>
                  </a:lnTo>
                  <a:lnTo>
                    <a:pt x="88" y="115"/>
                  </a:lnTo>
                  <a:lnTo>
                    <a:pt x="98" y="105"/>
                  </a:lnTo>
                  <a:lnTo>
                    <a:pt x="74" y="82"/>
                  </a:lnTo>
                  <a:lnTo>
                    <a:pt x="39" y="120"/>
                  </a:lnTo>
                  <a:lnTo>
                    <a:pt x="72" y="150"/>
                  </a:lnTo>
                  <a:lnTo>
                    <a:pt x="83" y="139"/>
                  </a:lnTo>
                  <a:lnTo>
                    <a:pt x="91" y="146"/>
                  </a:lnTo>
                  <a:lnTo>
                    <a:pt x="72" y="16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9"/>
            <p:cNvSpPr>
              <a:spLocks/>
            </p:cNvSpPr>
            <p:nvPr/>
          </p:nvSpPr>
          <p:spPr bwMode="auto">
            <a:xfrm>
              <a:off x="814387" y="6330792"/>
              <a:ext cx="71438" cy="96838"/>
            </a:xfrm>
            <a:custGeom>
              <a:avLst/>
              <a:gdLst>
                <a:gd name="T0" fmla="*/ 81 w 124"/>
                <a:gd name="T1" fmla="*/ 168 h 168"/>
                <a:gd name="T2" fmla="*/ 81 w 124"/>
                <a:gd name="T3" fmla="*/ 168 h 168"/>
                <a:gd name="T4" fmla="*/ 0 w 124"/>
                <a:gd name="T5" fmla="*/ 113 h 168"/>
                <a:gd name="T6" fmla="*/ 5 w 124"/>
                <a:gd name="T7" fmla="*/ 106 h 168"/>
                <a:gd name="T8" fmla="*/ 18 w 124"/>
                <a:gd name="T9" fmla="*/ 115 h 168"/>
                <a:gd name="T10" fmla="*/ 84 w 124"/>
                <a:gd name="T11" fmla="*/ 16 h 168"/>
                <a:gd name="T12" fmla="*/ 72 w 124"/>
                <a:gd name="T13" fmla="*/ 8 h 168"/>
                <a:gd name="T14" fmla="*/ 76 w 124"/>
                <a:gd name="T15" fmla="*/ 0 h 168"/>
                <a:gd name="T16" fmla="*/ 124 w 124"/>
                <a:gd name="T17" fmla="*/ 33 h 168"/>
                <a:gd name="T18" fmla="*/ 119 w 124"/>
                <a:gd name="T19" fmla="*/ 40 h 168"/>
                <a:gd name="T20" fmla="*/ 107 w 124"/>
                <a:gd name="T21" fmla="*/ 31 h 168"/>
                <a:gd name="T22" fmla="*/ 42 w 124"/>
                <a:gd name="T23" fmla="*/ 127 h 168"/>
                <a:gd name="T24" fmla="*/ 79 w 124"/>
                <a:gd name="T25" fmla="*/ 151 h 168"/>
                <a:gd name="T26" fmla="*/ 87 w 124"/>
                <a:gd name="T27" fmla="*/ 139 h 168"/>
                <a:gd name="T28" fmla="*/ 96 w 124"/>
                <a:gd name="T29" fmla="*/ 145 h 168"/>
                <a:gd name="T30" fmla="*/ 81 w 124"/>
                <a:gd name="T3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68">
                  <a:moveTo>
                    <a:pt x="81" y="168"/>
                  </a:moveTo>
                  <a:lnTo>
                    <a:pt x="81" y="168"/>
                  </a:lnTo>
                  <a:lnTo>
                    <a:pt x="0" y="113"/>
                  </a:lnTo>
                  <a:lnTo>
                    <a:pt x="5" y="106"/>
                  </a:lnTo>
                  <a:lnTo>
                    <a:pt x="18" y="115"/>
                  </a:lnTo>
                  <a:lnTo>
                    <a:pt x="84" y="16"/>
                  </a:lnTo>
                  <a:lnTo>
                    <a:pt x="72" y="8"/>
                  </a:lnTo>
                  <a:lnTo>
                    <a:pt x="76" y="0"/>
                  </a:lnTo>
                  <a:lnTo>
                    <a:pt x="124" y="33"/>
                  </a:lnTo>
                  <a:lnTo>
                    <a:pt x="119" y="40"/>
                  </a:lnTo>
                  <a:lnTo>
                    <a:pt x="107" y="31"/>
                  </a:lnTo>
                  <a:lnTo>
                    <a:pt x="42" y="127"/>
                  </a:lnTo>
                  <a:lnTo>
                    <a:pt x="79" y="151"/>
                  </a:lnTo>
                  <a:lnTo>
                    <a:pt x="87" y="139"/>
                  </a:lnTo>
                  <a:lnTo>
                    <a:pt x="96" y="145"/>
                  </a:lnTo>
                  <a:lnTo>
                    <a:pt x="81" y="16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0"/>
            <p:cNvSpPr>
              <a:spLocks noEditPoints="1"/>
            </p:cNvSpPr>
            <p:nvPr/>
          </p:nvSpPr>
          <p:spPr bwMode="auto">
            <a:xfrm>
              <a:off x="871537" y="6376830"/>
              <a:ext cx="74613" cy="90488"/>
            </a:xfrm>
            <a:custGeom>
              <a:avLst/>
              <a:gdLst>
                <a:gd name="T0" fmla="*/ 63 w 130"/>
                <a:gd name="T1" fmla="*/ 69 h 158"/>
                <a:gd name="T2" fmla="*/ 63 w 130"/>
                <a:gd name="T3" fmla="*/ 69 h 158"/>
                <a:gd name="T4" fmla="*/ 104 w 130"/>
                <a:gd name="T5" fmla="*/ 31 h 158"/>
                <a:gd name="T6" fmla="*/ 100 w 130"/>
                <a:gd name="T7" fmla="*/ 86 h 158"/>
                <a:gd name="T8" fmla="*/ 63 w 130"/>
                <a:gd name="T9" fmla="*/ 69 h 158"/>
                <a:gd name="T10" fmla="*/ 130 w 130"/>
                <a:gd name="T11" fmla="*/ 150 h 158"/>
                <a:gd name="T12" fmla="*/ 130 w 130"/>
                <a:gd name="T13" fmla="*/ 150 h 158"/>
                <a:gd name="T14" fmla="*/ 122 w 130"/>
                <a:gd name="T15" fmla="*/ 146 h 158"/>
                <a:gd name="T16" fmla="*/ 130 w 130"/>
                <a:gd name="T17" fmla="*/ 5 h 158"/>
                <a:gd name="T18" fmla="*/ 118 w 130"/>
                <a:gd name="T19" fmla="*/ 0 h 158"/>
                <a:gd name="T20" fmla="*/ 15 w 130"/>
                <a:gd name="T21" fmla="*/ 98 h 158"/>
                <a:gd name="T22" fmla="*/ 4 w 130"/>
                <a:gd name="T23" fmla="*/ 93 h 158"/>
                <a:gd name="T24" fmla="*/ 0 w 130"/>
                <a:gd name="T25" fmla="*/ 101 h 158"/>
                <a:gd name="T26" fmla="*/ 39 w 130"/>
                <a:gd name="T27" fmla="*/ 118 h 158"/>
                <a:gd name="T28" fmla="*/ 43 w 130"/>
                <a:gd name="T29" fmla="*/ 110 h 158"/>
                <a:gd name="T30" fmla="*/ 28 w 130"/>
                <a:gd name="T31" fmla="*/ 103 h 158"/>
                <a:gd name="T32" fmla="*/ 54 w 130"/>
                <a:gd name="T33" fmla="*/ 79 h 158"/>
                <a:gd name="T34" fmla="*/ 99 w 130"/>
                <a:gd name="T35" fmla="*/ 99 h 158"/>
                <a:gd name="T36" fmla="*/ 97 w 130"/>
                <a:gd name="T37" fmla="*/ 135 h 158"/>
                <a:gd name="T38" fmla="*/ 84 w 130"/>
                <a:gd name="T39" fmla="*/ 129 h 158"/>
                <a:gd name="T40" fmla="*/ 80 w 130"/>
                <a:gd name="T41" fmla="*/ 137 h 158"/>
                <a:gd name="T42" fmla="*/ 126 w 130"/>
                <a:gd name="T43" fmla="*/ 158 h 158"/>
                <a:gd name="T44" fmla="*/ 130 w 130"/>
                <a:gd name="T45" fmla="*/ 1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58">
                  <a:moveTo>
                    <a:pt x="63" y="69"/>
                  </a:moveTo>
                  <a:lnTo>
                    <a:pt x="63" y="69"/>
                  </a:lnTo>
                  <a:lnTo>
                    <a:pt x="104" y="31"/>
                  </a:lnTo>
                  <a:lnTo>
                    <a:pt x="100" y="86"/>
                  </a:lnTo>
                  <a:lnTo>
                    <a:pt x="63" y="69"/>
                  </a:lnTo>
                  <a:close/>
                  <a:moveTo>
                    <a:pt x="130" y="150"/>
                  </a:moveTo>
                  <a:lnTo>
                    <a:pt x="130" y="150"/>
                  </a:lnTo>
                  <a:lnTo>
                    <a:pt x="122" y="146"/>
                  </a:lnTo>
                  <a:lnTo>
                    <a:pt x="130" y="5"/>
                  </a:lnTo>
                  <a:lnTo>
                    <a:pt x="118" y="0"/>
                  </a:lnTo>
                  <a:lnTo>
                    <a:pt x="15" y="98"/>
                  </a:lnTo>
                  <a:lnTo>
                    <a:pt x="4" y="93"/>
                  </a:lnTo>
                  <a:lnTo>
                    <a:pt x="0" y="101"/>
                  </a:lnTo>
                  <a:lnTo>
                    <a:pt x="39" y="118"/>
                  </a:lnTo>
                  <a:lnTo>
                    <a:pt x="43" y="110"/>
                  </a:lnTo>
                  <a:lnTo>
                    <a:pt x="28" y="103"/>
                  </a:lnTo>
                  <a:lnTo>
                    <a:pt x="54" y="79"/>
                  </a:lnTo>
                  <a:lnTo>
                    <a:pt x="99" y="99"/>
                  </a:lnTo>
                  <a:lnTo>
                    <a:pt x="97" y="135"/>
                  </a:lnTo>
                  <a:lnTo>
                    <a:pt x="84" y="129"/>
                  </a:lnTo>
                  <a:lnTo>
                    <a:pt x="80" y="137"/>
                  </a:lnTo>
                  <a:lnTo>
                    <a:pt x="126" y="158"/>
                  </a:lnTo>
                  <a:lnTo>
                    <a:pt x="130" y="15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1"/>
            <p:cNvSpPr>
              <a:spLocks/>
            </p:cNvSpPr>
            <p:nvPr/>
          </p:nvSpPr>
          <p:spPr bwMode="auto">
            <a:xfrm>
              <a:off x="963612" y="6397467"/>
              <a:ext cx="92075" cy="93663"/>
            </a:xfrm>
            <a:custGeom>
              <a:avLst/>
              <a:gdLst>
                <a:gd name="T0" fmla="*/ 113 w 162"/>
                <a:gd name="T1" fmla="*/ 163 h 163"/>
                <a:gd name="T2" fmla="*/ 113 w 162"/>
                <a:gd name="T3" fmla="*/ 163 h 163"/>
                <a:gd name="T4" fmla="*/ 99 w 162"/>
                <a:gd name="T5" fmla="*/ 159 h 163"/>
                <a:gd name="T6" fmla="*/ 52 w 162"/>
                <a:gd name="T7" fmla="*/ 44 h 163"/>
                <a:gd name="T8" fmla="*/ 31 w 162"/>
                <a:gd name="T9" fmla="*/ 132 h 163"/>
                <a:gd name="T10" fmla="*/ 47 w 162"/>
                <a:gd name="T11" fmla="*/ 136 h 163"/>
                <a:gd name="T12" fmla="*/ 45 w 162"/>
                <a:gd name="T13" fmla="*/ 144 h 163"/>
                <a:gd name="T14" fmla="*/ 0 w 162"/>
                <a:gd name="T15" fmla="*/ 133 h 163"/>
                <a:gd name="T16" fmla="*/ 2 w 162"/>
                <a:gd name="T17" fmla="*/ 125 h 163"/>
                <a:gd name="T18" fmla="*/ 18 w 162"/>
                <a:gd name="T19" fmla="*/ 129 h 163"/>
                <a:gd name="T20" fmla="*/ 44 w 162"/>
                <a:gd name="T21" fmla="*/ 24 h 163"/>
                <a:gd name="T22" fmla="*/ 40 w 162"/>
                <a:gd name="T23" fmla="*/ 12 h 163"/>
                <a:gd name="T24" fmla="*/ 25 w 162"/>
                <a:gd name="T25" fmla="*/ 8 h 163"/>
                <a:gd name="T26" fmla="*/ 27 w 162"/>
                <a:gd name="T27" fmla="*/ 0 h 163"/>
                <a:gd name="T28" fmla="*/ 67 w 162"/>
                <a:gd name="T29" fmla="*/ 9 h 163"/>
                <a:gd name="T30" fmla="*/ 110 w 162"/>
                <a:gd name="T31" fmla="*/ 117 h 163"/>
                <a:gd name="T32" fmla="*/ 130 w 162"/>
                <a:gd name="T33" fmla="*/ 33 h 163"/>
                <a:gd name="T34" fmla="*/ 114 w 162"/>
                <a:gd name="T35" fmla="*/ 30 h 163"/>
                <a:gd name="T36" fmla="*/ 116 w 162"/>
                <a:gd name="T37" fmla="*/ 21 h 163"/>
                <a:gd name="T38" fmla="*/ 162 w 162"/>
                <a:gd name="T39" fmla="*/ 32 h 163"/>
                <a:gd name="T40" fmla="*/ 160 w 162"/>
                <a:gd name="T41" fmla="*/ 40 h 163"/>
                <a:gd name="T42" fmla="*/ 143 w 162"/>
                <a:gd name="T43" fmla="*/ 36 h 163"/>
                <a:gd name="T44" fmla="*/ 113 w 162"/>
                <a:gd name="T4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163">
                  <a:moveTo>
                    <a:pt x="113" y="163"/>
                  </a:moveTo>
                  <a:lnTo>
                    <a:pt x="113" y="163"/>
                  </a:lnTo>
                  <a:lnTo>
                    <a:pt x="99" y="159"/>
                  </a:lnTo>
                  <a:lnTo>
                    <a:pt x="52" y="44"/>
                  </a:lnTo>
                  <a:lnTo>
                    <a:pt x="31" y="132"/>
                  </a:lnTo>
                  <a:lnTo>
                    <a:pt x="47" y="136"/>
                  </a:lnTo>
                  <a:lnTo>
                    <a:pt x="45" y="144"/>
                  </a:lnTo>
                  <a:lnTo>
                    <a:pt x="0" y="133"/>
                  </a:lnTo>
                  <a:lnTo>
                    <a:pt x="2" y="125"/>
                  </a:lnTo>
                  <a:lnTo>
                    <a:pt x="18" y="129"/>
                  </a:lnTo>
                  <a:lnTo>
                    <a:pt x="44" y="24"/>
                  </a:lnTo>
                  <a:lnTo>
                    <a:pt x="40" y="12"/>
                  </a:lnTo>
                  <a:lnTo>
                    <a:pt x="25" y="8"/>
                  </a:lnTo>
                  <a:lnTo>
                    <a:pt x="27" y="0"/>
                  </a:lnTo>
                  <a:lnTo>
                    <a:pt x="67" y="9"/>
                  </a:lnTo>
                  <a:lnTo>
                    <a:pt x="110" y="117"/>
                  </a:lnTo>
                  <a:lnTo>
                    <a:pt x="130" y="33"/>
                  </a:lnTo>
                  <a:lnTo>
                    <a:pt x="114" y="30"/>
                  </a:lnTo>
                  <a:lnTo>
                    <a:pt x="116" y="21"/>
                  </a:lnTo>
                  <a:lnTo>
                    <a:pt x="162" y="32"/>
                  </a:lnTo>
                  <a:lnTo>
                    <a:pt x="160" y="40"/>
                  </a:lnTo>
                  <a:lnTo>
                    <a:pt x="143" y="36"/>
                  </a:lnTo>
                  <a:lnTo>
                    <a:pt x="113" y="163"/>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2"/>
            <p:cNvSpPr>
              <a:spLocks noEditPoints="1"/>
            </p:cNvSpPr>
            <p:nvPr/>
          </p:nvSpPr>
          <p:spPr bwMode="auto">
            <a:xfrm>
              <a:off x="1065212" y="6418105"/>
              <a:ext cx="79375" cy="79375"/>
            </a:xfrm>
            <a:custGeom>
              <a:avLst/>
              <a:gdLst>
                <a:gd name="T0" fmla="*/ 70 w 138"/>
                <a:gd name="T1" fmla="*/ 3 h 140"/>
                <a:gd name="T2" fmla="*/ 70 w 138"/>
                <a:gd name="T3" fmla="*/ 3 h 140"/>
                <a:gd name="T4" fmla="*/ 5 w 138"/>
                <a:gd name="T5" fmla="*/ 0 h 140"/>
                <a:gd name="T6" fmla="*/ 5 w 138"/>
                <a:gd name="T7" fmla="*/ 9 h 140"/>
                <a:gd name="T8" fmla="*/ 21 w 138"/>
                <a:gd name="T9" fmla="*/ 10 h 140"/>
                <a:gd name="T10" fmla="*/ 16 w 138"/>
                <a:gd name="T11" fmla="*/ 128 h 140"/>
                <a:gd name="T12" fmla="*/ 0 w 138"/>
                <a:gd name="T13" fmla="*/ 128 h 140"/>
                <a:gd name="T14" fmla="*/ 0 w 138"/>
                <a:gd name="T15" fmla="*/ 137 h 140"/>
                <a:gd name="T16" fmla="*/ 64 w 138"/>
                <a:gd name="T17" fmla="*/ 139 h 140"/>
                <a:gd name="T18" fmla="*/ 64 w 138"/>
                <a:gd name="T19" fmla="*/ 139 h 140"/>
                <a:gd name="T20" fmla="*/ 64 w 138"/>
                <a:gd name="T21" fmla="*/ 139 h 140"/>
                <a:gd name="T22" fmla="*/ 113 w 138"/>
                <a:gd name="T23" fmla="*/ 123 h 140"/>
                <a:gd name="T24" fmla="*/ 136 w 138"/>
                <a:gd name="T25" fmla="*/ 73 h 140"/>
                <a:gd name="T26" fmla="*/ 70 w 138"/>
                <a:gd name="T27" fmla="*/ 3 h 140"/>
                <a:gd name="T28" fmla="*/ 107 w 138"/>
                <a:gd name="T29" fmla="*/ 72 h 140"/>
                <a:gd name="T30" fmla="*/ 107 w 138"/>
                <a:gd name="T31" fmla="*/ 72 h 140"/>
                <a:gd name="T32" fmla="*/ 60 w 138"/>
                <a:gd name="T33" fmla="*/ 127 h 140"/>
                <a:gd name="T34" fmla="*/ 43 w 138"/>
                <a:gd name="T35" fmla="*/ 127 h 140"/>
                <a:gd name="T36" fmla="*/ 47 w 138"/>
                <a:gd name="T37" fmla="*/ 14 h 140"/>
                <a:gd name="T38" fmla="*/ 65 w 138"/>
                <a:gd name="T39" fmla="*/ 14 h 140"/>
                <a:gd name="T40" fmla="*/ 107 w 138"/>
                <a:gd name="T41"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40">
                  <a:moveTo>
                    <a:pt x="70" y="3"/>
                  </a:moveTo>
                  <a:lnTo>
                    <a:pt x="70" y="3"/>
                  </a:lnTo>
                  <a:lnTo>
                    <a:pt x="5" y="0"/>
                  </a:lnTo>
                  <a:lnTo>
                    <a:pt x="5" y="9"/>
                  </a:lnTo>
                  <a:lnTo>
                    <a:pt x="21" y="10"/>
                  </a:lnTo>
                  <a:lnTo>
                    <a:pt x="16" y="128"/>
                  </a:lnTo>
                  <a:lnTo>
                    <a:pt x="0" y="128"/>
                  </a:lnTo>
                  <a:lnTo>
                    <a:pt x="0" y="137"/>
                  </a:lnTo>
                  <a:lnTo>
                    <a:pt x="64" y="139"/>
                  </a:lnTo>
                  <a:lnTo>
                    <a:pt x="64" y="139"/>
                  </a:lnTo>
                  <a:lnTo>
                    <a:pt x="64" y="139"/>
                  </a:lnTo>
                  <a:cubicBezTo>
                    <a:pt x="85" y="140"/>
                    <a:pt x="99" y="134"/>
                    <a:pt x="113" y="123"/>
                  </a:cubicBezTo>
                  <a:cubicBezTo>
                    <a:pt x="127" y="109"/>
                    <a:pt x="136" y="92"/>
                    <a:pt x="136" y="73"/>
                  </a:cubicBezTo>
                  <a:cubicBezTo>
                    <a:pt x="138" y="35"/>
                    <a:pt x="108" y="4"/>
                    <a:pt x="70" y="3"/>
                  </a:cubicBezTo>
                  <a:close/>
                  <a:moveTo>
                    <a:pt x="107" y="72"/>
                  </a:moveTo>
                  <a:lnTo>
                    <a:pt x="107" y="72"/>
                  </a:lnTo>
                  <a:cubicBezTo>
                    <a:pt x="106" y="104"/>
                    <a:pt x="86" y="128"/>
                    <a:pt x="60" y="127"/>
                  </a:cubicBezTo>
                  <a:lnTo>
                    <a:pt x="43" y="127"/>
                  </a:lnTo>
                  <a:lnTo>
                    <a:pt x="47" y="14"/>
                  </a:lnTo>
                  <a:lnTo>
                    <a:pt x="65" y="14"/>
                  </a:lnTo>
                  <a:cubicBezTo>
                    <a:pt x="89" y="15"/>
                    <a:pt x="108" y="42"/>
                    <a:pt x="107" y="72"/>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3"/>
            <p:cNvSpPr>
              <a:spLocks/>
            </p:cNvSpPr>
            <p:nvPr/>
          </p:nvSpPr>
          <p:spPr bwMode="auto">
            <a:xfrm>
              <a:off x="709612" y="5751355"/>
              <a:ext cx="836613" cy="641350"/>
            </a:xfrm>
            <a:custGeom>
              <a:avLst/>
              <a:gdLst>
                <a:gd name="T0" fmla="*/ 1360 w 1461"/>
                <a:gd name="T1" fmla="*/ 17 h 1119"/>
                <a:gd name="T2" fmla="*/ 1360 w 1461"/>
                <a:gd name="T3" fmla="*/ 17 h 1119"/>
                <a:gd name="T4" fmla="*/ 1325 w 1461"/>
                <a:gd name="T5" fmla="*/ 27 h 1119"/>
                <a:gd name="T6" fmla="*/ 1427 w 1461"/>
                <a:gd name="T7" fmla="*/ 389 h 1119"/>
                <a:gd name="T8" fmla="*/ 731 w 1461"/>
                <a:gd name="T9" fmla="*/ 1085 h 1119"/>
                <a:gd name="T10" fmla="*/ 35 w 1461"/>
                <a:gd name="T11" fmla="*/ 389 h 1119"/>
                <a:gd name="T12" fmla="*/ 145 w 1461"/>
                <a:gd name="T13" fmla="*/ 13 h 1119"/>
                <a:gd name="T14" fmla="*/ 112 w 1461"/>
                <a:gd name="T15" fmla="*/ 0 h 1119"/>
                <a:gd name="T16" fmla="*/ 0 w 1461"/>
                <a:gd name="T17" fmla="*/ 389 h 1119"/>
                <a:gd name="T18" fmla="*/ 731 w 1461"/>
                <a:gd name="T19" fmla="*/ 1119 h 1119"/>
                <a:gd name="T20" fmla="*/ 1461 w 1461"/>
                <a:gd name="T21" fmla="*/ 389 h 1119"/>
                <a:gd name="T22" fmla="*/ 1360 w 1461"/>
                <a:gd name="T23" fmla="*/ 1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1" h="1119">
                  <a:moveTo>
                    <a:pt x="1360" y="17"/>
                  </a:moveTo>
                  <a:lnTo>
                    <a:pt x="1360" y="17"/>
                  </a:lnTo>
                  <a:cubicBezTo>
                    <a:pt x="1348" y="21"/>
                    <a:pt x="1337" y="24"/>
                    <a:pt x="1325" y="27"/>
                  </a:cubicBezTo>
                  <a:cubicBezTo>
                    <a:pt x="1390" y="132"/>
                    <a:pt x="1427" y="256"/>
                    <a:pt x="1427" y="389"/>
                  </a:cubicBezTo>
                  <a:cubicBezTo>
                    <a:pt x="1427" y="773"/>
                    <a:pt x="1115" y="1085"/>
                    <a:pt x="731" y="1085"/>
                  </a:cubicBezTo>
                  <a:cubicBezTo>
                    <a:pt x="346" y="1085"/>
                    <a:pt x="35" y="773"/>
                    <a:pt x="35" y="389"/>
                  </a:cubicBezTo>
                  <a:cubicBezTo>
                    <a:pt x="35" y="250"/>
                    <a:pt x="75" y="121"/>
                    <a:pt x="145" y="13"/>
                  </a:cubicBezTo>
                  <a:cubicBezTo>
                    <a:pt x="134" y="10"/>
                    <a:pt x="123" y="5"/>
                    <a:pt x="112" y="0"/>
                  </a:cubicBezTo>
                  <a:cubicBezTo>
                    <a:pt x="41" y="113"/>
                    <a:pt x="0" y="246"/>
                    <a:pt x="0" y="389"/>
                  </a:cubicBezTo>
                  <a:cubicBezTo>
                    <a:pt x="0" y="792"/>
                    <a:pt x="327" y="1119"/>
                    <a:pt x="731" y="1119"/>
                  </a:cubicBezTo>
                  <a:cubicBezTo>
                    <a:pt x="1134" y="1119"/>
                    <a:pt x="1461" y="792"/>
                    <a:pt x="1461" y="389"/>
                  </a:cubicBezTo>
                  <a:cubicBezTo>
                    <a:pt x="1461" y="253"/>
                    <a:pt x="1424" y="126"/>
                    <a:pt x="1360" y="17"/>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4"/>
            <p:cNvSpPr>
              <a:spLocks/>
            </p:cNvSpPr>
            <p:nvPr/>
          </p:nvSpPr>
          <p:spPr bwMode="auto">
            <a:xfrm>
              <a:off x="874712" y="5556092"/>
              <a:ext cx="530225" cy="111125"/>
            </a:xfrm>
            <a:custGeom>
              <a:avLst/>
              <a:gdLst>
                <a:gd name="T0" fmla="*/ 38 w 927"/>
                <a:gd name="T1" fmla="*/ 164 h 194"/>
                <a:gd name="T2" fmla="*/ 38 w 927"/>
                <a:gd name="T3" fmla="*/ 164 h 194"/>
                <a:gd name="T4" fmla="*/ 443 w 927"/>
                <a:gd name="T5" fmla="*/ 35 h 194"/>
                <a:gd name="T6" fmla="*/ 886 w 927"/>
                <a:gd name="T7" fmla="*/ 194 h 194"/>
                <a:gd name="T8" fmla="*/ 927 w 927"/>
                <a:gd name="T9" fmla="*/ 184 h 194"/>
                <a:gd name="T10" fmla="*/ 443 w 927"/>
                <a:gd name="T11" fmla="*/ 0 h 194"/>
                <a:gd name="T12" fmla="*/ 0 w 927"/>
                <a:gd name="T13" fmla="*/ 150 h 194"/>
                <a:gd name="T14" fmla="*/ 18 w 927"/>
                <a:gd name="T15" fmla="*/ 156 h 194"/>
                <a:gd name="T16" fmla="*/ 38 w 927"/>
                <a:gd name="T17"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7" h="194">
                  <a:moveTo>
                    <a:pt x="38" y="164"/>
                  </a:moveTo>
                  <a:lnTo>
                    <a:pt x="38" y="164"/>
                  </a:lnTo>
                  <a:cubicBezTo>
                    <a:pt x="152" y="83"/>
                    <a:pt x="292" y="35"/>
                    <a:pt x="443" y="35"/>
                  </a:cubicBezTo>
                  <a:cubicBezTo>
                    <a:pt x="611" y="35"/>
                    <a:pt x="766" y="95"/>
                    <a:pt x="886" y="194"/>
                  </a:cubicBezTo>
                  <a:cubicBezTo>
                    <a:pt x="900" y="191"/>
                    <a:pt x="913" y="187"/>
                    <a:pt x="927" y="184"/>
                  </a:cubicBezTo>
                  <a:cubicBezTo>
                    <a:pt x="798" y="70"/>
                    <a:pt x="629" y="0"/>
                    <a:pt x="443" y="0"/>
                  </a:cubicBezTo>
                  <a:cubicBezTo>
                    <a:pt x="276" y="0"/>
                    <a:pt x="123" y="56"/>
                    <a:pt x="0" y="150"/>
                  </a:cubicBezTo>
                  <a:cubicBezTo>
                    <a:pt x="6" y="152"/>
                    <a:pt x="12" y="154"/>
                    <a:pt x="18" y="156"/>
                  </a:cubicBezTo>
                  <a:cubicBezTo>
                    <a:pt x="25" y="159"/>
                    <a:pt x="32" y="162"/>
                    <a:pt x="38" y="164"/>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5"/>
            <p:cNvSpPr>
              <a:spLocks noEditPoints="1"/>
            </p:cNvSpPr>
            <p:nvPr/>
          </p:nvSpPr>
          <p:spPr bwMode="auto">
            <a:xfrm>
              <a:off x="534987" y="5381467"/>
              <a:ext cx="1185863" cy="1185863"/>
            </a:xfrm>
            <a:custGeom>
              <a:avLst/>
              <a:gdLst>
                <a:gd name="T0" fmla="*/ 1036 w 2071"/>
                <a:gd name="T1" fmla="*/ 0 h 2070"/>
                <a:gd name="T2" fmla="*/ 1036 w 2071"/>
                <a:gd name="T3" fmla="*/ 0 h 2070"/>
                <a:gd name="T4" fmla="*/ 0 w 2071"/>
                <a:gd name="T5" fmla="*/ 1035 h 2070"/>
                <a:gd name="T6" fmla="*/ 1036 w 2071"/>
                <a:gd name="T7" fmla="*/ 2070 h 2070"/>
                <a:gd name="T8" fmla="*/ 2071 w 2071"/>
                <a:gd name="T9" fmla="*/ 1035 h 2070"/>
                <a:gd name="T10" fmla="*/ 1036 w 2071"/>
                <a:gd name="T11" fmla="*/ 0 h 2070"/>
                <a:gd name="T12" fmla="*/ 1036 w 2071"/>
                <a:gd name="T13" fmla="*/ 2006 h 2070"/>
                <a:gd name="T14" fmla="*/ 1036 w 2071"/>
                <a:gd name="T15" fmla="*/ 2006 h 2070"/>
                <a:gd name="T16" fmla="*/ 65 w 2071"/>
                <a:gd name="T17" fmla="*/ 1035 h 2070"/>
                <a:gd name="T18" fmla="*/ 1036 w 2071"/>
                <a:gd name="T19" fmla="*/ 64 h 2070"/>
                <a:gd name="T20" fmla="*/ 2007 w 2071"/>
                <a:gd name="T21" fmla="*/ 1035 h 2070"/>
                <a:gd name="T22" fmla="*/ 1036 w 2071"/>
                <a:gd name="T23" fmla="*/ 2006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1" h="2070">
                  <a:moveTo>
                    <a:pt x="1036" y="0"/>
                  </a:moveTo>
                  <a:lnTo>
                    <a:pt x="1036" y="0"/>
                  </a:lnTo>
                  <a:cubicBezTo>
                    <a:pt x="464" y="0"/>
                    <a:pt x="0" y="463"/>
                    <a:pt x="0" y="1035"/>
                  </a:cubicBezTo>
                  <a:cubicBezTo>
                    <a:pt x="0" y="1607"/>
                    <a:pt x="464" y="2070"/>
                    <a:pt x="1036" y="2070"/>
                  </a:cubicBezTo>
                  <a:cubicBezTo>
                    <a:pt x="1607" y="2070"/>
                    <a:pt x="2071" y="1607"/>
                    <a:pt x="2071" y="1035"/>
                  </a:cubicBezTo>
                  <a:cubicBezTo>
                    <a:pt x="2071" y="463"/>
                    <a:pt x="1607" y="0"/>
                    <a:pt x="1036" y="0"/>
                  </a:cubicBezTo>
                  <a:close/>
                  <a:moveTo>
                    <a:pt x="1036" y="2006"/>
                  </a:moveTo>
                  <a:lnTo>
                    <a:pt x="1036" y="2006"/>
                  </a:lnTo>
                  <a:cubicBezTo>
                    <a:pt x="499" y="2006"/>
                    <a:pt x="65" y="1571"/>
                    <a:pt x="65" y="1035"/>
                  </a:cubicBezTo>
                  <a:cubicBezTo>
                    <a:pt x="65" y="499"/>
                    <a:pt x="499" y="64"/>
                    <a:pt x="1036" y="64"/>
                  </a:cubicBezTo>
                  <a:cubicBezTo>
                    <a:pt x="1572" y="64"/>
                    <a:pt x="2007" y="499"/>
                    <a:pt x="2007" y="1035"/>
                  </a:cubicBezTo>
                  <a:cubicBezTo>
                    <a:pt x="2007" y="1571"/>
                    <a:pt x="1572" y="2006"/>
                    <a:pt x="1036" y="2006"/>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6"/>
            <p:cNvSpPr>
              <a:spLocks/>
            </p:cNvSpPr>
            <p:nvPr/>
          </p:nvSpPr>
          <p:spPr bwMode="auto">
            <a:xfrm>
              <a:off x="1011237" y="6068855"/>
              <a:ext cx="112713" cy="61913"/>
            </a:xfrm>
            <a:custGeom>
              <a:avLst/>
              <a:gdLst>
                <a:gd name="T0" fmla="*/ 196 w 196"/>
                <a:gd name="T1" fmla="*/ 0 h 108"/>
                <a:gd name="T2" fmla="*/ 196 w 196"/>
                <a:gd name="T3" fmla="*/ 0 h 108"/>
                <a:gd name="T4" fmla="*/ 0 w 196"/>
                <a:gd name="T5" fmla="*/ 0 h 108"/>
                <a:gd name="T6" fmla="*/ 10 w 196"/>
                <a:gd name="T7" fmla="*/ 17 h 108"/>
                <a:gd name="T8" fmla="*/ 70 w 196"/>
                <a:gd name="T9" fmla="*/ 60 h 108"/>
                <a:gd name="T10" fmla="*/ 142 w 196"/>
                <a:gd name="T11" fmla="*/ 82 h 108"/>
                <a:gd name="T12" fmla="*/ 162 w 196"/>
                <a:gd name="T13" fmla="*/ 88 h 108"/>
                <a:gd name="T14" fmla="*/ 196 w 196"/>
                <a:gd name="T15" fmla="*/ 108 h 108"/>
                <a:gd name="T16" fmla="*/ 196 w 19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08">
                  <a:moveTo>
                    <a:pt x="196" y="0"/>
                  </a:moveTo>
                  <a:lnTo>
                    <a:pt x="196" y="0"/>
                  </a:lnTo>
                  <a:lnTo>
                    <a:pt x="0" y="0"/>
                  </a:lnTo>
                  <a:cubicBezTo>
                    <a:pt x="3" y="6"/>
                    <a:pt x="6" y="12"/>
                    <a:pt x="10" y="17"/>
                  </a:cubicBezTo>
                  <a:cubicBezTo>
                    <a:pt x="24" y="37"/>
                    <a:pt x="44" y="52"/>
                    <a:pt x="70" y="60"/>
                  </a:cubicBezTo>
                  <a:cubicBezTo>
                    <a:pt x="104" y="70"/>
                    <a:pt x="126" y="77"/>
                    <a:pt x="142" y="82"/>
                  </a:cubicBezTo>
                  <a:lnTo>
                    <a:pt x="162" y="88"/>
                  </a:lnTo>
                  <a:cubicBezTo>
                    <a:pt x="177" y="93"/>
                    <a:pt x="188" y="100"/>
                    <a:pt x="196" y="108"/>
                  </a:cubicBezTo>
                  <a:lnTo>
                    <a:pt x="196" y="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7"/>
            <p:cNvSpPr>
              <a:spLocks/>
            </p:cNvSpPr>
            <p:nvPr/>
          </p:nvSpPr>
          <p:spPr bwMode="auto">
            <a:xfrm>
              <a:off x="998537" y="5943442"/>
              <a:ext cx="125413" cy="120650"/>
            </a:xfrm>
            <a:custGeom>
              <a:avLst/>
              <a:gdLst>
                <a:gd name="T0" fmla="*/ 209 w 218"/>
                <a:gd name="T1" fmla="*/ 145 h 212"/>
                <a:gd name="T2" fmla="*/ 209 w 218"/>
                <a:gd name="T3" fmla="*/ 145 h 212"/>
                <a:gd name="T4" fmla="*/ 197 w 218"/>
                <a:gd name="T5" fmla="*/ 139 h 212"/>
                <a:gd name="T6" fmla="*/ 189 w 218"/>
                <a:gd name="T7" fmla="*/ 119 h 212"/>
                <a:gd name="T8" fmla="*/ 171 w 218"/>
                <a:gd name="T9" fmla="*/ 111 h 212"/>
                <a:gd name="T10" fmla="*/ 151 w 218"/>
                <a:gd name="T11" fmla="*/ 93 h 212"/>
                <a:gd name="T12" fmla="*/ 139 w 218"/>
                <a:gd name="T13" fmla="*/ 106 h 212"/>
                <a:gd name="T14" fmla="*/ 121 w 218"/>
                <a:gd name="T15" fmla="*/ 110 h 212"/>
                <a:gd name="T16" fmla="*/ 111 w 218"/>
                <a:gd name="T17" fmla="*/ 125 h 212"/>
                <a:gd name="T18" fmla="*/ 97 w 218"/>
                <a:gd name="T19" fmla="*/ 140 h 212"/>
                <a:gd name="T20" fmla="*/ 77 w 218"/>
                <a:gd name="T21" fmla="*/ 151 h 212"/>
                <a:gd name="T22" fmla="*/ 64 w 218"/>
                <a:gd name="T23" fmla="*/ 174 h 212"/>
                <a:gd name="T24" fmla="*/ 56 w 218"/>
                <a:gd name="T25" fmla="*/ 184 h 212"/>
                <a:gd name="T26" fmla="*/ 43 w 218"/>
                <a:gd name="T27" fmla="*/ 194 h 212"/>
                <a:gd name="T28" fmla="*/ 36 w 218"/>
                <a:gd name="T29" fmla="*/ 186 h 212"/>
                <a:gd name="T30" fmla="*/ 28 w 218"/>
                <a:gd name="T31" fmla="*/ 194 h 212"/>
                <a:gd name="T32" fmla="*/ 18 w 218"/>
                <a:gd name="T33" fmla="*/ 212 h 212"/>
                <a:gd name="T34" fmla="*/ 8 w 218"/>
                <a:gd name="T35" fmla="*/ 166 h 212"/>
                <a:gd name="T36" fmla="*/ 0 w 218"/>
                <a:gd name="T37" fmla="*/ 25 h 212"/>
                <a:gd name="T38" fmla="*/ 218 w 218"/>
                <a:gd name="T39" fmla="*/ 0 h 212"/>
                <a:gd name="T40" fmla="*/ 218 w 218"/>
                <a:gd name="T41" fmla="*/ 156 h 212"/>
                <a:gd name="T42" fmla="*/ 209 w 218"/>
                <a:gd name="T43"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212">
                  <a:moveTo>
                    <a:pt x="209" y="145"/>
                  </a:moveTo>
                  <a:lnTo>
                    <a:pt x="209" y="145"/>
                  </a:lnTo>
                  <a:lnTo>
                    <a:pt x="197" y="139"/>
                  </a:lnTo>
                  <a:lnTo>
                    <a:pt x="189" y="119"/>
                  </a:lnTo>
                  <a:lnTo>
                    <a:pt x="171" y="111"/>
                  </a:lnTo>
                  <a:lnTo>
                    <a:pt x="151" y="93"/>
                  </a:lnTo>
                  <a:lnTo>
                    <a:pt x="139" y="106"/>
                  </a:lnTo>
                  <a:lnTo>
                    <a:pt x="121" y="110"/>
                  </a:lnTo>
                  <a:lnTo>
                    <a:pt x="111" y="125"/>
                  </a:lnTo>
                  <a:lnTo>
                    <a:pt x="97" y="140"/>
                  </a:lnTo>
                  <a:lnTo>
                    <a:pt x="77" y="151"/>
                  </a:lnTo>
                  <a:lnTo>
                    <a:pt x="64" y="174"/>
                  </a:lnTo>
                  <a:lnTo>
                    <a:pt x="56" y="184"/>
                  </a:lnTo>
                  <a:lnTo>
                    <a:pt x="43" y="194"/>
                  </a:lnTo>
                  <a:lnTo>
                    <a:pt x="36" y="186"/>
                  </a:lnTo>
                  <a:lnTo>
                    <a:pt x="28" y="194"/>
                  </a:lnTo>
                  <a:lnTo>
                    <a:pt x="18" y="212"/>
                  </a:lnTo>
                  <a:cubicBezTo>
                    <a:pt x="13" y="198"/>
                    <a:pt x="10" y="188"/>
                    <a:pt x="8" y="166"/>
                  </a:cubicBezTo>
                  <a:cubicBezTo>
                    <a:pt x="6" y="126"/>
                    <a:pt x="3" y="76"/>
                    <a:pt x="0" y="25"/>
                  </a:cubicBezTo>
                  <a:cubicBezTo>
                    <a:pt x="66" y="10"/>
                    <a:pt x="150" y="1"/>
                    <a:pt x="218" y="0"/>
                  </a:cubicBezTo>
                  <a:lnTo>
                    <a:pt x="218" y="156"/>
                  </a:lnTo>
                  <a:cubicBezTo>
                    <a:pt x="215" y="154"/>
                    <a:pt x="212" y="153"/>
                    <a:pt x="209" y="145"/>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8"/>
            <p:cNvSpPr>
              <a:spLocks/>
            </p:cNvSpPr>
            <p:nvPr/>
          </p:nvSpPr>
          <p:spPr bwMode="auto">
            <a:xfrm>
              <a:off x="1131887" y="5943442"/>
              <a:ext cx="125413" cy="41275"/>
            </a:xfrm>
            <a:custGeom>
              <a:avLst/>
              <a:gdLst>
                <a:gd name="T0" fmla="*/ 192 w 218"/>
                <a:gd name="T1" fmla="*/ 60 h 73"/>
                <a:gd name="T2" fmla="*/ 192 w 218"/>
                <a:gd name="T3" fmla="*/ 60 h 73"/>
                <a:gd name="T4" fmla="*/ 217 w 218"/>
                <a:gd name="T5" fmla="*/ 46 h 73"/>
                <a:gd name="T6" fmla="*/ 218 w 218"/>
                <a:gd name="T7" fmla="*/ 25 h 73"/>
                <a:gd name="T8" fmla="*/ 0 w 218"/>
                <a:gd name="T9" fmla="*/ 0 h 73"/>
                <a:gd name="T10" fmla="*/ 0 w 218"/>
                <a:gd name="T11" fmla="*/ 59 h 73"/>
                <a:gd name="T12" fmla="*/ 6 w 218"/>
                <a:gd name="T13" fmla="*/ 63 h 73"/>
                <a:gd name="T14" fmla="*/ 35 w 218"/>
                <a:gd name="T15" fmla="*/ 73 h 73"/>
                <a:gd name="T16" fmla="*/ 58 w 218"/>
                <a:gd name="T17" fmla="*/ 63 h 73"/>
                <a:gd name="T18" fmla="*/ 101 w 218"/>
                <a:gd name="T19" fmla="*/ 48 h 73"/>
                <a:gd name="T20" fmla="*/ 138 w 218"/>
                <a:gd name="T21" fmla="*/ 61 h 73"/>
                <a:gd name="T22" fmla="*/ 167 w 218"/>
                <a:gd name="T23" fmla="*/ 71 h 73"/>
                <a:gd name="T24" fmla="*/ 192 w 218"/>
                <a:gd name="T25"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73">
                  <a:moveTo>
                    <a:pt x="192" y="60"/>
                  </a:moveTo>
                  <a:lnTo>
                    <a:pt x="192" y="60"/>
                  </a:lnTo>
                  <a:cubicBezTo>
                    <a:pt x="199" y="55"/>
                    <a:pt x="206" y="48"/>
                    <a:pt x="217" y="46"/>
                  </a:cubicBezTo>
                  <a:cubicBezTo>
                    <a:pt x="218" y="39"/>
                    <a:pt x="218" y="32"/>
                    <a:pt x="218" y="25"/>
                  </a:cubicBezTo>
                  <a:cubicBezTo>
                    <a:pt x="152" y="10"/>
                    <a:pt x="68" y="1"/>
                    <a:pt x="0" y="0"/>
                  </a:cubicBezTo>
                  <a:lnTo>
                    <a:pt x="0" y="59"/>
                  </a:lnTo>
                  <a:cubicBezTo>
                    <a:pt x="2" y="60"/>
                    <a:pt x="4" y="62"/>
                    <a:pt x="6" y="63"/>
                  </a:cubicBezTo>
                  <a:cubicBezTo>
                    <a:pt x="15" y="68"/>
                    <a:pt x="22" y="73"/>
                    <a:pt x="35" y="73"/>
                  </a:cubicBezTo>
                  <a:cubicBezTo>
                    <a:pt x="42" y="73"/>
                    <a:pt x="49" y="68"/>
                    <a:pt x="58" y="63"/>
                  </a:cubicBezTo>
                  <a:cubicBezTo>
                    <a:pt x="70" y="56"/>
                    <a:pt x="83" y="48"/>
                    <a:pt x="101" y="48"/>
                  </a:cubicBezTo>
                  <a:cubicBezTo>
                    <a:pt x="117" y="48"/>
                    <a:pt x="128" y="55"/>
                    <a:pt x="138" y="61"/>
                  </a:cubicBezTo>
                  <a:cubicBezTo>
                    <a:pt x="147" y="66"/>
                    <a:pt x="155" y="71"/>
                    <a:pt x="167" y="71"/>
                  </a:cubicBezTo>
                  <a:cubicBezTo>
                    <a:pt x="178" y="71"/>
                    <a:pt x="184" y="66"/>
                    <a:pt x="192" y="6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9"/>
            <p:cNvSpPr>
              <a:spLocks/>
            </p:cNvSpPr>
            <p:nvPr/>
          </p:nvSpPr>
          <p:spPr bwMode="auto">
            <a:xfrm>
              <a:off x="1131887" y="6033930"/>
              <a:ext cx="120650" cy="49213"/>
            </a:xfrm>
            <a:custGeom>
              <a:avLst/>
              <a:gdLst>
                <a:gd name="T0" fmla="*/ 0 w 210"/>
                <a:gd name="T1" fmla="*/ 16 h 87"/>
                <a:gd name="T2" fmla="*/ 0 w 210"/>
                <a:gd name="T3" fmla="*/ 16 h 87"/>
                <a:gd name="T4" fmla="*/ 0 w 210"/>
                <a:gd name="T5" fmla="*/ 73 h 87"/>
                <a:gd name="T6" fmla="*/ 6 w 210"/>
                <a:gd name="T7" fmla="*/ 76 h 87"/>
                <a:gd name="T8" fmla="*/ 35 w 210"/>
                <a:gd name="T9" fmla="*/ 87 h 87"/>
                <a:gd name="T10" fmla="*/ 58 w 210"/>
                <a:gd name="T11" fmla="*/ 77 h 87"/>
                <a:gd name="T12" fmla="*/ 101 w 210"/>
                <a:gd name="T13" fmla="*/ 62 h 87"/>
                <a:gd name="T14" fmla="*/ 138 w 210"/>
                <a:gd name="T15" fmla="*/ 75 h 87"/>
                <a:gd name="T16" fmla="*/ 167 w 210"/>
                <a:gd name="T17" fmla="*/ 85 h 87"/>
                <a:gd name="T18" fmla="*/ 188 w 210"/>
                <a:gd name="T19" fmla="*/ 77 h 87"/>
                <a:gd name="T20" fmla="*/ 210 w 210"/>
                <a:gd name="T21" fmla="*/ 8 h 87"/>
                <a:gd name="T22" fmla="*/ 210 w 210"/>
                <a:gd name="T23" fmla="*/ 5 h 87"/>
                <a:gd name="T24" fmla="*/ 208 w 210"/>
                <a:gd name="T25" fmla="*/ 6 h 87"/>
                <a:gd name="T26" fmla="*/ 167 w 210"/>
                <a:gd name="T27" fmla="*/ 23 h 87"/>
                <a:gd name="T28" fmla="*/ 125 w 210"/>
                <a:gd name="T29" fmla="*/ 9 h 87"/>
                <a:gd name="T30" fmla="*/ 101 w 210"/>
                <a:gd name="T31" fmla="*/ 0 h 87"/>
                <a:gd name="T32" fmla="*/ 71 w 210"/>
                <a:gd name="T33" fmla="*/ 12 h 87"/>
                <a:gd name="T34" fmla="*/ 35 w 210"/>
                <a:gd name="T35" fmla="*/ 25 h 87"/>
                <a:gd name="T36" fmla="*/ 0 w 210"/>
                <a:gd name="T37"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87">
                  <a:moveTo>
                    <a:pt x="0" y="16"/>
                  </a:moveTo>
                  <a:lnTo>
                    <a:pt x="0" y="16"/>
                  </a:lnTo>
                  <a:lnTo>
                    <a:pt x="0" y="73"/>
                  </a:lnTo>
                  <a:cubicBezTo>
                    <a:pt x="2" y="74"/>
                    <a:pt x="4" y="75"/>
                    <a:pt x="6" y="76"/>
                  </a:cubicBezTo>
                  <a:cubicBezTo>
                    <a:pt x="15" y="82"/>
                    <a:pt x="22" y="87"/>
                    <a:pt x="35" y="87"/>
                  </a:cubicBezTo>
                  <a:cubicBezTo>
                    <a:pt x="42" y="87"/>
                    <a:pt x="50" y="82"/>
                    <a:pt x="58" y="77"/>
                  </a:cubicBezTo>
                  <a:cubicBezTo>
                    <a:pt x="70" y="70"/>
                    <a:pt x="83" y="62"/>
                    <a:pt x="101" y="62"/>
                  </a:cubicBezTo>
                  <a:cubicBezTo>
                    <a:pt x="117" y="62"/>
                    <a:pt x="128" y="69"/>
                    <a:pt x="138" y="75"/>
                  </a:cubicBezTo>
                  <a:cubicBezTo>
                    <a:pt x="147" y="80"/>
                    <a:pt x="155" y="85"/>
                    <a:pt x="167" y="85"/>
                  </a:cubicBezTo>
                  <a:cubicBezTo>
                    <a:pt x="176" y="85"/>
                    <a:pt x="182" y="82"/>
                    <a:pt x="188" y="77"/>
                  </a:cubicBezTo>
                  <a:cubicBezTo>
                    <a:pt x="201" y="58"/>
                    <a:pt x="208" y="35"/>
                    <a:pt x="210" y="8"/>
                  </a:cubicBezTo>
                  <a:cubicBezTo>
                    <a:pt x="210" y="7"/>
                    <a:pt x="210" y="6"/>
                    <a:pt x="210" y="5"/>
                  </a:cubicBezTo>
                  <a:cubicBezTo>
                    <a:pt x="209" y="5"/>
                    <a:pt x="209" y="6"/>
                    <a:pt x="208" y="6"/>
                  </a:cubicBezTo>
                  <a:cubicBezTo>
                    <a:pt x="199" y="14"/>
                    <a:pt x="187" y="23"/>
                    <a:pt x="167" y="23"/>
                  </a:cubicBezTo>
                  <a:cubicBezTo>
                    <a:pt x="147" y="23"/>
                    <a:pt x="135" y="16"/>
                    <a:pt x="125" y="9"/>
                  </a:cubicBezTo>
                  <a:cubicBezTo>
                    <a:pt x="117" y="4"/>
                    <a:pt x="110" y="0"/>
                    <a:pt x="101" y="0"/>
                  </a:cubicBezTo>
                  <a:cubicBezTo>
                    <a:pt x="90" y="0"/>
                    <a:pt x="81" y="6"/>
                    <a:pt x="71" y="12"/>
                  </a:cubicBezTo>
                  <a:cubicBezTo>
                    <a:pt x="61" y="18"/>
                    <a:pt x="49" y="25"/>
                    <a:pt x="35" y="25"/>
                  </a:cubicBezTo>
                  <a:cubicBezTo>
                    <a:pt x="20" y="25"/>
                    <a:pt x="9" y="20"/>
                    <a:pt x="0" y="16"/>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0"/>
            <p:cNvSpPr>
              <a:spLocks noEditPoints="1"/>
            </p:cNvSpPr>
            <p:nvPr/>
          </p:nvSpPr>
          <p:spPr bwMode="auto">
            <a:xfrm>
              <a:off x="993775" y="5841842"/>
              <a:ext cx="268288" cy="106363"/>
            </a:xfrm>
            <a:custGeom>
              <a:avLst/>
              <a:gdLst>
                <a:gd name="T0" fmla="*/ 234 w 468"/>
                <a:gd name="T1" fmla="*/ 163 h 187"/>
                <a:gd name="T2" fmla="*/ 405 w 468"/>
                <a:gd name="T3" fmla="*/ 44 h 187"/>
                <a:gd name="T4" fmla="*/ 415 w 468"/>
                <a:gd name="T5" fmla="*/ 64 h 187"/>
                <a:gd name="T6" fmla="*/ 405 w 468"/>
                <a:gd name="T7" fmla="*/ 44 h 187"/>
                <a:gd name="T8" fmla="*/ 366 w 468"/>
                <a:gd name="T9" fmla="*/ 38 h 187"/>
                <a:gd name="T10" fmla="*/ 344 w 468"/>
                <a:gd name="T11" fmla="*/ 43 h 187"/>
                <a:gd name="T12" fmla="*/ 293 w 468"/>
                <a:gd name="T13" fmla="*/ 20 h 187"/>
                <a:gd name="T14" fmla="*/ 292 w 468"/>
                <a:gd name="T15" fmla="*/ 42 h 187"/>
                <a:gd name="T16" fmla="*/ 231 w 468"/>
                <a:gd name="T17" fmla="*/ 30 h 187"/>
                <a:gd name="T18" fmla="*/ 239 w 468"/>
                <a:gd name="T19" fmla="*/ 36 h 187"/>
                <a:gd name="T20" fmla="*/ 218 w 468"/>
                <a:gd name="T21" fmla="*/ 29 h 187"/>
                <a:gd name="T22" fmla="*/ 179 w 468"/>
                <a:gd name="T23" fmla="*/ 32 h 187"/>
                <a:gd name="T24" fmla="*/ 167 w 468"/>
                <a:gd name="T25" fmla="*/ 51 h 187"/>
                <a:gd name="T26" fmla="*/ 114 w 468"/>
                <a:gd name="T27" fmla="*/ 37 h 187"/>
                <a:gd name="T28" fmla="*/ 129 w 468"/>
                <a:gd name="T29" fmla="*/ 54 h 187"/>
                <a:gd name="T30" fmla="*/ 114 w 468"/>
                <a:gd name="T31" fmla="*/ 37 h 187"/>
                <a:gd name="T32" fmla="*/ 75 w 468"/>
                <a:gd name="T33" fmla="*/ 42 h 187"/>
                <a:gd name="T34" fmla="*/ 55 w 468"/>
                <a:gd name="T35" fmla="*/ 52 h 187"/>
                <a:gd name="T36" fmla="*/ 36 w 468"/>
                <a:gd name="T37" fmla="*/ 98 h 187"/>
                <a:gd name="T38" fmla="*/ 56 w 468"/>
                <a:gd name="T39" fmla="*/ 88 h 187"/>
                <a:gd name="T40" fmla="*/ 80 w 468"/>
                <a:gd name="T41" fmla="*/ 154 h 187"/>
                <a:gd name="T42" fmla="*/ 52 w 468"/>
                <a:gd name="T43" fmla="*/ 139 h 187"/>
                <a:gd name="T44" fmla="*/ 74 w 468"/>
                <a:gd name="T45" fmla="*/ 143 h 187"/>
                <a:gd name="T46" fmla="*/ 91 w 468"/>
                <a:gd name="T47" fmla="*/ 90 h 187"/>
                <a:gd name="T48" fmla="*/ 111 w 468"/>
                <a:gd name="T49" fmla="*/ 80 h 187"/>
                <a:gd name="T50" fmla="*/ 135 w 468"/>
                <a:gd name="T51" fmla="*/ 147 h 187"/>
                <a:gd name="T52" fmla="*/ 121 w 468"/>
                <a:gd name="T53" fmla="*/ 131 h 187"/>
                <a:gd name="T54" fmla="*/ 135 w 468"/>
                <a:gd name="T55" fmla="*/ 147 h 187"/>
                <a:gd name="T56" fmla="*/ 136 w 468"/>
                <a:gd name="T57" fmla="*/ 78 h 187"/>
                <a:gd name="T58" fmla="*/ 157 w 468"/>
                <a:gd name="T59" fmla="*/ 83 h 187"/>
                <a:gd name="T60" fmla="*/ 180 w 468"/>
                <a:gd name="T61" fmla="*/ 136 h 187"/>
                <a:gd name="T62" fmla="*/ 179 w 468"/>
                <a:gd name="T63" fmla="*/ 114 h 187"/>
                <a:gd name="T64" fmla="*/ 207 w 468"/>
                <a:gd name="T65" fmla="*/ 84 h 187"/>
                <a:gd name="T66" fmla="*/ 204 w 468"/>
                <a:gd name="T67" fmla="*/ 74 h 187"/>
                <a:gd name="T68" fmla="*/ 217 w 468"/>
                <a:gd name="T69" fmla="*/ 92 h 187"/>
                <a:gd name="T70" fmla="*/ 226 w 468"/>
                <a:gd name="T71" fmla="*/ 142 h 187"/>
                <a:gd name="T72" fmla="*/ 239 w 468"/>
                <a:gd name="T73" fmla="*/ 124 h 187"/>
                <a:gd name="T74" fmla="*/ 263 w 468"/>
                <a:gd name="T75" fmla="*/ 84 h 187"/>
                <a:gd name="T76" fmla="*/ 264 w 468"/>
                <a:gd name="T77" fmla="*/ 62 h 187"/>
                <a:gd name="T78" fmla="*/ 263 w 468"/>
                <a:gd name="T79" fmla="*/ 84 h 187"/>
                <a:gd name="T80" fmla="*/ 286 w 468"/>
                <a:gd name="T81" fmla="*/ 132 h 187"/>
                <a:gd name="T82" fmla="*/ 308 w 468"/>
                <a:gd name="T83" fmla="*/ 126 h 187"/>
                <a:gd name="T84" fmla="*/ 308 w 468"/>
                <a:gd name="T85" fmla="*/ 94 h 187"/>
                <a:gd name="T86" fmla="*/ 322 w 468"/>
                <a:gd name="T87" fmla="*/ 77 h 187"/>
                <a:gd name="T88" fmla="*/ 356 w 468"/>
                <a:gd name="T89" fmla="*/ 150 h 187"/>
                <a:gd name="T90" fmla="*/ 332 w 468"/>
                <a:gd name="T91" fmla="*/ 128 h 187"/>
                <a:gd name="T92" fmla="*/ 352 w 468"/>
                <a:gd name="T93" fmla="*/ 138 h 187"/>
                <a:gd name="T94" fmla="*/ 369 w 468"/>
                <a:gd name="T95" fmla="*/ 89 h 187"/>
                <a:gd name="T96" fmla="*/ 390 w 468"/>
                <a:gd name="T97" fmla="*/ 85 h 187"/>
                <a:gd name="T98" fmla="*/ 411 w 468"/>
                <a:gd name="T99" fmla="*/ 157 h 187"/>
                <a:gd name="T100" fmla="*/ 401 w 468"/>
                <a:gd name="T101" fmla="*/ 138 h 187"/>
                <a:gd name="T102" fmla="*/ 411 w 468"/>
                <a:gd name="T103" fmla="*/ 157 h 187"/>
                <a:gd name="T104" fmla="*/ 424 w 468"/>
                <a:gd name="T105" fmla="*/ 97 h 187"/>
                <a:gd name="T106" fmla="*/ 446 w 468"/>
                <a:gd name="T107" fmla="*/ 9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8" h="187">
                  <a:moveTo>
                    <a:pt x="234" y="0"/>
                  </a:moveTo>
                  <a:lnTo>
                    <a:pt x="234" y="0"/>
                  </a:lnTo>
                  <a:cubicBezTo>
                    <a:pt x="161" y="0"/>
                    <a:pt x="69" y="10"/>
                    <a:pt x="0" y="26"/>
                  </a:cubicBezTo>
                  <a:cubicBezTo>
                    <a:pt x="1" y="72"/>
                    <a:pt x="4" y="129"/>
                    <a:pt x="7" y="187"/>
                  </a:cubicBezTo>
                  <a:cubicBezTo>
                    <a:pt x="73" y="173"/>
                    <a:pt x="159" y="163"/>
                    <a:pt x="234" y="163"/>
                  </a:cubicBezTo>
                  <a:cubicBezTo>
                    <a:pt x="308" y="163"/>
                    <a:pt x="395" y="173"/>
                    <a:pt x="460" y="187"/>
                  </a:cubicBezTo>
                  <a:cubicBezTo>
                    <a:pt x="463" y="129"/>
                    <a:pt x="466" y="72"/>
                    <a:pt x="468" y="26"/>
                  </a:cubicBezTo>
                  <a:cubicBezTo>
                    <a:pt x="398" y="10"/>
                    <a:pt x="306" y="0"/>
                    <a:pt x="234" y="0"/>
                  </a:cubicBezTo>
                  <a:close/>
                  <a:moveTo>
                    <a:pt x="405" y="44"/>
                  </a:moveTo>
                  <a:lnTo>
                    <a:pt x="405" y="44"/>
                  </a:lnTo>
                  <a:lnTo>
                    <a:pt x="410" y="33"/>
                  </a:lnTo>
                  <a:lnTo>
                    <a:pt x="412" y="45"/>
                  </a:lnTo>
                  <a:lnTo>
                    <a:pt x="424" y="47"/>
                  </a:lnTo>
                  <a:lnTo>
                    <a:pt x="413" y="52"/>
                  </a:lnTo>
                  <a:lnTo>
                    <a:pt x="415" y="64"/>
                  </a:lnTo>
                  <a:lnTo>
                    <a:pt x="407" y="55"/>
                  </a:lnTo>
                  <a:lnTo>
                    <a:pt x="396" y="61"/>
                  </a:lnTo>
                  <a:lnTo>
                    <a:pt x="402" y="50"/>
                  </a:lnTo>
                  <a:lnTo>
                    <a:pt x="393" y="42"/>
                  </a:lnTo>
                  <a:lnTo>
                    <a:pt x="405" y="44"/>
                  </a:lnTo>
                  <a:close/>
                  <a:moveTo>
                    <a:pt x="347" y="37"/>
                  </a:moveTo>
                  <a:lnTo>
                    <a:pt x="347" y="37"/>
                  </a:lnTo>
                  <a:lnTo>
                    <a:pt x="352" y="25"/>
                  </a:lnTo>
                  <a:lnTo>
                    <a:pt x="354" y="37"/>
                  </a:lnTo>
                  <a:lnTo>
                    <a:pt x="366" y="38"/>
                  </a:lnTo>
                  <a:lnTo>
                    <a:pt x="355" y="44"/>
                  </a:lnTo>
                  <a:lnTo>
                    <a:pt x="358" y="56"/>
                  </a:lnTo>
                  <a:lnTo>
                    <a:pt x="349" y="47"/>
                  </a:lnTo>
                  <a:lnTo>
                    <a:pt x="339" y="54"/>
                  </a:lnTo>
                  <a:lnTo>
                    <a:pt x="344" y="43"/>
                  </a:lnTo>
                  <a:lnTo>
                    <a:pt x="335" y="35"/>
                  </a:lnTo>
                  <a:lnTo>
                    <a:pt x="347" y="37"/>
                  </a:lnTo>
                  <a:close/>
                  <a:moveTo>
                    <a:pt x="289" y="32"/>
                  </a:moveTo>
                  <a:lnTo>
                    <a:pt x="289" y="32"/>
                  </a:lnTo>
                  <a:lnTo>
                    <a:pt x="293" y="20"/>
                  </a:lnTo>
                  <a:lnTo>
                    <a:pt x="296" y="32"/>
                  </a:lnTo>
                  <a:lnTo>
                    <a:pt x="308" y="32"/>
                  </a:lnTo>
                  <a:lnTo>
                    <a:pt x="297" y="39"/>
                  </a:lnTo>
                  <a:lnTo>
                    <a:pt x="301" y="51"/>
                  </a:lnTo>
                  <a:lnTo>
                    <a:pt x="292" y="42"/>
                  </a:lnTo>
                  <a:lnTo>
                    <a:pt x="281" y="49"/>
                  </a:lnTo>
                  <a:lnTo>
                    <a:pt x="287" y="38"/>
                  </a:lnTo>
                  <a:lnTo>
                    <a:pt x="277" y="30"/>
                  </a:lnTo>
                  <a:lnTo>
                    <a:pt x="289" y="32"/>
                  </a:lnTo>
                  <a:close/>
                  <a:moveTo>
                    <a:pt x="231" y="30"/>
                  </a:moveTo>
                  <a:lnTo>
                    <a:pt x="231" y="30"/>
                  </a:lnTo>
                  <a:lnTo>
                    <a:pt x="234" y="18"/>
                  </a:lnTo>
                  <a:lnTo>
                    <a:pt x="237" y="30"/>
                  </a:lnTo>
                  <a:lnTo>
                    <a:pt x="250" y="29"/>
                  </a:lnTo>
                  <a:lnTo>
                    <a:pt x="239" y="36"/>
                  </a:lnTo>
                  <a:lnTo>
                    <a:pt x="244" y="48"/>
                  </a:lnTo>
                  <a:lnTo>
                    <a:pt x="234" y="40"/>
                  </a:lnTo>
                  <a:lnTo>
                    <a:pt x="224" y="48"/>
                  </a:lnTo>
                  <a:lnTo>
                    <a:pt x="229" y="36"/>
                  </a:lnTo>
                  <a:lnTo>
                    <a:pt x="218" y="29"/>
                  </a:lnTo>
                  <a:lnTo>
                    <a:pt x="231" y="30"/>
                  </a:lnTo>
                  <a:close/>
                  <a:moveTo>
                    <a:pt x="172" y="32"/>
                  </a:moveTo>
                  <a:lnTo>
                    <a:pt x="172" y="32"/>
                  </a:lnTo>
                  <a:lnTo>
                    <a:pt x="175" y="20"/>
                  </a:lnTo>
                  <a:lnTo>
                    <a:pt x="179" y="32"/>
                  </a:lnTo>
                  <a:lnTo>
                    <a:pt x="191" y="30"/>
                  </a:lnTo>
                  <a:lnTo>
                    <a:pt x="181" y="38"/>
                  </a:lnTo>
                  <a:lnTo>
                    <a:pt x="186" y="49"/>
                  </a:lnTo>
                  <a:lnTo>
                    <a:pt x="176" y="42"/>
                  </a:lnTo>
                  <a:lnTo>
                    <a:pt x="167" y="51"/>
                  </a:lnTo>
                  <a:lnTo>
                    <a:pt x="171" y="39"/>
                  </a:lnTo>
                  <a:lnTo>
                    <a:pt x="160" y="32"/>
                  </a:lnTo>
                  <a:lnTo>
                    <a:pt x="172" y="32"/>
                  </a:lnTo>
                  <a:close/>
                  <a:moveTo>
                    <a:pt x="114" y="37"/>
                  </a:moveTo>
                  <a:lnTo>
                    <a:pt x="114" y="37"/>
                  </a:lnTo>
                  <a:lnTo>
                    <a:pt x="116" y="25"/>
                  </a:lnTo>
                  <a:lnTo>
                    <a:pt x="121" y="37"/>
                  </a:lnTo>
                  <a:lnTo>
                    <a:pt x="133" y="35"/>
                  </a:lnTo>
                  <a:lnTo>
                    <a:pt x="123" y="43"/>
                  </a:lnTo>
                  <a:lnTo>
                    <a:pt x="129" y="54"/>
                  </a:lnTo>
                  <a:lnTo>
                    <a:pt x="119" y="47"/>
                  </a:lnTo>
                  <a:lnTo>
                    <a:pt x="110" y="56"/>
                  </a:lnTo>
                  <a:lnTo>
                    <a:pt x="113" y="44"/>
                  </a:lnTo>
                  <a:lnTo>
                    <a:pt x="102" y="38"/>
                  </a:lnTo>
                  <a:lnTo>
                    <a:pt x="114" y="37"/>
                  </a:lnTo>
                  <a:close/>
                  <a:moveTo>
                    <a:pt x="56" y="45"/>
                  </a:moveTo>
                  <a:lnTo>
                    <a:pt x="56" y="45"/>
                  </a:lnTo>
                  <a:lnTo>
                    <a:pt x="58" y="33"/>
                  </a:lnTo>
                  <a:lnTo>
                    <a:pt x="63" y="44"/>
                  </a:lnTo>
                  <a:lnTo>
                    <a:pt x="75" y="42"/>
                  </a:lnTo>
                  <a:lnTo>
                    <a:pt x="66" y="50"/>
                  </a:lnTo>
                  <a:lnTo>
                    <a:pt x="72" y="61"/>
                  </a:lnTo>
                  <a:lnTo>
                    <a:pt x="61" y="55"/>
                  </a:lnTo>
                  <a:lnTo>
                    <a:pt x="53" y="64"/>
                  </a:lnTo>
                  <a:lnTo>
                    <a:pt x="55" y="52"/>
                  </a:lnTo>
                  <a:lnTo>
                    <a:pt x="44" y="46"/>
                  </a:lnTo>
                  <a:lnTo>
                    <a:pt x="56" y="45"/>
                  </a:lnTo>
                  <a:close/>
                  <a:moveTo>
                    <a:pt x="34" y="111"/>
                  </a:moveTo>
                  <a:lnTo>
                    <a:pt x="34" y="111"/>
                  </a:lnTo>
                  <a:lnTo>
                    <a:pt x="36" y="98"/>
                  </a:lnTo>
                  <a:lnTo>
                    <a:pt x="25" y="93"/>
                  </a:lnTo>
                  <a:lnTo>
                    <a:pt x="37" y="92"/>
                  </a:lnTo>
                  <a:lnTo>
                    <a:pt x="38" y="79"/>
                  </a:lnTo>
                  <a:lnTo>
                    <a:pt x="43" y="91"/>
                  </a:lnTo>
                  <a:lnTo>
                    <a:pt x="56" y="88"/>
                  </a:lnTo>
                  <a:lnTo>
                    <a:pt x="46" y="97"/>
                  </a:lnTo>
                  <a:lnTo>
                    <a:pt x="53" y="107"/>
                  </a:lnTo>
                  <a:lnTo>
                    <a:pt x="42" y="101"/>
                  </a:lnTo>
                  <a:lnTo>
                    <a:pt x="34" y="111"/>
                  </a:lnTo>
                  <a:close/>
                  <a:moveTo>
                    <a:pt x="80" y="154"/>
                  </a:moveTo>
                  <a:lnTo>
                    <a:pt x="80" y="154"/>
                  </a:lnTo>
                  <a:lnTo>
                    <a:pt x="69" y="147"/>
                  </a:lnTo>
                  <a:lnTo>
                    <a:pt x="61" y="157"/>
                  </a:lnTo>
                  <a:lnTo>
                    <a:pt x="64" y="144"/>
                  </a:lnTo>
                  <a:lnTo>
                    <a:pt x="52" y="139"/>
                  </a:lnTo>
                  <a:lnTo>
                    <a:pt x="65" y="138"/>
                  </a:lnTo>
                  <a:lnTo>
                    <a:pt x="66" y="125"/>
                  </a:lnTo>
                  <a:lnTo>
                    <a:pt x="71" y="137"/>
                  </a:lnTo>
                  <a:lnTo>
                    <a:pt x="83" y="134"/>
                  </a:lnTo>
                  <a:lnTo>
                    <a:pt x="74" y="143"/>
                  </a:lnTo>
                  <a:lnTo>
                    <a:pt x="80" y="154"/>
                  </a:lnTo>
                  <a:close/>
                  <a:moveTo>
                    <a:pt x="97" y="93"/>
                  </a:moveTo>
                  <a:lnTo>
                    <a:pt x="97" y="93"/>
                  </a:lnTo>
                  <a:lnTo>
                    <a:pt x="88" y="102"/>
                  </a:lnTo>
                  <a:lnTo>
                    <a:pt x="91" y="90"/>
                  </a:lnTo>
                  <a:lnTo>
                    <a:pt x="80" y="84"/>
                  </a:lnTo>
                  <a:lnTo>
                    <a:pt x="93" y="83"/>
                  </a:lnTo>
                  <a:lnTo>
                    <a:pt x="94" y="71"/>
                  </a:lnTo>
                  <a:lnTo>
                    <a:pt x="99" y="82"/>
                  </a:lnTo>
                  <a:lnTo>
                    <a:pt x="111" y="80"/>
                  </a:lnTo>
                  <a:lnTo>
                    <a:pt x="102" y="88"/>
                  </a:lnTo>
                  <a:lnTo>
                    <a:pt x="108" y="99"/>
                  </a:lnTo>
                  <a:lnTo>
                    <a:pt x="97" y="93"/>
                  </a:lnTo>
                  <a:close/>
                  <a:moveTo>
                    <a:pt x="135" y="147"/>
                  </a:moveTo>
                  <a:lnTo>
                    <a:pt x="135" y="147"/>
                  </a:lnTo>
                  <a:lnTo>
                    <a:pt x="125" y="140"/>
                  </a:lnTo>
                  <a:lnTo>
                    <a:pt x="116" y="149"/>
                  </a:lnTo>
                  <a:lnTo>
                    <a:pt x="119" y="137"/>
                  </a:lnTo>
                  <a:lnTo>
                    <a:pt x="108" y="131"/>
                  </a:lnTo>
                  <a:lnTo>
                    <a:pt x="121" y="131"/>
                  </a:lnTo>
                  <a:lnTo>
                    <a:pt x="123" y="118"/>
                  </a:lnTo>
                  <a:lnTo>
                    <a:pt x="127" y="130"/>
                  </a:lnTo>
                  <a:lnTo>
                    <a:pt x="139" y="128"/>
                  </a:lnTo>
                  <a:lnTo>
                    <a:pt x="130" y="136"/>
                  </a:lnTo>
                  <a:lnTo>
                    <a:pt x="135" y="147"/>
                  </a:lnTo>
                  <a:close/>
                  <a:moveTo>
                    <a:pt x="152" y="87"/>
                  </a:moveTo>
                  <a:lnTo>
                    <a:pt x="152" y="87"/>
                  </a:lnTo>
                  <a:lnTo>
                    <a:pt x="143" y="96"/>
                  </a:lnTo>
                  <a:lnTo>
                    <a:pt x="147" y="84"/>
                  </a:lnTo>
                  <a:lnTo>
                    <a:pt x="136" y="78"/>
                  </a:lnTo>
                  <a:lnTo>
                    <a:pt x="148" y="77"/>
                  </a:lnTo>
                  <a:lnTo>
                    <a:pt x="150" y="65"/>
                  </a:lnTo>
                  <a:lnTo>
                    <a:pt x="155" y="77"/>
                  </a:lnTo>
                  <a:lnTo>
                    <a:pt x="167" y="75"/>
                  </a:lnTo>
                  <a:lnTo>
                    <a:pt x="157" y="83"/>
                  </a:lnTo>
                  <a:lnTo>
                    <a:pt x="163" y="94"/>
                  </a:lnTo>
                  <a:lnTo>
                    <a:pt x="152" y="87"/>
                  </a:lnTo>
                  <a:close/>
                  <a:moveTo>
                    <a:pt x="190" y="143"/>
                  </a:moveTo>
                  <a:lnTo>
                    <a:pt x="190" y="143"/>
                  </a:lnTo>
                  <a:lnTo>
                    <a:pt x="180" y="136"/>
                  </a:lnTo>
                  <a:lnTo>
                    <a:pt x="171" y="144"/>
                  </a:lnTo>
                  <a:lnTo>
                    <a:pt x="175" y="132"/>
                  </a:lnTo>
                  <a:lnTo>
                    <a:pt x="164" y="126"/>
                  </a:lnTo>
                  <a:lnTo>
                    <a:pt x="177" y="126"/>
                  </a:lnTo>
                  <a:lnTo>
                    <a:pt x="179" y="114"/>
                  </a:lnTo>
                  <a:lnTo>
                    <a:pt x="183" y="126"/>
                  </a:lnTo>
                  <a:lnTo>
                    <a:pt x="195" y="124"/>
                  </a:lnTo>
                  <a:lnTo>
                    <a:pt x="185" y="132"/>
                  </a:lnTo>
                  <a:lnTo>
                    <a:pt x="190" y="143"/>
                  </a:lnTo>
                  <a:close/>
                  <a:moveTo>
                    <a:pt x="207" y="84"/>
                  </a:moveTo>
                  <a:lnTo>
                    <a:pt x="207" y="84"/>
                  </a:lnTo>
                  <a:lnTo>
                    <a:pt x="198" y="92"/>
                  </a:lnTo>
                  <a:lnTo>
                    <a:pt x="202" y="80"/>
                  </a:lnTo>
                  <a:lnTo>
                    <a:pt x="191" y="74"/>
                  </a:lnTo>
                  <a:lnTo>
                    <a:pt x="204" y="74"/>
                  </a:lnTo>
                  <a:lnTo>
                    <a:pt x="207" y="62"/>
                  </a:lnTo>
                  <a:lnTo>
                    <a:pt x="210" y="74"/>
                  </a:lnTo>
                  <a:lnTo>
                    <a:pt x="223" y="73"/>
                  </a:lnTo>
                  <a:lnTo>
                    <a:pt x="213" y="80"/>
                  </a:lnTo>
                  <a:lnTo>
                    <a:pt x="217" y="92"/>
                  </a:lnTo>
                  <a:lnTo>
                    <a:pt x="207" y="84"/>
                  </a:lnTo>
                  <a:close/>
                  <a:moveTo>
                    <a:pt x="246" y="142"/>
                  </a:moveTo>
                  <a:lnTo>
                    <a:pt x="246" y="142"/>
                  </a:lnTo>
                  <a:lnTo>
                    <a:pt x="236" y="134"/>
                  </a:lnTo>
                  <a:lnTo>
                    <a:pt x="226" y="142"/>
                  </a:lnTo>
                  <a:lnTo>
                    <a:pt x="231" y="130"/>
                  </a:lnTo>
                  <a:lnTo>
                    <a:pt x="220" y="124"/>
                  </a:lnTo>
                  <a:lnTo>
                    <a:pt x="233" y="124"/>
                  </a:lnTo>
                  <a:lnTo>
                    <a:pt x="236" y="112"/>
                  </a:lnTo>
                  <a:lnTo>
                    <a:pt x="239" y="124"/>
                  </a:lnTo>
                  <a:lnTo>
                    <a:pt x="252" y="124"/>
                  </a:lnTo>
                  <a:lnTo>
                    <a:pt x="241" y="130"/>
                  </a:lnTo>
                  <a:lnTo>
                    <a:pt x="246" y="142"/>
                  </a:lnTo>
                  <a:close/>
                  <a:moveTo>
                    <a:pt x="263" y="84"/>
                  </a:moveTo>
                  <a:lnTo>
                    <a:pt x="263" y="84"/>
                  </a:lnTo>
                  <a:lnTo>
                    <a:pt x="253" y="92"/>
                  </a:lnTo>
                  <a:lnTo>
                    <a:pt x="258" y="80"/>
                  </a:lnTo>
                  <a:lnTo>
                    <a:pt x="248" y="73"/>
                  </a:lnTo>
                  <a:lnTo>
                    <a:pt x="260" y="74"/>
                  </a:lnTo>
                  <a:lnTo>
                    <a:pt x="264" y="62"/>
                  </a:lnTo>
                  <a:lnTo>
                    <a:pt x="266" y="74"/>
                  </a:lnTo>
                  <a:lnTo>
                    <a:pt x="279" y="74"/>
                  </a:lnTo>
                  <a:lnTo>
                    <a:pt x="268" y="80"/>
                  </a:lnTo>
                  <a:lnTo>
                    <a:pt x="272" y="92"/>
                  </a:lnTo>
                  <a:lnTo>
                    <a:pt x="263" y="84"/>
                  </a:lnTo>
                  <a:close/>
                  <a:moveTo>
                    <a:pt x="301" y="145"/>
                  </a:moveTo>
                  <a:lnTo>
                    <a:pt x="301" y="145"/>
                  </a:lnTo>
                  <a:lnTo>
                    <a:pt x="291" y="136"/>
                  </a:lnTo>
                  <a:lnTo>
                    <a:pt x="281" y="143"/>
                  </a:lnTo>
                  <a:lnTo>
                    <a:pt x="286" y="132"/>
                  </a:lnTo>
                  <a:lnTo>
                    <a:pt x="276" y="124"/>
                  </a:lnTo>
                  <a:lnTo>
                    <a:pt x="289" y="126"/>
                  </a:lnTo>
                  <a:lnTo>
                    <a:pt x="293" y="114"/>
                  </a:lnTo>
                  <a:lnTo>
                    <a:pt x="295" y="126"/>
                  </a:lnTo>
                  <a:lnTo>
                    <a:pt x="308" y="126"/>
                  </a:lnTo>
                  <a:lnTo>
                    <a:pt x="297" y="133"/>
                  </a:lnTo>
                  <a:lnTo>
                    <a:pt x="301" y="145"/>
                  </a:lnTo>
                  <a:close/>
                  <a:moveTo>
                    <a:pt x="318" y="87"/>
                  </a:moveTo>
                  <a:lnTo>
                    <a:pt x="318" y="87"/>
                  </a:lnTo>
                  <a:lnTo>
                    <a:pt x="308" y="94"/>
                  </a:lnTo>
                  <a:lnTo>
                    <a:pt x="313" y="83"/>
                  </a:lnTo>
                  <a:lnTo>
                    <a:pt x="303" y="75"/>
                  </a:lnTo>
                  <a:lnTo>
                    <a:pt x="316" y="77"/>
                  </a:lnTo>
                  <a:lnTo>
                    <a:pt x="320" y="65"/>
                  </a:lnTo>
                  <a:lnTo>
                    <a:pt x="322" y="77"/>
                  </a:lnTo>
                  <a:lnTo>
                    <a:pt x="335" y="78"/>
                  </a:lnTo>
                  <a:lnTo>
                    <a:pt x="324" y="84"/>
                  </a:lnTo>
                  <a:lnTo>
                    <a:pt x="327" y="96"/>
                  </a:lnTo>
                  <a:lnTo>
                    <a:pt x="318" y="87"/>
                  </a:lnTo>
                  <a:close/>
                  <a:moveTo>
                    <a:pt x="356" y="150"/>
                  </a:moveTo>
                  <a:lnTo>
                    <a:pt x="356" y="150"/>
                  </a:lnTo>
                  <a:lnTo>
                    <a:pt x="347" y="141"/>
                  </a:lnTo>
                  <a:lnTo>
                    <a:pt x="336" y="148"/>
                  </a:lnTo>
                  <a:lnTo>
                    <a:pt x="342" y="136"/>
                  </a:lnTo>
                  <a:lnTo>
                    <a:pt x="332" y="128"/>
                  </a:lnTo>
                  <a:lnTo>
                    <a:pt x="345" y="130"/>
                  </a:lnTo>
                  <a:lnTo>
                    <a:pt x="349" y="119"/>
                  </a:lnTo>
                  <a:lnTo>
                    <a:pt x="351" y="131"/>
                  </a:lnTo>
                  <a:lnTo>
                    <a:pt x="364" y="132"/>
                  </a:lnTo>
                  <a:lnTo>
                    <a:pt x="352" y="138"/>
                  </a:lnTo>
                  <a:lnTo>
                    <a:pt x="356" y="150"/>
                  </a:lnTo>
                  <a:close/>
                  <a:moveTo>
                    <a:pt x="373" y="93"/>
                  </a:moveTo>
                  <a:lnTo>
                    <a:pt x="373" y="93"/>
                  </a:lnTo>
                  <a:lnTo>
                    <a:pt x="363" y="100"/>
                  </a:lnTo>
                  <a:lnTo>
                    <a:pt x="369" y="89"/>
                  </a:lnTo>
                  <a:lnTo>
                    <a:pt x="359" y="80"/>
                  </a:lnTo>
                  <a:lnTo>
                    <a:pt x="371" y="83"/>
                  </a:lnTo>
                  <a:lnTo>
                    <a:pt x="376" y="71"/>
                  </a:lnTo>
                  <a:lnTo>
                    <a:pt x="378" y="84"/>
                  </a:lnTo>
                  <a:lnTo>
                    <a:pt x="390" y="85"/>
                  </a:lnTo>
                  <a:lnTo>
                    <a:pt x="379" y="90"/>
                  </a:lnTo>
                  <a:lnTo>
                    <a:pt x="382" y="102"/>
                  </a:lnTo>
                  <a:lnTo>
                    <a:pt x="373" y="93"/>
                  </a:lnTo>
                  <a:close/>
                  <a:moveTo>
                    <a:pt x="411" y="157"/>
                  </a:moveTo>
                  <a:lnTo>
                    <a:pt x="411" y="157"/>
                  </a:lnTo>
                  <a:lnTo>
                    <a:pt x="402" y="148"/>
                  </a:lnTo>
                  <a:lnTo>
                    <a:pt x="391" y="154"/>
                  </a:lnTo>
                  <a:lnTo>
                    <a:pt x="398" y="143"/>
                  </a:lnTo>
                  <a:lnTo>
                    <a:pt x="388" y="135"/>
                  </a:lnTo>
                  <a:lnTo>
                    <a:pt x="401" y="138"/>
                  </a:lnTo>
                  <a:lnTo>
                    <a:pt x="406" y="126"/>
                  </a:lnTo>
                  <a:lnTo>
                    <a:pt x="407" y="138"/>
                  </a:lnTo>
                  <a:lnTo>
                    <a:pt x="419" y="140"/>
                  </a:lnTo>
                  <a:lnTo>
                    <a:pt x="408" y="145"/>
                  </a:lnTo>
                  <a:lnTo>
                    <a:pt x="411" y="157"/>
                  </a:lnTo>
                  <a:close/>
                  <a:moveTo>
                    <a:pt x="437" y="111"/>
                  </a:moveTo>
                  <a:lnTo>
                    <a:pt x="437" y="111"/>
                  </a:lnTo>
                  <a:lnTo>
                    <a:pt x="428" y="102"/>
                  </a:lnTo>
                  <a:lnTo>
                    <a:pt x="418" y="108"/>
                  </a:lnTo>
                  <a:lnTo>
                    <a:pt x="424" y="97"/>
                  </a:lnTo>
                  <a:lnTo>
                    <a:pt x="415" y="88"/>
                  </a:lnTo>
                  <a:lnTo>
                    <a:pt x="427" y="91"/>
                  </a:lnTo>
                  <a:lnTo>
                    <a:pt x="432" y="80"/>
                  </a:lnTo>
                  <a:lnTo>
                    <a:pt x="433" y="92"/>
                  </a:lnTo>
                  <a:lnTo>
                    <a:pt x="446" y="94"/>
                  </a:lnTo>
                  <a:lnTo>
                    <a:pt x="434" y="99"/>
                  </a:lnTo>
                  <a:lnTo>
                    <a:pt x="437" y="111"/>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1"/>
            <p:cNvSpPr>
              <a:spLocks noEditPoints="1"/>
            </p:cNvSpPr>
            <p:nvPr/>
          </p:nvSpPr>
          <p:spPr bwMode="auto">
            <a:xfrm>
              <a:off x="749300" y="5868830"/>
              <a:ext cx="760413" cy="457200"/>
            </a:xfrm>
            <a:custGeom>
              <a:avLst/>
              <a:gdLst>
                <a:gd name="T0" fmla="*/ 1327 w 1327"/>
                <a:gd name="T1" fmla="*/ 215 h 797"/>
                <a:gd name="T2" fmla="*/ 1294 w 1327"/>
                <a:gd name="T3" fmla="*/ 185 h 797"/>
                <a:gd name="T4" fmla="*/ 1127 w 1327"/>
                <a:gd name="T5" fmla="*/ 168 h 797"/>
                <a:gd name="T6" fmla="*/ 894 w 1327"/>
                <a:gd name="T7" fmla="*/ 283 h 797"/>
                <a:gd name="T8" fmla="*/ 1003 w 1327"/>
                <a:gd name="T9" fmla="*/ 438 h 797"/>
                <a:gd name="T10" fmla="*/ 1039 w 1327"/>
                <a:gd name="T11" fmla="*/ 457 h 797"/>
                <a:gd name="T12" fmla="*/ 1228 w 1327"/>
                <a:gd name="T13" fmla="*/ 317 h 797"/>
                <a:gd name="T14" fmla="*/ 1021 w 1327"/>
                <a:gd name="T15" fmla="*/ 508 h 797"/>
                <a:gd name="T16" fmla="*/ 1013 w 1327"/>
                <a:gd name="T17" fmla="*/ 499 h 797"/>
                <a:gd name="T18" fmla="*/ 1039 w 1327"/>
                <a:gd name="T19" fmla="*/ 462 h 797"/>
                <a:gd name="T20" fmla="*/ 891 w 1327"/>
                <a:gd name="T21" fmla="*/ 454 h 797"/>
                <a:gd name="T22" fmla="*/ 792 w 1327"/>
                <a:gd name="T23" fmla="*/ 570 h 797"/>
                <a:gd name="T24" fmla="*/ 592 w 1327"/>
                <a:gd name="T25" fmla="*/ 583 h 797"/>
                <a:gd name="T26" fmla="*/ 464 w 1327"/>
                <a:gd name="T27" fmla="*/ 473 h 797"/>
                <a:gd name="T28" fmla="*/ 287 w 1327"/>
                <a:gd name="T29" fmla="*/ 478 h 797"/>
                <a:gd name="T30" fmla="*/ 274 w 1327"/>
                <a:gd name="T31" fmla="*/ 501 h 797"/>
                <a:gd name="T32" fmla="*/ 321 w 1327"/>
                <a:gd name="T33" fmla="*/ 529 h 797"/>
                <a:gd name="T34" fmla="*/ 254 w 1327"/>
                <a:gd name="T35" fmla="*/ 482 h 797"/>
                <a:gd name="T36" fmla="*/ 390 w 1327"/>
                <a:gd name="T37" fmla="*/ 382 h 797"/>
                <a:gd name="T38" fmla="*/ 299 w 1327"/>
                <a:gd name="T39" fmla="*/ 252 h 797"/>
                <a:gd name="T40" fmla="*/ 139 w 1327"/>
                <a:gd name="T41" fmla="*/ 3 h 797"/>
                <a:gd name="T42" fmla="*/ 66 w 1327"/>
                <a:gd name="T43" fmla="*/ 330 h 797"/>
                <a:gd name="T44" fmla="*/ 107 w 1327"/>
                <a:gd name="T45" fmla="*/ 445 h 797"/>
                <a:gd name="T46" fmla="*/ 201 w 1327"/>
                <a:gd name="T47" fmla="*/ 479 h 797"/>
                <a:gd name="T48" fmla="*/ 1249 w 1327"/>
                <a:gd name="T49" fmla="*/ 373 h 797"/>
                <a:gd name="T50" fmla="*/ 1070 w 1327"/>
                <a:gd name="T51" fmla="*/ 451 h 797"/>
                <a:gd name="T52" fmla="*/ 1276 w 1327"/>
                <a:gd name="T53" fmla="*/ 332 h 797"/>
                <a:gd name="T54" fmla="*/ 1214 w 1327"/>
                <a:gd name="T55" fmla="*/ 338 h 797"/>
                <a:gd name="T56" fmla="*/ 1008 w 1327"/>
                <a:gd name="T57" fmla="*/ 473 h 797"/>
                <a:gd name="T58" fmla="*/ 990 w 1327"/>
                <a:gd name="T59" fmla="*/ 466 h 797"/>
                <a:gd name="T60" fmla="*/ 156 w 1327"/>
                <a:gd name="T61" fmla="*/ 304 h 797"/>
                <a:gd name="T62" fmla="*/ 134 w 1327"/>
                <a:gd name="T63" fmla="*/ 352 h 797"/>
                <a:gd name="T64" fmla="*/ 141 w 1327"/>
                <a:gd name="T65" fmla="*/ 222 h 797"/>
                <a:gd name="T66" fmla="*/ 101 w 1327"/>
                <a:gd name="T67" fmla="*/ 149 h 797"/>
                <a:gd name="T68" fmla="*/ 89 w 1327"/>
                <a:gd name="T69" fmla="*/ 262 h 797"/>
                <a:gd name="T70" fmla="*/ 82 w 1327"/>
                <a:gd name="T71" fmla="*/ 329 h 797"/>
                <a:gd name="T72" fmla="*/ 114 w 1327"/>
                <a:gd name="T73" fmla="*/ 378 h 797"/>
                <a:gd name="T74" fmla="*/ 74 w 1327"/>
                <a:gd name="T75" fmla="*/ 433 h 797"/>
                <a:gd name="T76" fmla="*/ 74 w 1327"/>
                <a:gd name="T77" fmla="*/ 433 h 797"/>
                <a:gd name="T78" fmla="*/ 163 w 1327"/>
                <a:gd name="T79" fmla="*/ 442 h 797"/>
                <a:gd name="T80" fmla="*/ 179 w 1327"/>
                <a:gd name="T81" fmla="*/ 510 h 797"/>
                <a:gd name="T82" fmla="*/ 228 w 1327"/>
                <a:gd name="T83" fmla="*/ 482 h 797"/>
                <a:gd name="T84" fmla="*/ 227 w 1327"/>
                <a:gd name="T85" fmla="*/ 419 h 797"/>
                <a:gd name="T86" fmla="*/ 205 w 1327"/>
                <a:gd name="T87" fmla="*/ 325 h 797"/>
                <a:gd name="T88" fmla="*/ 268 w 1327"/>
                <a:gd name="T89" fmla="*/ 319 h 797"/>
                <a:gd name="T90" fmla="*/ 292 w 1327"/>
                <a:gd name="T91" fmla="*/ 479 h 797"/>
                <a:gd name="T92" fmla="*/ 318 w 1327"/>
                <a:gd name="T93" fmla="*/ 507 h 797"/>
                <a:gd name="T94" fmla="*/ 399 w 1327"/>
                <a:gd name="T95" fmla="*/ 615 h 797"/>
                <a:gd name="T96" fmla="*/ 971 w 1327"/>
                <a:gd name="T97" fmla="*/ 500 h 797"/>
                <a:gd name="T98" fmla="*/ 843 w 1327"/>
                <a:gd name="T99" fmla="*/ 607 h 797"/>
                <a:gd name="T100" fmla="*/ 957 w 1327"/>
                <a:gd name="T101" fmla="*/ 526 h 797"/>
                <a:gd name="T102" fmla="*/ 886 w 1327"/>
                <a:gd name="T103" fmla="*/ 599 h 797"/>
                <a:gd name="T104" fmla="*/ 901 w 1327"/>
                <a:gd name="T105" fmla="*/ 598 h 797"/>
                <a:gd name="T106" fmla="*/ 988 w 1327"/>
                <a:gd name="T107" fmla="*/ 530 h 797"/>
                <a:gd name="T108" fmla="*/ 1116 w 1327"/>
                <a:gd name="T109" fmla="*/ 352 h 797"/>
                <a:gd name="T110" fmla="*/ 1143 w 1327"/>
                <a:gd name="T111" fmla="*/ 259 h 797"/>
                <a:gd name="T112" fmla="*/ 1052 w 1327"/>
                <a:gd name="T113" fmla="*/ 432 h 797"/>
                <a:gd name="T114" fmla="*/ 1240 w 1327"/>
                <a:gd name="T115" fmla="*/ 28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7" h="797">
                  <a:moveTo>
                    <a:pt x="1319" y="269"/>
                  </a:moveTo>
                  <a:lnTo>
                    <a:pt x="1319" y="269"/>
                  </a:lnTo>
                  <a:lnTo>
                    <a:pt x="1268" y="284"/>
                  </a:lnTo>
                  <a:lnTo>
                    <a:pt x="1280" y="289"/>
                  </a:lnTo>
                  <a:lnTo>
                    <a:pt x="1262" y="300"/>
                  </a:lnTo>
                  <a:cubicBezTo>
                    <a:pt x="1264" y="290"/>
                    <a:pt x="1266" y="279"/>
                    <a:pt x="1267" y="269"/>
                  </a:cubicBezTo>
                  <a:lnTo>
                    <a:pt x="1295" y="246"/>
                  </a:lnTo>
                  <a:lnTo>
                    <a:pt x="1296" y="258"/>
                  </a:lnTo>
                  <a:lnTo>
                    <a:pt x="1327" y="215"/>
                  </a:lnTo>
                  <a:lnTo>
                    <a:pt x="1279" y="237"/>
                  </a:lnTo>
                  <a:lnTo>
                    <a:pt x="1291" y="241"/>
                  </a:lnTo>
                  <a:lnTo>
                    <a:pt x="1268" y="259"/>
                  </a:lnTo>
                  <a:cubicBezTo>
                    <a:pt x="1270" y="246"/>
                    <a:pt x="1271" y="233"/>
                    <a:pt x="1272" y="220"/>
                  </a:cubicBezTo>
                  <a:lnTo>
                    <a:pt x="1299" y="190"/>
                  </a:lnTo>
                  <a:lnTo>
                    <a:pt x="1302" y="202"/>
                  </a:lnTo>
                  <a:lnTo>
                    <a:pt x="1327" y="156"/>
                  </a:lnTo>
                  <a:lnTo>
                    <a:pt x="1282" y="184"/>
                  </a:lnTo>
                  <a:lnTo>
                    <a:pt x="1294" y="185"/>
                  </a:lnTo>
                  <a:lnTo>
                    <a:pt x="1272" y="209"/>
                  </a:lnTo>
                  <a:cubicBezTo>
                    <a:pt x="1273" y="201"/>
                    <a:pt x="1273" y="193"/>
                    <a:pt x="1273" y="184"/>
                  </a:cubicBezTo>
                  <a:cubicBezTo>
                    <a:pt x="1273" y="124"/>
                    <a:pt x="1264" y="65"/>
                    <a:pt x="1247" y="9"/>
                  </a:cubicBezTo>
                  <a:cubicBezTo>
                    <a:pt x="1220" y="11"/>
                    <a:pt x="1192" y="3"/>
                    <a:pt x="1179" y="0"/>
                  </a:cubicBezTo>
                  <a:cubicBezTo>
                    <a:pt x="1214" y="21"/>
                    <a:pt x="1226" y="43"/>
                    <a:pt x="1232" y="69"/>
                  </a:cubicBezTo>
                  <a:cubicBezTo>
                    <a:pt x="1203" y="75"/>
                    <a:pt x="1165" y="66"/>
                    <a:pt x="1144" y="50"/>
                  </a:cubicBezTo>
                  <a:cubicBezTo>
                    <a:pt x="1165" y="68"/>
                    <a:pt x="1178" y="96"/>
                    <a:pt x="1178" y="124"/>
                  </a:cubicBezTo>
                  <a:cubicBezTo>
                    <a:pt x="1149" y="126"/>
                    <a:pt x="1122" y="112"/>
                    <a:pt x="1102" y="92"/>
                  </a:cubicBezTo>
                  <a:cubicBezTo>
                    <a:pt x="1115" y="106"/>
                    <a:pt x="1131" y="142"/>
                    <a:pt x="1127" y="168"/>
                  </a:cubicBezTo>
                  <a:cubicBezTo>
                    <a:pt x="1103" y="165"/>
                    <a:pt x="1074" y="149"/>
                    <a:pt x="1059" y="130"/>
                  </a:cubicBezTo>
                  <a:cubicBezTo>
                    <a:pt x="1071" y="159"/>
                    <a:pt x="1078" y="182"/>
                    <a:pt x="1076" y="208"/>
                  </a:cubicBezTo>
                  <a:cubicBezTo>
                    <a:pt x="1052" y="203"/>
                    <a:pt x="1033" y="196"/>
                    <a:pt x="1012" y="175"/>
                  </a:cubicBezTo>
                  <a:cubicBezTo>
                    <a:pt x="1022" y="202"/>
                    <a:pt x="1026" y="228"/>
                    <a:pt x="1024" y="250"/>
                  </a:cubicBezTo>
                  <a:cubicBezTo>
                    <a:pt x="996" y="240"/>
                    <a:pt x="977" y="228"/>
                    <a:pt x="961" y="202"/>
                  </a:cubicBezTo>
                  <a:cubicBezTo>
                    <a:pt x="970" y="225"/>
                    <a:pt x="975" y="256"/>
                    <a:pt x="969" y="274"/>
                  </a:cubicBezTo>
                  <a:cubicBezTo>
                    <a:pt x="945" y="267"/>
                    <a:pt x="930" y="252"/>
                    <a:pt x="917" y="228"/>
                  </a:cubicBezTo>
                  <a:cubicBezTo>
                    <a:pt x="930" y="254"/>
                    <a:pt x="928" y="284"/>
                    <a:pt x="924" y="299"/>
                  </a:cubicBezTo>
                  <a:cubicBezTo>
                    <a:pt x="914" y="297"/>
                    <a:pt x="901" y="290"/>
                    <a:pt x="894" y="283"/>
                  </a:cubicBezTo>
                  <a:cubicBezTo>
                    <a:pt x="894" y="287"/>
                    <a:pt x="894" y="292"/>
                    <a:pt x="893" y="296"/>
                  </a:cubicBezTo>
                  <a:cubicBezTo>
                    <a:pt x="892" y="314"/>
                    <a:pt x="889" y="330"/>
                    <a:pt x="883" y="345"/>
                  </a:cubicBezTo>
                  <a:cubicBezTo>
                    <a:pt x="885" y="347"/>
                    <a:pt x="890" y="353"/>
                    <a:pt x="890" y="353"/>
                  </a:cubicBezTo>
                  <a:cubicBezTo>
                    <a:pt x="902" y="366"/>
                    <a:pt x="919" y="379"/>
                    <a:pt x="933" y="383"/>
                  </a:cubicBezTo>
                  <a:cubicBezTo>
                    <a:pt x="927" y="384"/>
                    <a:pt x="919" y="389"/>
                    <a:pt x="911" y="390"/>
                  </a:cubicBezTo>
                  <a:cubicBezTo>
                    <a:pt x="920" y="400"/>
                    <a:pt x="938" y="402"/>
                    <a:pt x="949" y="414"/>
                  </a:cubicBezTo>
                  <a:cubicBezTo>
                    <a:pt x="941" y="415"/>
                    <a:pt x="939" y="421"/>
                    <a:pt x="928" y="420"/>
                  </a:cubicBezTo>
                  <a:cubicBezTo>
                    <a:pt x="948" y="436"/>
                    <a:pt x="967" y="436"/>
                    <a:pt x="977" y="438"/>
                  </a:cubicBezTo>
                  <a:cubicBezTo>
                    <a:pt x="981" y="438"/>
                    <a:pt x="995" y="439"/>
                    <a:pt x="1003" y="438"/>
                  </a:cubicBezTo>
                  <a:cubicBezTo>
                    <a:pt x="1014" y="436"/>
                    <a:pt x="1025" y="441"/>
                    <a:pt x="1031" y="444"/>
                  </a:cubicBezTo>
                  <a:lnTo>
                    <a:pt x="1141" y="219"/>
                  </a:lnTo>
                  <a:lnTo>
                    <a:pt x="1129" y="222"/>
                  </a:lnTo>
                  <a:lnTo>
                    <a:pt x="1164" y="181"/>
                  </a:lnTo>
                  <a:lnTo>
                    <a:pt x="1153" y="233"/>
                  </a:lnTo>
                  <a:lnTo>
                    <a:pt x="1148" y="222"/>
                  </a:lnTo>
                  <a:lnTo>
                    <a:pt x="1036" y="448"/>
                  </a:lnTo>
                  <a:lnTo>
                    <a:pt x="1036" y="448"/>
                  </a:lnTo>
                  <a:cubicBezTo>
                    <a:pt x="1038" y="450"/>
                    <a:pt x="1039" y="454"/>
                    <a:pt x="1039" y="457"/>
                  </a:cubicBezTo>
                  <a:cubicBezTo>
                    <a:pt x="1039" y="457"/>
                    <a:pt x="1039" y="457"/>
                    <a:pt x="1039" y="457"/>
                  </a:cubicBezTo>
                  <a:cubicBezTo>
                    <a:pt x="1040" y="457"/>
                    <a:pt x="1040" y="456"/>
                    <a:pt x="1040" y="456"/>
                  </a:cubicBezTo>
                  <a:lnTo>
                    <a:pt x="1044" y="453"/>
                  </a:lnTo>
                  <a:lnTo>
                    <a:pt x="1044" y="453"/>
                  </a:lnTo>
                  <a:lnTo>
                    <a:pt x="1224" y="312"/>
                  </a:lnTo>
                  <a:lnTo>
                    <a:pt x="1212" y="308"/>
                  </a:lnTo>
                  <a:lnTo>
                    <a:pt x="1260" y="287"/>
                  </a:lnTo>
                  <a:lnTo>
                    <a:pt x="1228" y="329"/>
                  </a:lnTo>
                  <a:lnTo>
                    <a:pt x="1228" y="317"/>
                  </a:lnTo>
                  <a:lnTo>
                    <a:pt x="1050" y="457"/>
                  </a:lnTo>
                  <a:cubicBezTo>
                    <a:pt x="1055" y="458"/>
                    <a:pt x="1059" y="460"/>
                    <a:pt x="1060" y="462"/>
                  </a:cubicBezTo>
                  <a:cubicBezTo>
                    <a:pt x="1063" y="467"/>
                    <a:pt x="1063" y="469"/>
                    <a:pt x="1060" y="477"/>
                  </a:cubicBezTo>
                  <a:cubicBezTo>
                    <a:pt x="1057" y="485"/>
                    <a:pt x="1055" y="488"/>
                    <a:pt x="1050" y="489"/>
                  </a:cubicBezTo>
                  <a:cubicBezTo>
                    <a:pt x="1048" y="489"/>
                    <a:pt x="1045" y="490"/>
                    <a:pt x="1042" y="488"/>
                  </a:cubicBezTo>
                  <a:cubicBezTo>
                    <a:pt x="1044" y="489"/>
                    <a:pt x="1045" y="490"/>
                    <a:pt x="1046" y="492"/>
                  </a:cubicBezTo>
                  <a:cubicBezTo>
                    <a:pt x="1047" y="495"/>
                    <a:pt x="1048" y="498"/>
                    <a:pt x="1041" y="506"/>
                  </a:cubicBezTo>
                  <a:cubicBezTo>
                    <a:pt x="1036" y="512"/>
                    <a:pt x="1030" y="515"/>
                    <a:pt x="1026" y="512"/>
                  </a:cubicBezTo>
                  <a:cubicBezTo>
                    <a:pt x="1023" y="511"/>
                    <a:pt x="1022" y="509"/>
                    <a:pt x="1021" y="508"/>
                  </a:cubicBezTo>
                  <a:cubicBezTo>
                    <a:pt x="1022" y="509"/>
                    <a:pt x="1022" y="512"/>
                    <a:pt x="1023" y="513"/>
                  </a:cubicBezTo>
                  <a:cubicBezTo>
                    <a:pt x="1024" y="520"/>
                    <a:pt x="1019" y="523"/>
                    <a:pt x="1012" y="525"/>
                  </a:cubicBezTo>
                  <a:cubicBezTo>
                    <a:pt x="1000" y="529"/>
                    <a:pt x="994" y="527"/>
                    <a:pt x="992" y="523"/>
                  </a:cubicBezTo>
                  <a:cubicBezTo>
                    <a:pt x="985" y="514"/>
                    <a:pt x="989" y="502"/>
                    <a:pt x="993" y="500"/>
                  </a:cubicBezTo>
                  <a:cubicBezTo>
                    <a:pt x="992" y="504"/>
                    <a:pt x="992" y="507"/>
                    <a:pt x="993" y="512"/>
                  </a:cubicBezTo>
                  <a:cubicBezTo>
                    <a:pt x="993" y="515"/>
                    <a:pt x="995" y="521"/>
                    <a:pt x="1001" y="521"/>
                  </a:cubicBezTo>
                  <a:cubicBezTo>
                    <a:pt x="1005" y="520"/>
                    <a:pt x="1011" y="519"/>
                    <a:pt x="1015" y="516"/>
                  </a:cubicBezTo>
                  <a:cubicBezTo>
                    <a:pt x="1018" y="514"/>
                    <a:pt x="1018" y="510"/>
                    <a:pt x="1017" y="506"/>
                  </a:cubicBezTo>
                  <a:cubicBezTo>
                    <a:pt x="1016" y="504"/>
                    <a:pt x="1015" y="501"/>
                    <a:pt x="1013" y="499"/>
                  </a:cubicBezTo>
                  <a:cubicBezTo>
                    <a:pt x="1017" y="500"/>
                    <a:pt x="1019" y="502"/>
                    <a:pt x="1022" y="505"/>
                  </a:cubicBezTo>
                  <a:cubicBezTo>
                    <a:pt x="1025" y="507"/>
                    <a:pt x="1030" y="508"/>
                    <a:pt x="1033" y="505"/>
                  </a:cubicBezTo>
                  <a:cubicBezTo>
                    <a:pt x="1036" y="501"/>
                    <a:pt x="1038" y="499"/>
                    <a:pt x="1040" y="496"/>
                  </a:cubicBezTo>
                  <a:cubicBezTo>
                    <a:pt x="1043" y="490"/>
                    <a:pt x="1034" y="485"/>
                    <a:pt x="1030" y="482"/>
                  </a:cubicBezTo>
                  <a:cubicBezTo>
                    <a:pt x="1038" y="483"/>
                    <a:pt x="1039" y="486"/>
                    <a:pt x="1046" y="485"/>
                  </a:cubicBezTo>
                  <a:cubicBezTo>
                    <a:pt x="1053" y="484"/>
                    <a:pt x="1055" y="473"/>
                    <a:pt x="1055" y="469"/>
                  </a:cubicBezTo>
                  <a:cubicBezTo>
                    <a:pt x="1055" y="467"/>
                    <a:pt x="1052" y="464"/>
                    <a:pt x="1048" y="463"/>
                  </a:cubicBezTo>
                  <a:cubicBezTo>
                    <a:pt x="1045" y="462"/>
                    <a:pt x="1042" y="462"/>
                    <a:pt x="1039" y="463"/>
                  </a:cubicBezTo>
                  <a:lnTo>
                    <a:pt x="1039" y="462"/>
                  </a:lnTo>
                  <a:cubicBezTo>
                    <a:pt x="1039" y="463"/>
                    <a:pt x="1039" y="464"/>
                    <a:pt x="1039" y="465"/>
                  </a:cubicBezTo>
                  <a:cubicBezTo>
                    <a:pt x="1038" y="468"/>
                    <a:pt x="1036" y="472"/>
                    <a:pt x="1031" y="475"/>
                  </a:cubicBezTo>
                  <a:cubicBezTo>
                    <a:pt x="1027" y="475"/>
                    <a:pt x="1026" y="476"/>
                    <a:pt x="1029" y="473"/>
                  </a:cubicBezTo>
                  <a:cubicBezTo>
                    <a:pt x="1032" y="471"/>
                    <a:pt x="1034" y="458"/>
                    <a:pt x="1028" y="453"/>
                  </a:cubicBezTo>
                  <a:cubicBezTo>
                    <a:pt x="1023" y="449"/>
                    <a:pt x="1016" y="446"/>
                    <a:pt x="1007" y="447"/>
                  </a:cubicBezTo>
                  <a:cubicBezTo>
                    <a:pt x="998" y="447"/>
                    <a:pt x="984" y="448"/>
                    <a:pt x="978" y="447"/>
                  </a:cubicBezTo>
                  <a:cubicBezTo>
                    <a:pt x="971" y="447"/>
                    <a:pt x="968" y="455"/>
                    <a:pt x="967" y="458"/>
                  </a:cubicBezTo>
                  <a:cubicBezTo>
                    <a:pt x="964" y="466"/>
                    <a:pt x="962" y="477"/>
                    <a:pt x="950" y="471"/>
                  </a:cubicBezTo>
                  <a:cubicBezTo>
                    <a:pt x="936" y="463"/>
                    <a:pt x="915" y="464"/>
                    <a:pt x="891" y="454"/>
                  </a:cubicBezTo>
                  <a:cubicBezTo>
                    <a:pt x="895" y="462"/>
                    <a:pt x="893" y="468"/>
                    <a:pt x="897" y="476"/>
                  </a:cubicBezTo>
                  <a:cubicBezTo>
                    <a:pt x="876" y="471"/>
                    <a:pt x="871" y="460"/>
                    <a:pt x="851" y="453"/>
                  </a:cubicBezTo>
                  <a:cubicBezTo>
                    <a:pt x="854" y="460"/>
                    <a:pt x="853" y="466"/>
                    <a:pt x="858" y="473"/>
                  </a:cubicBezTo>
                  <a:cubicBezTo>
                    <a:pt x="841" y="470"/>
                    <a:pt x="825" y="455"/>
                    <a:pt x="801" y="449"/>
                  </a:cubicBezTo>
                  <a:cubicBezTo>
                    <a:pt x="801" y="449"/>
                    <a:pt x="800" y="449"/>
                    <a:pt x="799" y="449"/>
                  </a:cubicBezTo>
                  <a:cubicBezTo>
                    <a:pt x="791" y="452"/>
                    <a:pt x="783" y="454"/>
                    <a:pt x="776" y="456"/>
                  </a:cubicBezTo>
                  <a:cubicBezTo>
                    <a:pt x="792" y="475"/>
                    <a:pt x="806" y="498"/>
                    <a:pt x="813" y="526"/>
                  </a:cubicBezTo>
                  <a:cubicBezTo>
                    <a:pt x="813" y="526"/>
                    <a:pt x="801" y="527"/>
                    <a:pt x="783" y="521"/>
                  </a:cubicBezTo>
                  <a:cubicBezTo>
                    <a:pt x="788" y="536"/>
                    <a:pt x="792" y="552"/>
                    <a:pt x="792" y="570"/>
                  </a:cubicBezTo>
                  <a:cubicBezTo>
                    <a:pt x="792" y="570"/>
                    <a:pt x="779" y="567"/>
                    <a:pt x="761" y="556"/>
                  </a:cubicBezTo>
                  <a:cubicBezTo>
                    <a:pt x="762" y="573"/>
                    <a:pt x="762" y="590"/>
                    <a:pt x="758" y="608"/>
                  </a:cubicBezTo>
                  <a:cubicBezTo>
                    <a:pt x="758" y="608"/>
                    <a:pt x="743" y="602"/>
                    <a:pt x="725" y="583"/>
                  </a:cubicBezTo>
                  <a:cubicBezTo>
                    <a:pt x="723" y="600"/>
                    <a:pt x="719" y="618"/>
                    <a:pt x="711" y="635"/>
                  </a:cubicBezTo>
                  <a:cubicBezTo>
                    <a:pt x="711" y="635"/>
                    <a:pt x="697" y="626"/>
                    <a:pt x="683" y="604"/>
                  </a:cubicBezTo>
                  <a:cubicBezTo>
                    <a:pt x="677" y="621"/>
                    <a:pt x="669" y="638"/>
                    <a:pt x="658" y="654"/>
                  </a:cubicBezTo>
                  <a:cubicBezTo>
                    <a:pt x="658" y="654"/>
                    <a:pt x="643" y="638"/>
                    <a:pt x="632" y="606"/>
                  </a:cubicBezTo>
                  <a:cubicBezTo>
                    <a:pt x="619" y="626"/>
                    <a:pt x="606" y="635"/>
                    <a:pt x="606" y="635"/>
                  </a:cubicBezTo>
                  <a:cubicBezTo>
                    <a:pt x="598" y="618"/>
                    <a:pt x="594" y="600"/>
                    <a:pt x="592" y="583"/>
                  </a:cubicBezTo>
                  <a:cubicBezTo>
                    <a:pt x="574" y="602"/>
                    <a:pt x="559" y="608"/>
                    <a:pt x="559" y="608"/>
                  </a:cubicBezTo>
                  <a:cubicBezTo>
                    <a:pt x="555" y="590"/>
                    <a:pt x="555" y="573"/>
                    <a:pt x="556" y="556"/>
                  </a:cubicBezTo>
                  <a:cubicBezTo>
                    <a:pt x="538" y="567"/>
                    <a:pt x="525" y="570"/>
                    <a:pt x="525" y="570"/>
                  </a:cubicBezTo>
                  <a:cubicBezTo>
                    <a:pt x="525" y="552"/>
                    <a:pt x="528" y="536"/>
                    <a:pt x="533" y="521"/>
                  </a:cubicBezTo>
                  <a:cubicBezTo>
                    <a:pt x="516" y="527"/>
                    <a:pt x="504" y="526"/>
                    <a:pt x="504" y="526"/>
                  </a:cubicBezTo>
                  <a:cubicBezTo>
                    <a:pt x="511" y="498"/>
                    <a:pt x="530" y="469"/>
                    <a:pt x="542" y="455"/>
                  </a:cubicBezTo>
                  <a:cubicBezTo>
                    <a:pt x="536" y="454"/>
                    <a:pt x="529" y="451"/>
                    <a:pt x="522" y="449"/>
                  </a:cubicBezTo>
                  <a:cubicBezTo>
                    <a:pt x="521" y="449"/>
                    <a:pt x="521" y="449"/>
                    <a:pt x="520" y="449"/>
                  </a:cubicBezTo>
                  <a:cubicBezTo>
                    <a:pt x="497" y="455"/>
                    <a:pt x="481" y="470"/>
                    <a:pt x="464" y="473"/>
                  </a:cubicBezTo>
                  <a:cubicBezTo>
                    <a:pt x="468" y="466"/>
                    <a:pt x="468" y="460"/>
                    <a:pt x="471" y="453"/>
                  </a:cubicBezTo>
                  <a:cubicBezTo>
                    <a:pt x="451" y="460"/>
                    <a:pt x="445" y="471"/>
                    <a:pt x="424" y="476"/>
                  </a:cubicBezTo>
                  <a:cubicBezTo>
                    <a:pt x="428" y="468"/>
                    <a:pt x="427" y="462"/>
                    <a:pt x="430" y="454"/>
                  </a:cubicBezTo>
                  <a:cubicBezTo>
                    <a:pt x="411" y="464"/>
                    <a:pt x="384" y="471"/>
                    <a:pt x="372" y="473"/>
                  </a:cubicBezTo>
                  <a:cubicBezTo>
                    <a:pt x="359" y="476"/>
                    <a:pt x="358" y="456"/>
                    <a:pt x="354" y="452"/>
                  </a:cubicBezTo>
                  <a:cubicBezTo>
                    <a:pt x="352" y="450"/>
                    <a:pt x="341" y="449"/>
                    <a:pt x="337" y="450"/>
                  </a:cubicBezTo>
                  <a:cubicBezTo>
                    <a:pt x="331" y="451"/>
                    <a:pt x="318" y="451"/>
                    <a:pt x="309" y="450"/>
                  </a:cubicBezTo>
                  <a:cubicBezTo>
                    <a:pt x="299" y="450"/>
                    <a:pt x="293" y="453"/>
                    <a:pt x="288" y="457"/>
                  </a:cubicBezTo>
                  <a:cubicBezTo>
                    <a:pt x="281" y="462"/>
                    <a:pt x="284" y="475"/>
                    <a:pt x="287" y="478"/>
                  </a:cubicBezTo>
                  <a:cubicBezTo>
                    <a:pt x="290" y="480"/>
                    <a:pt x="288" y="480"/>
                    <a:pt x="285" y="479"/>
                  </a:cubicBezTo>
                  <a:cubicBezTo>
                    <a:pt x="279" y="476"/>
                    <a:pt x="278" y="472"/>
                    <a:pt x="277" y="469"/>
                  </a:cubicBezTo>
                  <a:cubicBezTo>
                    <a:pt x="277" y="469"/>
                    <a:pt x="277" y="468"/>
                    <a:pt x="277" y="468"/>
                  </a:cubicBezTo>
                  <a:cubicBezTo>
                    <a:pt x="277" y="468"/>
                    <a:pt x="277" y="468"/>
                    <a:pt x="277" y="468"/>
                  </a:cubicBezTo>
                  <a:cubicBezTo>
                    <a:pt x="274" y="468"/>
                    <a:pt x="270" y="467"/>
                    <a:pt x="266" y="468"/>
                  </a:cubicBezTo>
                  <a:cubicBezTo>
                    <a:pt x="262" y="469"/>
                    <a:pt x="259" y="471"/>
                    <a:pt x="259" y="474"/>
                  </a:cubicBezTo>
                  <a:cubicBezTo>
                    <a:pt x="259" y="478"/>
                    <a:pt x="261" y="488"/>
                    <a:pt x="268" y="490"/>
                  </a:cubicBezTo>
                  <a:cubicBezTo>
                    <a:pt x="274" y="491"/>
                    <a:pt x="276" y="488"/>
                    <a:pt x="284" y="488"/>
                  </a:cubicBezTo>
                  <a:cubicBezTo>
                    <a:pt x="279" y="490"/>
                    <a:pt x="271" y="495"/>
                    <a:pt x="274" y="501"/>
                  </a:cubicBezTo>
                  <a:cubicBezTo>
                    <a:pt x="275" y="504"/>
                    <a:pt x="277" y="507"/>
                    <a:pt x="280" y="510"/>
                  </a:cubicBezTo>
                  <a:cubicBezTo>
                    <a:pt x="283" y="513"/>
                    <a:pt x="288" y="513"/>
                    <a:pt x="291" y="510"/>
                  </a:cubicBezTo>
                  <a:cubicBezTo>
                    <a:pt x="294" y="508"/>
                    <a:pt x="296" y="506"/>
                    <a:pt x="300" y="505"/>
                  </a:cubicBezTo>
                  <a:cubicBezTo>
                    <a:pt x="298" y="507"/>
                    <a:pt x="297" y="509"/>
                    <a:pt x="296" y="512"/>
                  </a:cubicBezTo>
                  <a:cubicBezTo>
                    <a:pt x="295" y="515"/>
                    <a:pt x="295" y="520"/>
                    <a:pt x="297" y="522"/>
                  </a:cubicBezTo>
                  <a:cubicBezTo>
                    <a:pt x="301" y="525"/>
                    <a:pt x="308" y="526"/>
                    <a:pt x="311" y="527"/>
                  </a:cubicBezTo>
                  <a:cubicBezTo>
                    <a:pt x="318" y="527"/>
                    <a:pt x="320" y="522"/>
                    <a:pt x="320" y="518"/>
                  </a:cubicBezTo>
                  <a:cubicBezTo>
                    <a:pt x="321" y="514"/>
                    <a:pt x="321" y="510"/>
                    <a:pt x="320" y="506"/>
                  </a:cubicBezTo>
                  <a:cubicBezTo>
                    <a:pt x="324" y="509"/>
                    <a:pt x="327" y="520"/>
                    <a:pt x="321" y="529"/>
                  </a:cubicBezTo>
                  <a:cubicBezTo>
                    <a:pt x="318" y="534"/>
                    <a:pt x="312" y="535"/>
                    <a:pt x="300" y="531"/>
                  </a:cubicBezTo>
                  <a:cubicBezTo>
                    <a:pt x="294" y="528"/>
                    <a:pt x="289" y="526"/>
                    <a:pt x="290" y="519"/>
                  </a:cubicBezTo>
                  <a:cubicBezTo>
                    <a:pt x="291" y="517"/>
                    <a:pt x="291" y="515"/>
                    <a:pt x="292" y="513"/>
                  </a:cubicBezTo>
                  <a:cubicBezTo>
                    <a:pt x="291" y="515"/>
                    <a:pt x="290" y="516"/>
                    <a:pt x="287" y="518"/>
                  </a:cubicBezTo>
                  <a:cubicBezTo>
                    <a:pt x="283" y="520"/>
                    <a:pt x="277" y="518"/>
                    <a:pt x="272" y="511"/>
                  </a:cubicBezTo>
                  <a:cubicBezTo>
                    <a:pt x="265" y="503"/>
                    <a:pt x="267" y="499"/>
                    <a:pt x="268" y="497"/>
                  </a:cubicBezTo>
                  <a:cubicBezTo>
                    <a:pt x="268" y="495"/>
                    <a:pt x="270" y="494"/>
                    <a:pt x="271" y="493"/>
                  </a:cubicBezTo>
                  <a:cubicBezTo>
                    <a:pt x="268" y="494"/>
                    <a:pt x="265" y="494"/>
                    <a:pt x="264" y="494"/>
                  </a:cubicBezTo>
                  <a:cubicBezTo>
                    <a:pt x="258" y="493"/>
                    <a:pt x="257" y="490"/>
                    <a:pt x="254" y="482"/>
                  </a:cubicBezTo>
                  <a:cubicBezTo>
                    <a:pt x="252" y="474"/>
                    <a:pt x="251" y="471"/>
                    <a:pt x="254" y="466"/>
                  </a:cubicBezTo>
                  <a:cubicBezTo>
                    <a:pt x="256" y="463"/>
                    <a:pt x="269" y="460"/>
                    <a:pt x="276" y="462"/>
                  </a:cubicBezTo>
                  <a:cubicBezTo>
                    <a:pt x="276" y="457"/>
                    <a:pt x="278" y="452"/>
                    <a:pt x="283" y="449"/>
                  </a:cubicBezTo>
                  <a:cubicBezTo>
                    <a:pt x="288" y="446"/>
                    <a:pt x="300" y="440"/>
                    <a:pt x="312" y="442"/>
                  </a:cubicBezTo>
                  <a:cubicBezTo>
                    <a:pt x="321" y="443"/>
                    <a:pt x="335" y="442"/>
                    <a:pt x="339" y="442"/>
                  </a:cubicBezTo>
                  <a:cubicBezTo>
                    <a:pt x="343" y="441"/>
                    <a:pt x="373" y="436"/>
                    <a:pt x="394" y="420"/>
                  </a:cubicBezTo>
                  <a:cubicBezTo>
                    <a:pt x="383" y="421"/>
                    <a:pt x="381" y="415"/>
                    <a:pt x="372" y="414"/>
                  </a:cubicBezTo>
                  <a:cubicBezTo>
                    <a:pt x="383" y="402"/>
                    <a:pt x="402" y="400"/>
                    <a:pt x="410" y="390"/>
                  </a:cubicBezTo>
                  <a:cubicBezTo>
                    <a:pt x="402" y="389"/>
                    <a:pt x="395" y="383"/>
                    <a:pt x="390" y="382"/>
                  </a:cubicBezTo>
                  <a:cubicBezTo>
                    <a:pt x="407" y="372"/>
                    <a:pt x="419" y="366"/>
                    <a:pt x="432" y="353"/>
                  </a:cubicBezTo>
                  <a:cubicBezTo>
                    <a:pt x="432" y="353"/>
                    <a:pt x="436" y="347"/>
                    <a:pt x="438" y="345"/>
                  </a:cubicBezTo>
                  <a:cubicBezTo>
                    <a:pt x="433" y="330"/>
                    <a:pt x="429" y="314"/>
                    <a:pt x="428" y="296"/>
                  </a:cubicBezTo>
                  <a:cubicBezTo>
                    <a:pt x="428" y="292"/>
                    <a:pt x="428" y="288"/>
                    <a:pt x="427" y="283"/>
                  </a:cubicBezTo>
                  <a:cubicBezTo>
                    <a:pt x="423" y="288"/>
                    <a:pt x="414" y="293"/>
                    <a:pt x="399" y="298"/>
                  </a:cubicBezTo>
                  <a:cubicBezTo>
                    <a:pt x="392" y="282"/>
                    <a:pt x="396" y="251"/>
                    <a:pt x="404" y="227"/>
                  </a:cubicBezTo>
                  <a:cubicBezTo>
                    <a:pt x="392" y="251"/>
                    <a:pt x="378" y="267"/>
                    <a:pt x="354" y="274"/>
                  </a:cubicBezTo>
                  <a:cubicBezTo>
                    <a:pt x="348" y="256"/>
                    <a:pt x="352" y="225"/>
                    <a:pt x="360" y="202"/>
                  </a:cubicBezTo>
                  <a:cubicBezTo>
                    <a:pt x="344" y="228"/>
                    <a:pt x="328" y="242"/>
                    <a:pt x="299" y="252"/>
                  </a:cubicBezTo>
                  <a:cubicBezTo>
                    <a:pt x="297" y="230"/>
                    <a:pt x="299" y="202"/>
                    <a:pt x="310" y="175"/>
                  </a:cubicBezTo>
                  <a:cubicBezTo>
                    <a:pt x="288" y="196"/>
                    <a:pt x="270" y="203"/>
                    <a:pt x="245" y="208"/>
                  </a:cubicBezTo>
                  <a:cubicBezTo>
                    <a:pt x="244" y="182"/>
                    <a:pt x="250" y="159"/>
                    <a:pt x="263" y="130"/>
                  </a:cubicBezTo>
                  <a:cubicBezTo>
                    <a:pt x="247" y="149"/>
                    <a:pt x="215" y="162"/>
                    <a:pt x="191" y="165"/>
                  </a:cubicBezTo>
                  <a:cubicBezTo>
                    <a:pt x="192" y="143"/>
                    <a:pt x="208" y="112"/>
                    <a:pt x="217" y="95"/>
                  </a:cubicBezTo>
                  <a:cubicBezTo>
                    <a:pt x="194" y="111"/>
                    <a:pt x="169" y="123"/>
                    <a:pt x="143" y="124"/>
                  </a:cubicBezTo>
                  <a:cubicBezTo>
                    <a:pt x="146" y="99"/>
                    <a:pt x="158" y="72"/>
                    <a:pt x="177" y="50"/>
                  </a:cubicBezTo>
                  <a:cubicBezTo>
                    <a:pt x="154" y="67"/>
                    <a:pt x="119" y="76"/>
                    <a:pt x="93" y="72"/>
                  </a:cubicBezTo>
                  <a:cubicBezTo>
                    <a:pt x="99" y="45"/>
                    <a:pt x="116" y="18"/>
                    <a:pt x="139" y="3"/>
                  </a:cubicBezTo>
                  <a:cubicBezTo>
                    <a:pt x="126" y="6"/>
                    <a:pt x="102" y="11"/>
                    <a:pt x="74" y="9"/>
                  </a:cubicBezTo>
                  <a:cubicBezTo>
                    <a:pt x="58" y="64"/>
                    <a:pt x="49" y="122"/>
                    <a:pt x="49" y="182"/>
                  </a:cubicBezTo>
                  <a:cubicBezTo>
                    <a:pt x="35" y="171"/>
                    <a:pt x="25" y="168"/>
                    <a:pt x="15" y="159"/>
                  </a:cubicBezTo>
                  <a:cubicBezTo>
                    <a:pt x="17" y="172"/>
                    <a:pt x="19" y="179"/>
                    <a:pt x="20" y="195"/>
                  </a:cubicBezTo>
                  <a:cubicBezTo>
                    <a:pt x="23" y="224"/>
                    <a:pt x="34" y="240"/>
                    <a:pt x="52" y="251"/>
                  </a:cubicBezTo>
                  <a:cubicBezTo>
                    <a:pt x="53" y="259"/>
                    <a:pt x="54" y="267"/>
                    <a:pt x="55" y="275"/>
                  </a:cubicBezTo>
                  <a:cubicBezTo>
                    <a:pt x="42" y="267"/>
                    <a:pt x="24" y="261"/>
                    <a:pt x="0" y="262"/>
                  </a:cubicBezTo>
                  <a:cubicBezTo>
                    <a:pt x="14" y="309"/>
                    <a:pt x="35" y="312"/>
                    <a:pt x="63" y="317"/>
                  </a:cubicBezTo>
                  <a:cubicBezTo>
                    <a:pt x="64" y="321"/>
                    <a:pt x="65" y="325"/>
                    <a:pt x="66" y="330"/>
                  </a:cubicBezTo>
                  <a:cubicBezTo>
                    <a:pt x="51" y="326"/>
                    <a:pt x="33" y="326"/>
                    <a:pt x="13" y="331"/>
                  </a:cubicBezTo>
                  <a:cubicBezTo>
                    <a:pt x="27" y="353"/>
                    <a:pt x="46" y="366"/>
                    <a:pt x="77" y="371"/>
                  </a:cubicBezTo>
                  <a:cubicBezTo>
                    <a:pt x="77" y="371"/>
                    <a:pt x="77" y="371"/>
                    <a:pt x="77" y="371"/>
                  </a:cubicBezTo>
                  <a:cubicBezTo>
                    <a:pt x="59" y="370"/>
                    <a:pt x="38" y="372"/>
                    <a:pt x="22" y="381"/>
                  </a:cubicBezTo>
                  <a:cubicBezTo>
                    <a:pt x="45" y="401"/>
                    <a:pt x="68" y="409"/>
                    <a:pt x="90" y="406"/>
                  </a:cubicBezTo>
                  <a:cubicBezTo>
                    <a:pt x="91" y="409"/>
                    <a:pt x="92" y="412"/>
                    <a:pt x="93" y="415"/>
                  </a:cubicBezTo>
                  <a:cubicBezTo>
                    <a:pt x="76" y="419"/>
                    <a:pt x="61" y="429"/>
                    <a:pt x="52" y="437"/>
                  </a:cubicBezTo>
                  <a:cubicBezTo>
                    <a:pt x="70" y="443"/>
                    <a:pt x="89" y="446"/>
                    <a:pt x="106" y="444"/>
                  </a:cubicBezTo>
                  <a:cubicBezTo>
                    <a:pt x="106" y="444"/>
                    <a:pt x="107" y="445"/>
                    <a:pt x="107" y="445"/>
                  </a:cubicBezTo>
                  <a:cubicBezTo>
                    <a:pt x="97" y="453"/>
                    <a:pt x="88" y="465"/>
                    <a:pt x="83" y="484"/>
                  </a:cubicBezTo>
                  <a:cubicBezTo>
                    <a:pt x="96" y="481"/>
                    <a:pt x="109" y="480"/>
                    <a:pt x="122" y="477"/>
                  </a:cubicBezTo>
                  <a:cubicBezTo>
                    <a:pt x="125" y="481"/>
                    <a:pt x="128" y="486"/>
                    <a:pt x="131" y="491"/>
                  </a:cubicBezTo>
                  <a:cubicBezTo>
                    <a:pt x="124" y="504"/>
                    <a:pt x="121" y="521"/>
                    <a:pt x="125" y="540"/>
                  </a:cubicBezTo>
                  <a:cubicBezTo>
                    <a:pt x="137" y="537"/>
                    <a:pt x="146" y="533"/>
                    <a:pt x="153" y="527"/>
                  </a:cubicBezTo>
                  <a:cubicBezTo>
                    <a:pt x="156" y="531"/>
                    <a:pt x="159" y="535"/>
                    <a:pt x="161" y="539"/>
                  </a:cubicBezTo>
                  <a:cubicBezTo>
                    <a:pt x="159" y="560"/>
                    <a:pt x="163" y="582"/>
                    <a:pt x="176" y="596"/>
                  </a:cubicBezTo>
                  <a:cubicBezTo>
                    <a:pt x="181" y="590"/>
                    <a:pt x="185" y="585"/>
                    <a:pt x="189" y="579"/>
                  </a:cubicBezTo>
                  <a:cubicBezTo>
                    <a:pt x="217" y="537"/>
                    <a:pt x="200" y="507"/>
                    <a:pt x="201" y="479"/>
                  </a:cubicBezTo>
                  <a:cubicBezTo>
                    <a:pt x="201" y="479"/>
                    <a:pt x="201" y="478"/>
                    <a:pt x="201" y="478"/>
                  </a:cubicBezTo>
                  <a:cubicBezTo>
                    <a:pt x="203" y="510"/>
                    <a:pt x="232" y="542"/>
                    <a:pt x="199" y="582"/>
                  </a:cubicBezTo>
                  <a:cubicBezTo>
                    <a:pt x="198" y="582"/>
                    <a:pt x="197" y="583"/>
                    <a:pt x="197" y="584"/>
                  </a:cubicBezTo>
                  <a:cubicBezTo>
                    <a:pt x="309" y="714"/>
                    <a:pt x="475" y="797"/>
                    <a:pt x="661" y="797"/>
                  </a:cubicBezTo>
                  <a:cubicBezTo>
                    <a:pt x="924" y="797"/>
                    <a:pt x="1149" y="630"/>
                    <a:pt x="1235" y="397"/>
                  </a:cubicBezTo>
                  <a:lnTo>
                    <a:pt x="1263" y="385"/>
                  </a:lnTo>
                  <a:lnTo>
                    <a:pt x="1261" y="397"/>
                  </a:lnTo>
                  <a:lnTo>
                    <a:pt x="1301" y="362"/>
                  </a:lnTo>
                  <a:lnTo>
                    <a:pt x="1249" y="373"/>
                  </a:lnTo>
                  <a:lnTo>
                    <a:pt x="1260" y="379"/>
                  </a:lnTo>
                  <a:lnTo>
                    <a:pt x="1238" y="388"/>
                  </a:lnTo>
                  <a:cubicBezTo>
                    <a:pt x="1240" y="383"/>
                    <a:pt x="1241" y="378"/>
                    <a:pt x="1243" y="374"/>
                  </a:cubicBezTo>
                  <a:lnTo>
                    <a:pt x="1219" y="395"/>
                  </a:lnTo>
                  <a:lnTo>
                    <a:pt x="1221" y="382"/>
                  </a:lnTo>
                  <a:lnTo>
                    <a:pt x="1067" y="459"/>
                  </a:lnTo>
                  <a:cubicBezTo>
                    <a:pt x="1067" y="459"/>
                    <a:pt x="1067" y="459"/>
                    <a:pt x="1066" y="458"/>
                  </a:cubicBezTo>
                  <a:cubicBezTo>
                    <a:pt x="1066" y="457"/>
                    <a:pt x="1065" y="456"/>
                    <a:pt x="1064" y="455"/>
                  </a:cubicBezTo>
                  <a:cubicBezTo>
                    <a:pt x="1065" y="454"/>
                    <a:pt x="1067" y="453"/>
                    <a:pt x="1070" y="451"/>
                  </a:cubicBezTo>
                  <a:lnTo>
                    <a:pt x="1218" y="376"/>
                  </a:lnTo>
                  <a:lnTo>
                    <a:pt x="1207" y="371"/>
                  </a:lnTo>
                  <a:lnTo>
                    <a:pt x="1247" y="362"/>
                  </a:lnTo>
                  <a:cubicBezTo>
                    <a:pt x="1247" y="360"/>
                    <a:pt x="1248" y="357"/>
                    <a:pt x="1249" y="355"/>
                  </a:cubicBezTo>
                  <a:lnTo>
                    <a:pt x="1279" y="338"/>
                  </a:lnTo>
                  <a:lnTo>
                    <a:pt x="1278" y="350"/>
                  </a:lnTo>
                  <a:lnTo>
                    <a:pt x="1315" y="312"/>
                  </a:lnTo>
                  <a:lnTo>
                    <a:pt x="1265" y="328"/>
                  </a:lnTo>
                  <a:lnTo>
                    <a:pt x="1276" y="332"/>
                  </a:lnTo>
                  <a:lnTo>
                    <a:pt x="1251" y="346"/>
                  </a:lnTo>
                  <a:cubicBezTo>
                    <a:pt x="1253" y="341"/>
                    <a:pt x="1254" y="336"/>
                    <a:pt x="1255" y="331"/>
                  </a:cubicBezTo>
                  <a:lnTo>
                    <a:pt x="1229" y="360"/>
                  </a:lnTo>
                  <a:lnTo>
                    <a:pt x="1230" y="348"/>
                  </a:lnTo>
                  <a:lnTo>
                    <a:pt x="1131" y="412"/>
                  </a:lnTo>
                  <a:cubicBezTo>
                    <a:pt x="1119" y="418"/>
                    <a:pt x="1108" y="424"/>
                    <a:pt x="1097" y="429"/>
                  </a:cubicBezTo>
                  <a:cubicBezTo>
                    <a:pt x="1104" y="424"/>
                    <a:pt x="1111" y="418"/>
                    <a:pt x="1119" y="412"/>
                  </a:cubicBezTo>
                  <a:lnTo>
                    <a:pt x="1226" y="342"/>
                  </a:lnTo>
                  <a:lnTo>
                    <a:pt x="1214" y="338"/>
                  </a:lnTo>
                  <a:lnTo>
                    <a:pt x="1257" y="323"/>
                  </a:lnTo>
                  <a:cubicBezTo>
                    <a:pt x="1258" y="319"/>
                    <a:pt x="1259" y="314"/>
                    <a:pt x="1260" y="309"/>
                  </a:cubicBezTo>
                  <a:lnTo>
                    <a:pt x="1283" y="295"/>
                  </a:lnTo>
                  <a:lnTo>
                    <a:pt x="1282" y="307"/>
                  </a:lnTo>
                  <a:lnTo>
                    <a:pt x="1319" y="269"/>
                  </a:lnTo>
                  <a:close/>
                  <a:moveTo>
                    <a:pt x="1024" y="474"/>
                  </a:moveTo>
                  <a:lnTo>
                    <a:pt x="1024" y="474"/>
                  </a:lnTo>
                  <a:cubicBezTo>
                    <a:pt x="1024" y="480"/>
                    <a:pt x="1022" y="492"/>
                    <a:pt x="1010" y="493"/>
                  </a:cubicBezTo>
                  <a:cubicBezTo>
                    <a:pt x="1012" y="489"/>
                    <a:pt x="1011" y="479"/>
                    <a:pt x="1008" y="473"/>
                  </a:cubicBezTo>
                  <a:cubicBezTo>
                    <a:pt x="1013" y="470"/>
                    <a:pt x="1021" y="470"/>
                    <a:pt x="1024" y="474"/>
                  </a:cubicBezTo>
                  <a:close/>
                  <a:moveTo>
                    <a:pt x="1013" y="501"/>
                  </a:moveTo>
                  <a:lnTo>
                    <a:pt x="1013" y="501"/>
                  </a:lnTo>
                  <a:cubicBezTo>
                    <a:pt x="1010" y="503"/>
                    <a:pt x="1005" y="505"/>
                    <a:pt x="1002" y="505"/>
                  </a:cubicBezTo>
                  <a:cubicBezTo>
                    <a:pt x="998" y="504"/>
                    <a:pt x="998" y="504"/>
                    <a:pt x="998" y="502"/>
                  </a:cubicBezTo>
                  <a:cubicBezTo>
                    <a:pt x="999" y="496"/>
                    <a:pt x="1001" y="487"/>
                    <a:pt x="1003" y="485"/>
                  </a:cubicBezTo>
                  <a:cubicBezTo>
                    <a:pt x="1003" y="488"/>
                    <a:pt x="1005" y="492"/>
                    <a:pt x="1007" y="495"/>
                  </a:cubicBezTo>
                  <a:cubicBezTo>
                    <a:pt x="1009" y="498"/>
                    <a:pt x="1011" y="499"/>
                    <a:pt x="1013" y="501"/>
                  </a:cubicBezTo>
                  <a:close/>
                  <a:moveTo>
                    <a:pt x="990" y="466"/>
                  </a:moveTo>
                  <a:lnTo>
                    <a:pt x="990" y="466"/>
                  </a:lnTo>
                  <a:cubicBezTo>
                    <a:pt x="990" y="461"/>
                    <a:pt x="994" y="463"/>
                    <a:pt x="995" y="467"/>
                  </a:cubicBezTo>
                  <a:cubicBezTo>
                    <a:pt x="997" y="470"/>
                    <a:pt x="999" y="473"/>
                    <a:pt x="1006" y="474"/>
                  </a:cubicBezTo>
                  <a:cubicBezTo>
                    <a:pt x="1001" y="477"/>
                    <a:pt x="996" y="476"/>
                    <a:pt x="993" y="475"/>
                  </a:cubicBezTo>
                  <a:cubicBezTo>
                    <a:pt x="990" y="473"/>
                    <a:pt x="990" y="471"/>
                    <a:pt x="990" y="466"/>
                  </a:cubicBezTo>
                  <a:close/>
                  <a:moveTo>
                    <a:pt x="164" y="280"/>
                  </a:moveTo>
                  <a:lnTo>
                    <a:pt x="164" y="280"/>
                  </a:lnTo>
                  <a:cubicBezTo>
                    <a:pt x="200" y="354"/>
                    <a:pt x="159" y="366"/>
                    <a:pt x="152" y="394"/>
                  </a:cubicBezTo>
                  <a:cubicBezTo>
                    <a:pt x="147" y="368"/>
                    <a:pt x="152" y="326"/>
                    <a:pt x="156" y="304"/>
                  </a:cubicBezTo>
                  <a:cubicBezTo>
                    <a:pt x="144" y="319"/>
                    <a:pt x="141" y="340"/>
                    <a:pt x="143" y="360"/>
                  </a:cubicBezTo>
                  <a:cubicBezTo>
                    <a:pt x="143" y="360"/>
                    <a:pt x="143" y="360"/>
                    <a:pt x="143" y="360"/>
                  </a:cubicBezTo>
                  <a:cubicBezTo>
                    <a:pt x="143" y="361"/>
                    <a:pt x="143" y="362"/>
                    <a:pt x="143" y="363"/>
                  </a:cubicBezTo>
                  <a:cubicBezTo>
                    <a:pt x="144" y="372"/>
                    <a:pt x="146" y="381"/>
                    <a:pt x="148" y="389"/>
                  </a:cubicBezTo>
                  <a:cubicBezTo>
                    <a:pt x="144" y="384"/>
                    <a:pt x="141" y="377"/>
                    <a:pt x="139" y="370"/>
                  </a:cubicBezTo>
                  <a:cubicBezTo>
                    <a:pt x="137" y="371"/>
                    <a:pt x="136" y="372"/>
                    <a:pt x="135" y="372"/>
                  </a:cubicBezTo>
                  <a:cubicBezTo>
                    <a:pt x="130" y="373"/>
                    <a:pt x="125" y="369"/>
                    <a:pt x="124" y="364"/>
                  </a:cubicBezTo>
                  <a:cubicBezTo>
                    <a:pt x="123" y="359"/>
                    <a:pt x="126" y="354"/>
                    <a:pt x="131" y="353"/>
                  </a:cubicBezTo>
                  <a:cubicBezTo>
                    <a:pt x="132" y="352"/>
                    <a:pt x="133" y="352"/>
                    <a:pt x="134" y="352"/>
                  </a:cubicBezTo>
                  <a:cubicBezTo>
                    <a:pt x="132" y="329"/>
                    <a:pt x="139" y="302"/>
                    <a:pt x="164" y="280"/>
                  </a:cubicBezTo>
                  <a:close/>
                  <a:moveTo>
                    <a:pt x="143" y="402"/>
                  </a:moveTo>
                  <a:lnTo>
                    <a:pt x="143" y="402"/>
                  </a:lnTo>
                  <a:cubicBezTo>
                    <a:pt x="145" y="408"/>
                    <a:pt x="140" y="415"/>
                    <a:pt x="134" y="416"/>
                  </a:cubicBezTo>
                  <a:cubicBezTo>
                    <a:pt x="127" y="417"/>
                    <a:pt x="121" y="413"/>
                    <a:pt x="120" y="406"/>
                  </a:cubicBezTo>
                  <a:cubicBezTo>
                    <a:pt x="118" y="400"/>
                    <a:pt x="123" y="394"/>
                    <a:pt x="129" y="392"/>
                  </a:cubicBezTo>
                  <a:cubicBezTo>
                    <a:pt x="136" y="391"/>
                    <a:pt x="142" y="395"/>
                    <a:pt x="143" y="402"/>
                  </a:cubicBezTo>
                  <a:close/>
                  <a:moveTo>
                    <a:pt x="141" y="222"/>
                  </a:moveTo>
                  <a:lnTo>
                    <a:pt x="141" y="222"/>
                  </a:lnTo>
                  <a:cubicBezTo>
                    <a:pt x="156" y="293"/>
                    <a:pt x="121" y="298"/>
                    <a:pt x="103" y="325"/>
                  </a:cubicBezTo>
                  <a:cubicBezTo>
                    <a:pt x="83" y="289"/>
                    <a:pt x="101" y="240"/>
                    <a:pt x="141" y="222"/>
                  </a:cubicBezTo>
                  <a:close/>
                  <a:moveTo>
                    <a:pt x="109" y="352"/>
                  </a:moveTo>
                  <a:lnTo>
                    <a:pt x="109" y="352"/>
                  </a:lnTo>
                  <a:cubicBezTo>
                    <a:pt x="102" y="353"/>
                    <a:pt x="96" y="349"/>
                    <a:pt x="95" y="343"/>
                  </a:cubicBezTo>
                  <a:cubicBezTo>
                    <a:pt x="94" y="336"/>
                    <a:pt x="98" y="330"/>
                    <a:pt x="104" y="329"/>
                  </a:cubicBezTo>
                  <a:cubicBezTo>
                    <a:pt x="110" y="328"/>
                    <a:pt x="116" y="332"/>
                    <a:pt x="118" y="338"/>
                  </a:cubicBezTo>
                  <a:cubicBezTo>
                    <a:pt x="119" y="344"/>
                    <a:pt x="115" y="351"/>
                    <a:pt x="109" y="352"/>
                  </a:cubicBezTo>
                  <a:close/>
                  <a:moveTo>
                    <a:pt x="101" y="149"/>
                  </a:moveTo>
                  <a:lnTo>
                    <a:pt x="101" y="149"/>
                  </a:lnTo>
                  <a:cubicBezTo>
                    <a:pt x="113" y="185"/>
                    <a:pt x="104" y="224"/>
                    <a:pt x="80" y="246"/>
                  </a:cubicBezTo>
                  <a:cubicBezTo>
                    <a:pt x="81" y="228"/>
                    <a:pt x="75" y="210"/>
                    <a:pt x="62" y="194"/>
                  </a:cubicBezTo>
                  <a:cubicBezTo>
                    <a:pt x="70" y="171"/>
                    <a:pt x="88" y="154"/>
                    <a:pt x="101" y="149"/>
                  </a:cubicBezTo>
                  <a:close/>
                  <a:moveTo>
                    <a:pt x="32" y="184"/>
                  </a:moveTo>
                  <a:lnTo>
                    <a:pt x="32" y="184"/>
                  </a:lnTo>
                  <a:cubicBezTo>
                    <a:pt x="63" y="205"/>
                    <a:pt x="69" y="227"/>
                    <a:pt x="76" y="254"/>
                  </a:cubicBezTo>
                  <a:cubicBezTo>
                    <a:pt x="76" y="253"/>
                    <a:pt x="77" y="253"/>
                    <a:pt x="77" y="253"/>
                  </a:cubicBezTo>
                  <a:cubicBezTo>
                    <a:pt x="83" y="252"/>
                    <a:pt x="88" y="256"/>
                    <a:pt x="89" y="262"/>
                  </a:cubicBezTo>
                  <a:cubicBezTo>
                    <a:pt x="91" y="267"/>
                    <a:pt x="87" y="273"/>
                    <a:pt x="81" y="274"/>
                  </a:cubicBezTo>
                  <a:cubicBezTo>
                    <a:pt x="75" y="275"/>
                    <a:pt x="70" y="272"/>
                    <a:pt x="69" y="266"/>
                  </a:cubicBezTo>
                  <a:cubicBezTo>
                    <a:pt x="68" y="261"/>
                    <a:pt x="70" y="256"/>
                    <a:pt x="75" y="254"/>
                  </a:cubicBezTo>
                  <a:cubicBezTo>
                    <a:pt x="65" y="233"/>
                    <a:pt x="47" y="204"/>
                    <a:pt x="32" y="184"/>
                  </a:cubicBezTo>
                  <a:close/>
                  <a:moveTo>
                    <a:pt x="19" y="274"/>
                  </a:moveTo>
                  <a:lnTo>
                    <a:pt x="19" y="274"/>
                  </a:lnTo>
                  <a:cubicBezTo>
                    <a:pt x="50" y="277"/>
                    <a:pt x="68" y="295"/>
                    <a:pt x="81" y="312"/>
                  </a:cubicBezTo>
                  <a:cubicBezTo>
                    <a:pt x="85" y="312"/>
                    <a:pt x="88" y="315"/>
                    <a:pt x="89" y="319"/>
                  </a:cubicBezTo>
                  <a:cubicBezTo>
                    <a:pt x="90" y="324"/>
                    <a:pt x="87" y="328"/>
                    <a:pt x="82" y="329"/>
                  </a:cubicBezTo>
                  <a:cubicBezTo>
                    <a:pt x="77" y="330"/>
                    <a:pt x="73" y="327"/>
                    <a:pt x="72" y="322"/>
                  </a:cubicBezTo>
                  <a:cubicBezTo>
                    <a:pt x="72" y="318"/>
                    <a:pt x="74" y="314"/>
                    <a:pt x="79" y="313"/>
                  </a:cubicBezTo>
                  <a:cubicBezTo>
                    <a:pt x="61" y="297"/>
                    <a:pt x="36" y="282"/>
                    <a:pt x="19" y="274"/>
                  </a:cubicBezTo>
                  <a:close/>
                  <a:moveTo>
                    <a:pt x="45" y="340"/>
                  </a:moveTo>
                  <a:lnTo>
                    <a:pt x="45" y="340"/>
                  </a:lnTo>
                  <a:cubicBezTo>
                    <a:pt x="60" y="340"/>
                    <a:pt x="78" y="340"/>
                    <a:pt x="105" y="364"/>
                  </a:cubicBezTo>
                  <a:cubicBezTo>
                    <a:pt x="107" y="363"/>
                    <a:pt x="109" y="361"/>
                    <a:pt x="111" y="361"/>
                  </a:cubicBezTo>
                  <a:cubicBezTo>
                    <a:pt x="115" y="360"/>
                    <a:pt x="120" y="363"/>
                    <a:pt x="120" y="368"/>
                  </a:cubicBezTo>
                  <a:cubicBezTo>
                    <a:pt x="121" y="372"/>
                    <a:pt x="118" y="377"/>
                    <a:pt x="114" y="378"/>
                  </a:cubicBezTo>
                  <a:cubicBezTo>
                    <a:pt x="109" y="378"/>
                    <a:pt x="105" y="375"/>
                    <a:pt x="104" y="371"/>
                  </a:cubicBezTo>
                  <a:cubicBezTo>
                    <a:pt x="104" y="369"/>
                    <a:pt x="104" y="367"/>
                    <a:pt x="105" y="365"/>
                  </a:cubicBezTo>
                  <a:cubicBezTo>
                    <a:pt x="85" y="352"/>
                    <a:pt x="54" y="343"/>
                    <a:pt x="45" y="340"/>
                  </a:cubicBezTo>
                  <a:close/>
                  <a:moveTo>
                    <a:pt x="66" y="381"/>
                  </a:moveTo>
                  <a:lnTo>
                    <a:pt x="66" y="381"/>
                  </a:lnTo>
                  <a:cubicBezTo>
                    <a:pt x="92" y="378"/>
                    <a:pt x="105" y="381"/>
                    <a:pt x="123" y="392"/>
                  </a:cubicBezTo>
                  <a:cubicBezTo>
                    <a:pt x="125" y="392"/>
                    <a:pt x="125" y="392"/>
                    <a:pt x="124" y="392"/>
                  </a:cubicBezTo>
                  <a:cubicBezTo>
                    <a:pt x="107" y="386"/>
                    <a:pt x="90" y="383"/>
                    <a:pt x="66" y="381"/>
                  </a:cubicBezTo>
                  <a:close/>
                  <a:moveTo>
                    <a:pt x="74" y="433"/>
                  </a:moveTo>
                  <a:lnTo>
                    <a:pt x="74" y="433"/>
                  </a:lnTo>
                  <a:cubicBezTo>
                    <a:pt x="96" y="421"/>
                    <a:pt x="121" y="417"/>
                    <a:pt x="145" y="421"/>
                  </a:cubicBezTo>
                  <a:cubicBezTo>
                    <a:pt x="146" y="418"/>
                    <a:pt x="148" y="416"/>
                    <a:pt x="151" y="416"/>
                  </a:cubicBezTo>
                  <a:cubicBezTo>
                    <a:pt x="156" y="415"/>
                    <a:pt x="160" y="418"/>
                    <a:pt x="161" y="423"/>
                  </a:cubicBezTo>
                  <a:cubicBezTo>
                    <a:pt x="162" y="427"/>
                    <a:pt x="159" y="431"/>
                    <a:pt x="154" y="432"/>
                  </a:cubicBezTo>
                  <a:cubicBezTo>
                    <a:pt x="149" y="433"/>
                    <a:pt x="145" y="430"/>
                    <a:pt x="144" y="425"/>
                  </a:cubicBezTo>
                  <a:cubicBezTo>
                    <a:pt x="144" y="424"/>
                    <a:pt x="144" y="423"/>
                    <a:pt x="144" y="422"/>
                  </a:cubicBezTo>
                  <a:lnTo>
                    <a:pt x="144" y="422"/>
                  </a:lnTo>
                  <a:cubicBezTo>
                    <a:pt x="124" y="422"/>
                    <a:pt x="98" y="427"/>
                    <a:pt x="74" y="433"/>
                  </a:cubicBezTo>
                  <a:close/>
                  <a:moveTo>
                    <a:pt x="99" y="466"/>
                  </a:moveTo>
                  <a:lnTo>
                    <a:pt x="99" y="466"/>
                  </a:lnTo>
                  <a:cubicBezTo>
                    <a:pt x="116" y="445"/>
                    <a:pt x="146" y="440"/>
                    <a:pt x="163" y="441"/>
                  </a:cubicBezTo>
                  <a:cubicBezTo>
                    <a:pt x="163" y="441"/>
                    <a:pt x="163" y="441"/>
                    <a:pt x="164" y="441"/>
                  </a:cubicBezTo>
                  <a:cubicBezTo>
                    <a:pt x="163" y="435"/>
                    <a:pt x="166" y="429"/>
                    <a:pt x="172" y="428"/>
                  </a:cubicBezTo>
                  <a:cubicBezTo>
                    <a:pt x="178" y="427"/>
                    <a:pt x="184" y="431"/>
                    <a:pt x="185" y="437"/>
                  </a:cubicBezTo>
                  <a:cubicBezTo>
                    <a:pt x="186" y="443"/>
                    <a:pt x="182" y="448"/>
                    <a:pt x="177" y="450"/>
                  </a:cubicBezTo>
                  <a:cubicBezTo>
                    <a:pt x="171" y="451"/>
                    <a:pt x="165" y="447"/>
                    <a:pt x="164" y="442"/>
                  </a:cubicBezTo>
                  <a:lnTo>
                    <a:pt x="163" y="442"/>
                  </a:lnTo>
                  <a:cubicBezTo>
                    <a:pt x="146" y="444"/>
                    <a:pt x="117" y="455"/>
                    <a:pt x="99" y="466"/>
                  </a:cubicBezTo>
                  <a:close/>
                  <a:moveTo>
                    <a:pt x="135" y="522"/>
                  </a:moveTo>
                  <a:lnTo>
                    <a:pt x="135" y="522"/>
                  </a:lnTo>
                  <a:cubicBezTo>
                    <a:pt x="138" y="505"/>
                    <a:pt x="150" y="483"/>
                    <a:pt x="167" y="469"/>
                  </a:cubicBezTo>
                  <a:cubicBezTo>
                    <a:pt x="179" y="459"/>
                    <a:pt x="186" y="456"/>
                    <a:pt x="176" y="466"/>
                  </a:cubicBezTo>
                  <a:cubicBezTo>
                    <a:pt x="161" y="482"/>
                    <a:pt x="143" y="508"/>
                    <a:pt x="135" y="522"/>
                  </a:cubicBezTo>
                  <a:close/>
                  <a:moveTo>
                    <a:pt x="173" y="571"/>
                  </a:moveTo>
                  <a:lnTo>
                    <a:pt x="173" y="571"/>
                  </a:lnTo>
                  <a:cubicBezTo>
                    <a:pt x="166" y="554"/>
                    <a:pt x="172" y="527"/>
                    <a:pt x="179" y="510"/>
                  </a:cubicBezTo>
                  <a:cubicBezTo>
                    <a:pt x="184" y="498"/>
                    <a:pt x="197" y="479"/>
                    <a:pt x="201" y="477"/>
                  </a:cubicBezTo>
                  <a:cubicBezTo>
                    <a:pt x="187" y="499"/>
                    <a:pt x="172" y="555"/>
                    <a:pt x="173" y="571"/>
                  </a:cubicBezTo>
                  <a:close/>
                  <a:moveTo>
                    <a:pt x="206" y="455"/>
                  </a:moveTo>
                  <a:lnTo>
                    <a:pt x="206" y="455"/>
                  </a:lnTo>
                  <a:cubicBezTo>
                    <a:pt x="201" y="456"/>
                    <a:pt x="196" y="452"/>
                    <a:pt x="195" y="448"/>
                  </a:cubicBezTo>
                  <a:cubicBezTo>
                    <a:pt x="194" y="443"/>
                    <a:pt x="197" y="438"/>
                    <a:pt x="202" y="437"/>
                  </a:cubicBezTo>
                  <a:cubicBezTo>
                    <a:pt x="207" y="436"/>
                    <a:pt x="212" y="439"/>
                    <a:pt x="213" y="444"/>
                  </a:cubicBezTo>
                  <a:cubicBezTo>
                    <a:pt x="214" y="449"/>
                    <a:pt x="211" y="454"/>
                    <a:pt x="206" y="455"/>
                  </a:cubicBezTo>
                  <a:close/>
                  <a:moveTo>
                    <a:pt x="228" y="482"/>
                  </a:moveTo>
                  <a:lnTo>
                    <a:pt x="228" y="482"/>
                  </a:lnTo>
                  <a:cubicBezTo>
                    <a:pt x="221" y="483"/>
                    <a:pt x="214" y="479"/>
                    <a:pt x="213" y="472"/>
                  </a:cubicBezTo>
                  <a:cubicBezTo>
                    <a:pt x="212" y="465"/>
                    <a:pt x="216" y="458"/>
                    <a:pt x="223" y="457"/>
                  </a:cubicBezTo>
                  <a:cubicBezTo>
                    <a:pt x="230" y="456"/>
                    <a:pt x="236" y="460"/>
                    <a:pt x="238" y="467"/>
                  </a:cubicBezTo>
                  <a:cubicBezTo>
                    <a:pt x="239" y="474"/>
                    <a:pt x="235" y="480"/>
                    <a:pt x="228" y="482"/>
                  </a:cubicBezTo>
                  <a:close/>
                  <a:moveTo>
                    <a:pt x="232" y="444"/>
                  </a:moveTo>
                  <a:lnTo>
                    <a:pt x="232" y="444"/>
                  </a:lnTo>
                  <a:cubicBezTo>
                    <a:pt x="225" y="445"/>
                    <a:pt x="219" y="441"/>
                    <a:pt x="217" y="434"/>
                  </a:cubicBezTo>
                  <a:cubicBezTo>
                    <a:pt x="216" y="427"/>
                    <a:pt x="220" y="420"/>
                    <a:pt x="227" y="419"/>
                  </a:cubicBezTo>
                  <a:cubicBezTo>
                    <a:pt x="234" y="417"/>
                    <a:pt x="241" y="422"/>
                    <a:pt x="242" y="429"/>
                  </a:cubicBezTo>
                  <a:cubicBezTo>
                    <a:pt x="243" y="436"/>
                    <a:pt x="239" y="442"/>
                    <a:pt x="232" y="444"/>
                  </a:cubicBezTo>
                  <a:close/>
                  <a:moveTo>
                    <a:pt x="217" y="415"/>
                  </a:moveTo>
                  <a:lnTo>
                    <a:pt x="217" y="415"/>
                  </a:lnTo>
                  <a:cubicBezTo>
                    <a:pt x="220" y="393"/>
                    <a:pt x="231" y="363"/>
                    <a:pt x="251" y="338"/>
                  </a:cubicBezTo>
                  <a:cubicBezTo>
                    <a:pt x="224" y="356"/>
                    <a:pt x="215" y="382"/>
                    <a:pt x="214" y="408"/>
                  </a:cubicBezTo>
                  <a:cubicBezTo>
                    <a:pt x="212" y="403"/>
                    <a:pt x="211" y="397"/>
                    <a:pt x="210" y="392"/>
                  </a:cubicBezTo>
                  <a:cubicBezTo>
                    <a:pt x="207" y="398"/>
                    <a:pt x="203" y="405"/>
                    <a:pt x="197" y="411"/>
                  </a:cubicBezTo>
                  <a:cubicBezTo>
                    <a:pt x="192" y="378"/>
                    <a:pt x="200" y="342"/>
                    <a:pt x="205" y="325"/>
                  </a:cubicBezTo>
                  <a:cubicBezTo>
                    <a:pt x="190" y="339"/>
                    <a:pt x="185" y="373"/>
                    <a:pt x="191" y="401"/>
                  </a:cubicBezTo>
                  <a:cubicBezTo>
                    <a:pt x="194" y="402"/>
                    <a:pt x="196" y="405"/>
                    <a:pt x="196" y="408"/>
                  </a:cubicBezTo>
                  <a:cubicBezTo>
                    <a:pt x="198" y="415"/>
                    <a:pt x="194" y="421"/>
                    <a:pt x="187" y="423"/>
                  </a:cubicBezTo>
                  <a:cubicBezTo>
                    <a:pt x="180" y="424"/>
                    <a:pt x="174" y="420"/>
                    <a:pt x="173" y="413"/>
                  </a:cubicBezTo>
                  <a:cubicBezTo>
                    <a:pt x="171" y="407"/>
                    <a:pt x="176" y="400"/>
                    <a:pt x="182" y="399"/>
                  </a:cubicBezTo>
                  <a:cubicBezTo>
                    <a:pt x="184" y="399"/>
                    <a:pt x="185" y="399"/>
                    <a:pt x="187" y="399"/>
                  </a:cubicBezTo>
                  <a:cubicBezTo>
                    <a:pt x="172" y="368"/>
                    <a:pt x="184" y="324"/>
                    <a:pt x="219" y="298"/>
                  </a:cubicBezTo>
                  <a:cubicBezTo>
                    <a:pt x="217" y="319"/>
                    <a:pt x="219" y="337"/>
                    <a:pt x="219" y="354"/>
                  </a:cubicBezTo>
                  <a:cubicBezTo>
                    <a:pt x="231" y="336"/>
                    <a:pt x="251" y="324"/>
                    <a:pt x="268" y="319"/>
                  </a:cubicBezTo>
                  <a:cubicBezTo>
                    <a:pt x="265" y="391"/>
                    <a:pt x="232" y="397"/>
                    <a:pt x="217" y="415"/>
                  </a:cubicBezTo>
                  <a:close/>
                  <a:moveTo>
                    <a:pt x="248" y="450"/>
                  </a:moveTo>
                  <a:lnTo>
                    <a:pt x="248" y="450"/>
                  </a:lnTo>
                  <a:cubicBezTo>
                    <a:pt x="247" y="444"/>
                    <a:pt x="250" y="439"/>
                    <a:pt x="256" y="438"/>
                  </a:cubicBezTo>
                  <a:cubicBezTo>
                    <a:pt x="261" y="437"/>
                    <a:pt x="266" y="441"/>
                    <a:pt x="267" y="446"/>
                  </a:cubicBezTo>
                  <a:cubicBezTo>
                    <a:pt x="268" y="451"/>
                    <a:pt x="265" y="456"/>
                    <a:pt x="259" y="457"/>
                  </a:cubicBezTo>
                  <a:cubicBezTo>
                    <a:pt x="254" y="459"/>
                    <a:pt x="249" y="455"/>
                    <a:pt x="248" y="450"/>
                  </a:cubicBezTo>
                  <a:close/>
                  <a:moveTo>
                    <a:pt x="292" y="479"/>
                  </a:moveTo>
                  <a:lnTo>
                    <a:pt x="292" y="479"/>
                  </a:lnTo>
                  <a:cubicBezTo>
                    <a:pt x="295" y="474"/>
                    <a:pt x="303" y="474"/>
                    <a:pt x="308" y="477"/>
                  </a:cubicBezTo>
                  <a:cubicBezTo>
                    <a:pt x="305" y="483"/>
                    <a:pt x="304" y="493"/>
                    <a:pt x="306" y="498"/>
                  </a:cubicBezTo>
                  <a:cubicBezTo>
                    <a:pt x="294" y="496"/>
                    <a:pt x="292" y="485"/>
                    <a:pt x="292" y="479"/>
                  </a:cubicBezTo>
                  <a:close/>
                  <a:moveTo>
                    <a:pt x="315" y="509"/>
                  </a:moveTo>
                  <a:lnTo>
                    <a:pt x="315" y="509"/>
                  </a:lnTo>
                  <a:cubicBezTo>
                    <a:pt x="311" y="509"/>
                    <a:pt x="306" y="508"/>
                    <a:pt x="303" y="505"/>
                  </a:cubicBezTo>
                  <a:cubicBezTo>
                    <a:pt x="305" y="504"/>
                    <a:pt x="307" y="502"/>
                    <a:pt x="309" y="500"/>
                  </a:cubicBezTo>
                  <a:cubicBezTo>
                    <a:pt x="312" y="496"/>
                    <a:pt x="313" y="493"/>
                    <a:pt x="314" y="489"/>
                  </a:cubicBezTo>
                  <a:cubicBezTo>
                    <a:pt x="315" y="491"/>
                    <a:pt x="317" y="500"/>
                    <a:pt x="318" y="507"/>
                  </a:cubicBezTo>
                  <a:cubicBezTo>
                    <a:pt x="318" y="508"/>
                    <a:pt x="318" y="509"/>
                    <a:pt x="315" y="509"/>
                  </a:cubicBezTo>
                  <a:close/>
                  <a:moveTo>
                    <a:pt x="323" y="479"/>
                  </a:moveTo>
                  <a:lnTo>
                    <a:pt x="323" y="479"/>
                  </a:lnTo>
                  <a:cubicBezTo>
                    <a:pt x="320" y="480"/>
                    <a:pt x="315" y="481"/>
                    <a:pt x="310" y="478"/>
                  </a:cubicBezTo>
                  <a:cubicBezTo>
                    <a:pt x="317" y="478"/>
                    <a:pt x="319" y="474"/>
                    <a:pt x="321" y="471"/>
                  </a:cubicBezTo>
                  <a:cubicBezTo>
                    <a:pt x="322" y="467"/>
                    <a:pt x="326" y="465"/>
                    <a:pt x="326" y="470"/>
                  </a:cubicBezTo>
                  <a:cubicBezTo>
                    <a:pt x="326" y="476"/>
                    <a:pt x="326" y="478"/>
                    <a:pt x="323" y="479"/>
                  </a:cubicBezTo>
                  <a:close/>
                  <a:moveTo>
                    <a:pt x="399" y="615"/>
                  </a:moveTo>
                  <a:lnTo>
                    <a:pt x="399" y="615"/>
                  </a:lnTo>
                  <a:cubicBezTo>
                    <a:pt x="392" y="571"/>
                    <a:pt x="369" y="535"/>
                    <a:pt x="333" y="506"/>
                  </a:cubicBezTo>
                  <a:cubicBezTo>
                    <a:pt x="334" y="499"/>
                    <a:pt x="336" y="495"/>
                    <a:pt x="338" y="492"/>
                  </a:cubicBezTo>
                  <a:cubicBezTo>
                    <a:pt x="388" y="529"/>
                    <a:pt x="417" y="581"/>
                    <a:pt x="424" y="623"/>
                  </a:cubicBezTo>
                  <a:cubicBezTo>
                    <a:pt x="417" y="619"/>
                    <a:pt x="406" y="614"/>
                    <a:pt x="399" y="615"/>
                  </a:cubicBezTo>
                  <a:close/>
                  <a:moveTo>
                    <a:pt x="885" y="535"/>
                  </a:moveTo>
                  <a:lnTo>
                    <a:pt x="885" y="535"/>
                  </a:lnTo>
                  <a:lnTo>
                    <a:pt x="894" y="538"/>
                  </a:lnTo>
                  <a:lnTo>
                    <a:pt x="971" y="500"/>
                  </a:lnTo>
                  <a:cubicBezTo>
                    <a:pt x="971" y="500"/>
                    <a:pt x="971" y="500"/>
                    <a:pt x="971" y="500"/>
                  </a:cubicBezTo>
                  <a:cubicBezTo>
                    <a:pt x="971" y="500"/>
                    <a:pt x="971" y="500"/>
                    <a:pt x="970" y="501"/>
                  </a:cubicBezTo>
                  <a:cubicBezTo>
                    <a:pt x="956" y="510"/>
                    <a:pt x="897" y="546"/>
                    <a:pt x="897" y="546"/>
                  </a:cubicBezTo>
                  <a:lnTo>
                    <a:pt x="889" y="545"/>
                  </a:lnTo>
                  <a:lnTo>
                    <a:pt x="865" y="561"/>
                  </a:lnTo>
                  <a:lnTo>
                    <a:pt x="839" y="577"/>
                  </a:lnTo>
                  <a:lnTo>
                    <a:pt x="837" y="569"/>
                  </a:lnTo>
                  <a:lnTo>
                    <a:pt x="823" y="564"/>
                  </a:lnTo>
                  <a:lnTo>
                    <a:pt x="885" y="535"/>
                  </a:lnTo>
                  <a:close/>
                  <a:moveTo>
                    <a:pt x="843" y="607"/>
                  </a:moveTo>
                  <a:lnTo>
                    <a:pt x="843" y="607"/>
                  </a:lnTo>
                  <a:lnTo>
                    <a:pt x="841" y="596"/>
                  </a:lnTo>
                  <a:lnTo>
                    <a:pt x="827" y="593"/>
                  </a:lnTo>
                  <a:lnTo>
                    <a:pt x="879" y="561"/>
                  </a:lnTo>
                  <a:lnTo>
                    <a:pt x="885" y="557"/>
                  </a:lnTo>
                  <a:lnTo>
                    <a:pt x="894" y="559"/>
                  </a:lnTo>
                  <a:lnTo>
                    <a:pt x="894" y="559"/>
                  </a:lnTo>
                  <a:lnTo>
                    <a:pt x="975" y="506"/>
                  </a:lnTo>
                  <a:cubicBezTo>
                    <a:pt x="972" y="509"/>
                    <a:pt x="964" y="518"/>
                    <a:pt x="957" y="526"/>
                  </a:cubicBezTo>
                  <a:lnTo>
                    <a:pt x="892" y="571"/>
                  </a:lnTo>
                  <a:lnTo>
                    <a:pt x="885" y="571"/>
                  </a:lnTo>
                  <a:lnTo>
                    <a:pt x="843" y="607"/>
                  </a:lnTo>
                  <a:close/>
                  <a:moveTo>
                    <a:pt x="901" y="598"/>
                  </a:moveTo>
                  <a:lnTo>
                    <a:pt x="901" y="598"/>
                  </a:lnTo>
                  <a:lnTo>
                    <a:pt x="889" y="599"/>
                  </a:lnTo>
                  <a:lnTo>
                    <a:pt x="888" y="599"/>
                  </a:lnTo>
                  <a:lnTo>
                    <a:pt x="888" y="599"/>
                  </a:lnTo>
                  <a:lnTo>
                    <a:pt x="886" y="599"/>
                  </a:lnTo>
                  <a:lnTo>
                    <a:pt x="935" y="550"/>
                  </a:lnTo>
                  <a:lnTo>
                    <a:pt x="936" y="549"/>
                  </a:lnTo>
                  <a:lnTo>
                    <a:pt x="946" y="548"/>
                  </a:lnTo>
                  <a:lnTo>
                    <a:pt x="981" y="510"/>
                  </a:lnTo>
                  <a:cubicBezTo>
                    <a:pt x="981" y="513"/>
                    <a:pt x="981" y="516"/>
                    <a:pt x="982" y="519"/>
                  </a:cubicBezTo>
                  <a:lnTo>
                    <a:pt x="951" y="555"/>
                  </a:lnTo>
                  <a:lnTo>
                    <a:pt x="943" y="557"/>
                  </a:lnTo>
                  <a:lnTo>
                    <a:pt x="903" y="610"/>
                  </a:lnTo>
                  <a:lnTo>
                    <a:pt x="901" y="598"/>
                  </a:lnTo>
                  <a:close/>
                  <a:moveTo>
                    <a:pt x="971" y="598"/>
                  </a:moveTo>
                  <a:lnTo>
                    <a:pt x="971" y="598"/>
                  </a:lnTo>
                  <a:lnTo>
                    <a:pt x="942" y="659"/>
                  </a:lnTo>
                  <a:lnTo>
                    <a:pt x="936" y="644"/>
                  </a:lnTo>
                  <a:lnTo>
                    <a:pt x="921" y="648"/>
                  </a:lnTo>
                  <a:lnTo>
                    <a:pt x="952" y="588"/>
                  </a:lnTo>
                  <a:lnTo>
                    <a:pt x="962" y="585"/>
                  </a:lnTo>
                  <a:lnTo>
                    <a:pt x="962" y="585"/>
                  </a:lnTo>
                  <a:lnTo>
                    <a:pt x="988" y="530"/>
                  </a:lnTo>
                  <a:cubicBezTo>
                    <a:pt x="990" y="531"/>
                    <a:pt x="992" y="533"/>
                    <a:pt x="994" y="533"/>
                  </a:cubicBezTo>
                  <a:lnTo>
                    <a:pt x="968" y="588"/>
                  </a:lnTo>
                  <a:lnTo>
                    <a:pt x="971" y="598"/>
                  </a:lnTo>
                  <a:close/>
                  <a:moveTo>
                    <a:pt x="1225" y="187"/>
                  </a:moveTo>
                  <a:lnTo>
                    <a:pt x="1225" y="187"/>
                  </a:lnTo>
                  <a:lnTo>
                    <a:pt x="1267" y="155"/>
                  </a:lnTo>
                  <a:lnTo>
                    <a:pt x="1246" y="204"/>
                  </a:lnTo>
                  <a:lnTo>
                    <a:pt x="1242" y="192"/>
                  </a:lnTo>
                  <a:lnTo>
                    <a:pt x="1116" y="352"/>
                  </a:lnTo>
                  <a:cubicBezTo>
                    <a:pt x="1109" y="359"/>
                    <a:pt x="1102" y="367"/>
                    <a:pt x="1096" y="374"/>
                  </a:cubicBezTo>
                  <a:lnTo>
                    <a:pt x="1095" y="374"/>
                  </a:lnTo>
                  <a:cubicBezTo>
                    <a:pt x="1104" y="361"/>
                    <a:pt x="1114" y="346"/>
                    <a:pt x="1123" y="333"/>
                  </a:cubicBezTo>
                  <a:lnTo>
                    <a:pt x="1237" y="188"/>
                  </a:lnTo>
                  <a:lnTo>
                    <a:pt x="1225" y="187"/>
                  </a:lnTo>
                  <a:close/>
                  <a:moveTo>
                    <a:pt x="1085" y="364"/>
                  </a:moveTo>
                  <a:lnTo>
                    <a:pt x="1085" y="364"/>
                  </a:lnTo>
                  <a:lnTo>
                    <a:pt x="1155" y="259"/>
                  </a:lnTo>
                  <a:lnTo>
                    <a:pt x="1143" y="259"/>
                  </a:lnTo>
                  <a:lnTo>
                    <a:pt x="1182" y="224"/>
                  </a:lnTo>
                  <a:lnTo>
                    <a:pt x="1165" y="274"/>
                  </a:lnTo>
                  <a:lnTo>
                    <a:pt x="1161" y="262"/>
                  </a:lnTo>
                  <a:lnTo>
                    <a:pt x="1063" y="410"/>
                  </a:lnTo>
                  <a:cubicBezTo>
                    <a:pt x="1063" y="410"/>
                    <a:pt x="1063" y="411"/>
                    <a:pt x="1062" y="411"/>
                  </a:cubicBezTo>
                  <a:cubicBezTo>
                    <a:pt x="1069" y="397"/>
                    <a:pt x="1077" y="381"/>
                    <a:pt x="1085" y="364"/>
                  </a:cubicBezTo>
                  <a:close/>
                  <a:moveTo>
                    <a:pt x="1047" y="442"/>
                  </a:moveTo>
                  <a:lnTo>
                    <a:pt x="1047" y="442"/>
                  </a:lnTo>
                  <a:cubicBezTo>
                    <a:pt x="1048" y="439"/>
                    <a:pt x="1050" y="436"/>
                    <a:pt x="1052" y="432"/>
                  </a:cubicBezTo>
                  <a:lnTo>
                    <a:pt x="1233" y="234"/>
                  </a:lnTo>
                  <a:lnTo>
                    <a:pt x="1220" y="233"/>
                  </a:lnTo>
                  <a:lnTo>
                    <a:pt x="1265" y="204"/>
                  </a:lnTo>
                  <a:lnTo>
                    <a:pt x="1240" y="251"/>
                  </a:lnTo>
                  <a:lnTo>
                    <a:pt x="1238" y="239"/>
                  </a:lnTo>
                  <a:lnTo>
                    <a:pt x="1065" y="428"/>
                  </a:lnTo>
                  <a:cubicBezTo>
                    <a:pt x="1057" y="434"/>
                    <a:pt x="1051" y="439"/>
                    <a:pt x="1047" y="442"/>
                  </a:cubicBezTo>
                  <a:close/>
                  <a:moveTo>
                    <a:pt x="1240" y="289"/>
                  </a:moveTo>
                  <a:lnTo>
                    <a:pt x="1240" y="289"/>
                  </a:lnTo>
                  <a:lnTo>
                    <a:pt x="1239" y="276"/>
                  </a:lnTo>
                  <a:lnTo>
                    <a:pt x="1134" y="374"/>
                  </a:lnTo>
                  <a:cubicBezTo>
                    <a:pt x="1123" y="382"/>
                    <a:pt x="1112" y="391"/>
                    <a:pt x="1101" y="399"/>
                  </a:cubicBezTo>
                  <a:cubicBezTo>
                    <a:pt x="1110" y="390"/>
                    <a:pt x="1119" y="380"/>
                    <a:pt x="1129" y="369"/>
                  </a:cubicBezTo>
                  <a:lnTo>
                    <a:pt x="1234" y="271"/>
                  </a:lnTo>
                  <a:lnTo>
                    <a:pt x="1222" y="269"/>
                  </a:lnTo>
                  <a:lnTo>
                    <a:pt x="1269" y="244"/>
                  </a:lnTo>
                  <a:lnTo>
                    <a:pt x="1240" y="289"/>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2"/>
            <p:cNvSpPr>
              <a:spLocks/>
            </p:cNvSpPr>
            <p:nvPr/>
          </p:nvSpPr>
          <p:spPr bwMode="auto">
            <a:xfrm>
              <a:off x="1339850" y="6122830"/>
              <a:ext cx="1588" cy="1588"/>
            </a:xfrm>
            <a:custGeom>
              <a:avLst/>
              <a:gdLst>
                <a:gd name="T0" fmla="*/ 2 w 2"/>
                <a:gd name="T1" fmla="*/ 1 h 1"/>
                <a:gd name="T2" fmla="*/ 2 w 2"/>
                <a:gd name="T3" fmla="*/ 1 h 1"/>
                <a:gd name="T4" fmla="*/ 0 w 2"/>
                <a:gd name="T5" fmla="*/ 0 h 1"/>
                <a:gd name="T6" fmla="*/ 2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cubicBezTo>
                    <a:pt x="2" y="1"/>
                    <a:pt x="1" y="0"/>
                    <a:pt x="0" y="0"/>
                  </a:cubicBezTo>
                  <a:cubicBezTo>
                    <a:pt x="1" y="0"/>
                    <a:pt x="2" y="1"/>
                    <a:pt x="2" y="1"/>
                  </a:cubicBezTo>
                  <a:cubicBezTo>
                    <a:pt x="2" y="1"/>
                    <a:pt x="2" y="1"/>
                    <a:pt x="2" y="1"/>
                  </a:cubicBezTo>
                  <a:cubicBezTo>
                    <a:pt x="2" y="1"/>
                    <a:pt x="2" y="1"/>
                    <a:pt x="2" y="1"/>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3"/>
            <p:cNvSpPr>
              <a:spLocks/>
            </p:cNvSpPr>
            <p:nvPr/>
          </p:nvSpPr>
          <p:spPr bwMode="auto">
            <a:xfrm>
              <a:off x="1906587" y="5525930"/>
              <a:ext cx="439738" cy="393700"/>
            </a:xfrm>
            <a:custGeom>
              <a:avLst/>
              <a:gdLst>
                <a:gd name="T0" fmla="*/ 561 w 767"/>
                <a:gd name="T1" fmla="*/ 308 h 690"/>
                <a:gd name="T2" fmla="*/ 561 w 767"/>
                <a:gd name="T3" fmla="*/ 308 h 690"/>
                <a:gd name="T4" fmla="*/ 561 w 767"/>
                <a:gd name="T5" fmla="*/ 58 h 690"/>
                <a:gd name="T6" fmla="*/ 466 w 767"/>
                <a:gd name="T7" fmla="*/ 58 h 690"/>
                <a:gd name="T8" fmla="*/ 466 w 767"/>
                <a:gd name="T9" fmla="*/ 0 h 690"/>
                <a:gd name="T10" fmla="*/ 767 w 767"/>
                <a:gd name="T11" fmla="*/ 0 h 690"/>
                <a:gd name="T12" fmla="*/ 767 w 767"/>
                <a:gd name="T13" fmla="*/ 58 h 690"/>
                <a:gd name="T14" fmla="*/ 672 w 767"/>
                <a:gd name="T15" fmla="*/ 58 h 690"/>
                <a:gd name="T16" fmla="*/ 672 w 767"/>
                <a:gd name="T17" fmla="*/ 632 h 690"/>
                <a:gd name="T18" fmla="*/ 767 w 767"/>
                <a:gd name="T19" fmla="*/ 632 h 690"/>
                <a:gd name="T20" fmla="*/ 767 w 767"/>
                <a:gd name="T21" fmla="*/ 690 h 690"/>
                <a:gd name="T22" fmla="*/ 466 w 767"/>
                <a:gd name="T23" fmla="*/ 690 h 690"/>
                <a:gd name="T24" fmla="*/ 466 w 767"/>
                <a:gd name="T25" fmla="*/ 632 h 690"/>
                <a:gd name="T26" fmla="*/ 561 w 767"/>
                <a:gd name="T27" fmla="*/ 632 h 690"/>
                <a:gd name="T28" fmla="*/ 561 w 767"/>
                <a:gd name="T29" fmla="*/ 376 h 690"/>
                <a:gd name="T30" fmla="*/ 207 w 767"/>
                <a:gd name="T31" fmla="*/ 376 h 690"/>
                <a:gd name="T32" fmla="*/ 207 w 767"/>
                <a:gd name="T33" fmla="*/ 632 h 690"/>
                <a:gd name="T34" fmla="*/ 303 w 767"/>
                <a:gd name="T35" fmla="*/ 632 h 690"/>
                <a:gd name="T36" fmla="*/ 303 w 767"/>
                <a:gd name="T37" fmla="*/ 690 h 690"/>
                <a:gd name="T38" fmla="*/ 0 w 767"/>
                <a:gd name="T39" fmla="*/ 690 h 690"/>
                <a:gd name="T40" fmla="*/ 0 w 767"/>
                <a:gd name="T41" fmla="*/ 632 h 690"/>
                <a:gd name="T42" fmla="*/ 95 w 767"/>
                <a:gd name="T43" fmla="*/ 632 h 690"/>
                <a:gd name="T44" fmla="*/ 95 w 767"/>
                <a:gd name="T45" fmla="*/ 58 h 690"/>
                <a:gd name="T46" fmla="*/ 0 w 767"/>
                <a:gd name="T47" fmla="*/ 58 h 690"/>
                <a:gd name="T48" fmla="*/ 0 w 767"/>
                <a:gd name="T49" fmla="*/ 0 h 690"/>
                <a:gd name="T50" fmla="*/ 303 w 767"/>
                <a:gd name="T51" fmla="*/ 0 h 690"/>
                <a:gd name="T52" fmla="*/ 303 w 767"/>
                <a:gd name="T53" fmla="*/ 58 h 690"/>
                <a:gd name="T54" fmla="*/ 207 w 767"/>
                <a:gd name="T55" fmla="*/ 58 h 690"/>
                <a:gd name="T56" fmla="*/ 207 w 767"/>
                <a:gd name="T57" fmla="*/ 308 h 690"/>
                <a:gd name="T58" fmla="*/ 561 w 767"/>
                <a:gd name="T59" fmla="*/ 30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7" h="690">
                  <a:moveTo>
                    <a:pt x="561" y="308"/>
                  </a:moveTo>
                  <a:lnTo>
                    <a:pt x="561" y="308"/>
                  </a:lnTo>
                  <a:lnTo>
                    <a:pt x="561" y="58"/>
                  </a:lnTo>
                  <a:lnTo>
                    <a:pt x="466" y="58"/>
                  </a:lnTo>
                  <a:lnTo>
                    <a:pt x="466" y="0"/>
                  </a:lnTo>
                  <a:lnTo>
                    <a:pt x="767" y="0"/>
                  </a:lnTo>
                  <a:lnTo>
                    <a:pt x="767" y="58"/>
                  </a:lnTo>
                  <a:lnTo>
                    <a:pt x="672" y="58"/>
                  </a:lnTo>
                  <a:lnTo>
                    <a:pt x="672" y="632"/>
                  </a:lnTo>
                  <a:lnTo>
                    <a:pt x="767" y="632"/>
                  </a:lnTo>
                  <a:lnTo>
                    <a:pt x="767" y="690"/>
                  </a:lnTo>
                  <a:lnTo>
                    <a:pt x="466" y="690"/>
                  </a:lnTo>
                  <a:lnTo>
                    <a:pt x="466" y="632"/>
                  </a:lnTo>
                  <a:lnTo>
                    <a:pt x="561" y="632"/>
                  </a:lnTo>
                  <a:lnTo>
                    <a:pt x="561" y="376"/>
                  </a:lnTo>
                  <a:lnTo>
                    <a:pt x="207" y="376"/>
                  </a:lnTo>
                  <a:lnTo>
                    <a:pt x="207" y="632"/>
                  </a:lnTo>
                  <a:lnTo>
                    <a:pt x="303" y="632"/>
                  </a:lnTo>
                  <a:lnTo>
                    <a:pt x="303" y="690"/>
                  </a:lnTo>
                  <a:lnTo>
                    <a:pt x="0" y="690"/>
                  </a:lnTo>
                  <a:lnTo>
                    <a:pt x="0" y="632"/>
                  </a:lnTo>
                  <a:lnTo>
                    <a:pt x="95" y="632"/>
                  </a:lnTo>
                  <a:lnTo>
                    <a:pt x="95" y="58"/>
                  </a:lnTo>
                  <a:lnTo>
                    <a:pt x="0" y="58"/>
                  </a:lnTo>
                  <a:lnTo>
                    <a:pt x="0" y="0"/>
                  </a:lnTo>
                  <a:lnTo>
                    <a:pt x="303" y="0"/>
                  </a:lnTo>
                  <a:lnTo>
                    <a:pt x="303" y="58"/>
                  </a:lnTo>
                  <a:lnTo>
                    <a:pt x="207" y="58"/>
                  </a:lnTo>
                  <a:lnTo>
                    <a:pt x="207" y="308"/>
                  </a:lnTo>
                  <a:lnTo>
                    <a:pt x="561" y="30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4"/>
            <p:cNvSpPr>
              <a:spLocks noEditPoints="1"/>
            </p:cNvSpPr>
            <p:nvPr/>
          </p:nvSpPr>
          <p:spPr bwMode="auto">
            <a:xfrm>
              <a:off x="2359025" y="5637055"/>
              <a:ext cx="303213" cy="292100"/>
            </a:xfrm>
            <a:custGeom>
              <a:avLst/>
              <a:gdLst>
                <a:gd name="T0" fmla="*/ 118 w 529"/>
                <a:gd name="T1" fmla="*/ 254 h 509"/>
                <a:gd name="T2" fmla="*/ 118 w 529"/>
                <a:gd name="T3" fmla="*/ 254 h 509"/>
                <a:gd name="T4" fmla="*/ 264 w 529"/>
                <a:gd name="T5" fmla="*/ 47 h 509"/>
                <a:gd name="T6" fmla="*/ 411 w 529"/>
                <a:gd name="T7" fmla="*/ 254 h 509"/>
                <a:gd name="T8" fmla="*/ 264 w 529"/>
                <a:gd name="T9" fmla="*/ 462 h 509"/>
                <a:gd name="T10" fmla="*/ 118 w 529"/>
                <a:gd name="T11" fmla="*/ 254 h 509"/>
                <a:gd name="T12" fmla="*/ 0 w 529"/>
                <a:gd name="T13" fmla="*/ 254 h 509"/>
                <a:gd name="T14" fmla="*/ 0 w 529"/>
                <a:gd name="T15" fmla="*/ 254 h 509"/>
                <a:gd name="T16" fmla="*/ 264 w 529"/>
                <a:gd name="T17" fmla="*/ 509 h 509"/>
                <a:gd name="T18" fmla="*/ 529 w 529"/>
                <a:gd name="T19" fmla="*/ 254 h 509"/>
                <a:gd name="T20" fmla="*/ 264 w 529"/>
                <a:gd name="T21" fmla="*/ 0 h 509"/>
                <a:gd name="T22" fmla="*/ 0 w 529"/>
                <a:gd name="T23" fmla="*/ 25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509">
                  <a:moveTo>
                    <a:pt x="118" y="254"/>
                  </a:moveTo>
                  <a:lnTo>
                    <a:pt x="118" y="254"/>
                  </a:lnTo>
                  <a:cubicBezTo>
                    <a:pt x="118" y="124"/>
                    <a:pt x="173" y="47"/>
                    <a:pt x="264" y="47"/>
                  </a:cubicBezTo>
                  <a:cubicBezTo>
                    <a:pt x="357" y="47"/>
                    <a:pt x="411" y="124"/>
                    <a:pt x="411" y="254"/>
                  </a:cubicBezTo>
                  <a:cubicBezTo>
                    <a:pt x="411" y="384"/>
                    <a:pt x="357" y="462"/>
                    <a:pt x="264" y="462"/>
                  </a:cubicBezTo>
                  <a:cubicBezTo>
                    <a:pt x="173" y="462"/>
                    <a:pt x="118" y="384"/>
                    <a:pt x="118" y="254"/>
                  </a:cubicBezTo>
                  <a:close/>
                  <a:moveTo>
                    <a:pt x="0" y="254"/>
                  </a:moveTo>
                  <a:lnTo>
                    <a:pt x="0" y="254"/>
                  </a:lnTo>
                  <a:cubicBezTo>
                    <a:pt x="0" y="397"/>
                    <a:pt x="116" y="509"/>
                    <a:pt x="264" y="509"/>
                  </a:cubicBezTo>
                  <a:cubicBezTo>
                    <a:pt x="413" y="509"/>
                    <a:pt x="529" y="397"/>
                    <a:pt x="529" y="254"/>
                  </a:cubicBezTo>
                  <a:cubicBezTo>
                    <a:pt x="529" y="111"/>
                    <a:pt x="413" y="0"/>
                    <a:pt x="264" y="0"/>
                  </a:cubicBezTo>
                  <a:cubicBezTo>
                    <a:pt x="116" y="0"/>
                    <a:pt x="0" y="111"/>
                    <a:pt x="0" y="254"/>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5"/>
            <p:cNvSpPr>
              <a:spLocks/>
            </p:cNvSpPr>
            <p:nvPr/>
          </p:nvSpPr>
          <p:spPr bwMode="auto">
            <a:xfrm>
              <a:off x="2678112" y="5637055"/>
              <a:ext cx="525463" cy="282575"/>
            </a:xfrm>
            <a:custGeom>
              <a:avLst/>
              <a:gdLst>
                <a:gd name="T0" fmla="*/ 0 w 916"/>
                <a:gd name="T1" fmla="*/ 448 h 495"/>
                <a:gd name="T2" fmla="*/ 0 w 916"/>
                <a:gd name="T3" fmla="*/ 448 h 495"/>
                <a:gd name="T4" fmla="*/ 85 w 916"/>
                <a:gd name="T5" fmla="*/ 448 h 495"/>
                <a:gd name="T6" fmla="*/ 85 w 916"/>
                <a:gd name="T7" fmla="*/ 61 h 495"/>
                <a:gd name="T8" fmla="*/ 0 w 916"/>
                <a:gd name="T9" fmla="*/ 61 h 495"/>
                <a:gd name="T10" fmla="*/ 0 w 916"/>
                <a:gd name="T11" fmla="*/ 14 h 495"/>
                <a:gd name="T12" fmla="*/ 191 w 916"/>
                <a:gd name="T13" fmla="*/ 14 h 495"/>
                <a:gd name="T14" fmla="*/ 191 w 916"/>
                <a:gd name="T15" fmla="*/ 69 h 495"/>
                <a:gd name="T16" fmla="*/ 381 w 916"/>
                <a:gd name="T17" fmla="*/ 0 h 495"/>
                <a:gd name="T18" fmla="*/ 500 w 916"/>
                <a:gd name="T19" fmla="*/ 80 h 495"/>
                <a:gd name="T20" fmla="*/ 693 w 916"/>
                <a:gd name="T21" fmla="*/ 0 h 495"/>
                <a:gd name="T22" fmla="*/ 831 w 916"/>
                <a:gd name="T23" fmla="*/ 161 h 495"/>
                <a:gd name="T24" fmla="*/ 831 w 916"/>
                <a:gd name="T25" fmla="*/ 448 h 495"/>
                <a:gd name="T26" fmla="*/ 916 w 916"/>
                <a:gd name="T27" fmla="*/ 448 h 495"/>
                <a:gd name="T28" fmla="*/ 916 w 916"/>
                <a:gd name="T29" fmla="*/ 495 h 495"/>
                <a:gd name="T30" fmla="*/ 645 w 916"/>
                <a:gd name="T31" fmla="*/ 495 h 495"/>
                <a:gd name="T32" fmla="*/ 645 w 916"/>
                <a:gd name="T33" fmla="*/ 448 h 495"/>
                <a:gd name="T34" fmla="*/ 726 w 916"/>
                <a:gd name="T35" fmla="*/ 448 h 495"/>
                <a:gd name="T36" fmla="*/ 726 w 916"/>
                <a:gd name="T37" fmla="*/ 192 h 495"/>
                <a:gd name="T38" fmla="*/ 637 w 916"/>
                <a:gd name="T39" fmla="*/ 70 h 495"/>
                <a:gd name="T40" fmla="*/ 511 w 916"/>
                <a:gd name="T41" fmla="*/ 122 h 495"/>
                <a:gd name="T42" fmla="*/ 511 w 916"/>
                <a:gd name="T43" fmla="*/ 448 h 495"/>
                <a:gd name="T44" fmla="*/ 595 w 916"/>
                <a:gd name="T45" fmla="*/ 448 h 495"/>
                <a:gd name="T46" fmla="*/ 595 w 916"/>
                <a:gd name="T47" fmla="*/ 495 h 495"/>
                <a:gd name="T48" fmla="*/ 325 w 916"/>
                <a:gd name="T49" fmla="*/ 495 h 495"/>
                <a:gd name="T50" fmla="*/ 325 w 916"/>
                <a:gd name="T51" fmla="*/ 448 h 495"/>
                <a:gd name="T52" fmla="*/ 405 w 916"/>
                <a:gd name="T53" fmla="*/ 448 h 495"/>
                <a:gd name="T54" fmla="*/ 405 w 916"/>
                <a:gd name="T55" fmla="*/ 207 h 495"/>
                <a:gd name="T56" fmla="*/ 319 w 916"/>
                <a:gd name="T57" fmla="*/ 70 h 495"/>
                <a:gd name="T58" fmla="*/ 191 w 916"/>
                <a:gd name="T59" fmla="*/ 122 h 495"/>
                <a:gd name="T60" fmla="*/ 191 w 916"/>
                <a:gd name="T61" fmla="*/ 448 h 495"/>
                <a:gd name="T62" fmla="*/ 273 w 916"/>
                <a:gd name="T63" fmla="*/ 448 h 495"/>
                <a:gd name="T64" fmla="*/ 273 w 916"/>
                <a:gd name="T65" fmla="*/ 495 h 495"/>
                <a:gd name="T66" fmla="*/ 0 w 916"/>
                <a:gd name="T67" fmla="*/ 495 h 495"/>
                <a:gd name="T68" fmla="*/ 0 w 916"/>
                <a:gd name="T69" fmla="*/ 4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6" h="495">
                  <a:moveTo>
                    <a:pt x="0" y="448"/>
                  </a:moveTo>
                  <a:lnTo>
                    <a:pt x="0" y="448"/>
                  </a:lnTo>
                  <a:lnTo>
                    <a:pt x="85" y="448"/>
                  </a:lnTo>
                  <a:lnTo>
                    <a:pt x="85" y="61"/>
                  </a:lnTo>
                  <a:lnTo>
                    <a:pt x="0" y="61"/>
                  </a:lnTo>
                  <a:lnTo>
                    <a:pt x="0" y="14"/>
                  </a:lnTo>
                  <a:lnTo>
                    <a:pt x="191" y="14"/>
                  </a:lnTo>
                  <a:lnTo>
                    <a:pt x="191" y="69"/>
                  </a:lnTo>
                  <a:cubicBezTo>
                    <a:pt x="265" y="30"/>
                    <a:pt x="320" y="0"/>
                    <a:pt x="381" y="0"/>
                  </a:cubicBezTo>
                  <a:cubicBezTo>
                    <a:pt x="437" y="0"/>
                    <a:pt x="481" y="30"/>
                    <a:pt x="500" y="80"/>
                  </a:cubicBezTo>
                  <a:cubicBezTo>
                    <a:pt x="549" y="42"/>
                    <a:pt x="629" y="0"/>
                    <a:pt x="693" y="0"/>
                  </a:cubicBezTo>
                  <a:cubicBezTo>
                    <a:pt x="783" y="0"/>
                    <a:pt x="831" y="57"/>
                    <a:pt x="831" y="161"/>
                  </a:cubicBezTo>
                  <a:lnTo>
                    <a:pt x="831" y="448"/>
                  </a:lnTo>
                  <a:lnTo>
                    <a:pt x="916" y="448"/>
                  </a:lnTo>
                  <a:lnTo>
                    <a:pt x="916" y="495"/>
                  </a:lnTo>
                  <a:lnTo>
                    <a:pt x="645" y="495"/>
                  </a:lnTo>
                  <a:lnTo>
                    <a:pt x="645" y="448"/>
                  </a:lnTo>
                  <a:lnTo>
                    <a:pt x="726" y="448"/>
                  </a:lnTo>
                  <a:lnTo>
                    <a:pt x="726" y="192"/>
                  </a:lnTo>
                  <a:cubicBezTo>
                    <a:pt x="726" y="109"/>
                    <a:pt x="697" y="70"/>
                    <a:pt x="637" y="70"/>
                  </a:cubicBezTo>
                  <a:cubicBezTo>
                    <a:pt x="601" y="70"/>
                    <a:pt x="554" y="92"/>
                    <a:pt x="511" y="122"/>
                  </a:cubicBezTo>
                  <a:lnTo>
                    <a:pt x="511" y="448"/>
                  </a:lnTo>
                  <a:lnTo>
                    <a:pt x="595" y="448"/>
                  </a:lnTo>
                  <a:lnTo>
                    <a:pt x="595" y="495"/>
                  </a:lnTo>
                  <a:lnTo>
                    <a:pt x="325" y="495"/>
                  </a:lnTo>
                  <a:lnTo>
                    <a:pt x="325" y="448"/>
                  </a:lnTo>
                  <a:lnTo>
                    <a:pt x="405" y="448"/>
                  </a:lnTo>
                  <a:lnTo>
                    <a:pt x="405" y="207"/>
                  </a:lnTo>
                  <a:cubicBezTo>
                    <a:pt x="405" y="125"/>
                    <a:pt x="394" y="70"/>
                    <a:pt x="319" y="70"/>
                  </a:cubicBezTo>
                  <a:cubicBezTo>
                    <a:pt x="275" y="70"/>
                    <a:pt x="245" y="88"/>
                    <a:pt x="191" y="122"/>
                  </a:cubicBezTo>
                  <a:lnTo>
                    <a:pt x="191" y="448"/>
                  </a:lnTo>
                  <a:lnTo>
                    <a:pt x="273" y="448"/>
                  </a:lnTo>
                  <a:lnTo>
                    <a:pt x="273" y="495"/>
                  </a:lnTo>
                  <a:lnTo>
                    <a:pt x="0" y="495"/>
                  </a:lnTo>
                  <a:lnTo>
                    <a:pt x="0" y="44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6"/>
            <p:cNvSpPr>
              <a:spLocks noEditPoints="1"/>
            </p:cNvSpPr>
            <p:nvPr/>
          </p:nvSpPr>
          <p:spPr bwMode="auto">
            <a:xfrm>
              <a:off x="3216275" y="5637055"/>
              <a:ext cx="252413" cy="292100"/>
            </a:xfrm>
            <a:custGeom>
              <a:avLst/>
              <a:gdLst>
                <a:gd name="T0" fmla="*/ 115 w 441"/>
                <a:gd name="T1" fmla="*/ 169 h 509"/>
                <a:gd name="T2" fmla="*/ 115 w 441"/>
                <a:gd name="T3" fmla="*/ 169 h 509"/>
                <a:gd name="T4" fmla="*/ 212 w 441"/>
                <a:gd name="T5" fmla="*/ 47 h 509"/>
                <a:gd name="T6" fmla="*/ 320 w 441"/>
                <a:gd name="T7" fmla="*/ 169 h 509"/>
                <a:gd name="T8" fmla="*/ 115 w 441"/>
                <a:gd name="T9" fmla="*/ 169 h 509"/>
                <a:gd name="T10" fmla="*/ 433 w 441"/>
                <a:gd name="T11" fmla="*/ 216 h 509"/>
                <a:gd name="T12" fmla="*/ 433 w 441"/>
                <a:gd name="T13" fmla="*/ 216 h 509"/>
                <a:gd name="T14" fmla="*/ 219 w 441"/>
                <a:gd name="T15" fmla="*/ 0 h 509"/>
                <a:gd name="T16" fmla="*/ 0 w 441"/>
                <a:gd name="T17" fmla="*/ 240 h 509"/>
                <a:gd name="T18" fmla="*/ 252 w 441"/>
                <a:gd name="T19" fmla="*/ 509 h 509"/>
                <a:gd name="T20" fmla="*/ 433 w 441"/>
                <a:gd name="T21" fmla="*/ 448 h 509"/>
                <a:gd name="T22" fmla="*/ 441 w 441"/>
                <a:gd name="T23" fmla="*/ 396 h 509"/>
                <a:gd name="T24" fmla="*/ 281 w 441"/>
                <a:gd name="T25" fmla="*/ 451 h 509"/>
                <a:gd name="T26" fmla="*/ 115 w 441"/>
                <a:gd name="T27" fmla="*/ 216 h 509"/>
                <a:gd name="T28" fmla="*/ 433 w 441"/>
                <a:gd name="T29" fmla="*/ 21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509">
                  <a:moveTo>
                    <a:pt x="115" y="169"/>
                  </a:moveTo>
                  <a:lnTo>
                    <a:pt x="115" y="169"/>
                  </a:lnTo>
                  <a:cubicBezTo>
                    <a:pt x="122" y="87"/>
                    <a:pt x="148" y="47"/>
                    <a:pt x="212" y="47"/>
                  </a:cubicBezTo>
                  <a:cubicBezTo>
                    <a:pt x="273" y="47"/>
                    <a:pt x="311" y="91"/>
                    <a:pt x="320" y="169"/>
                  </a:cubicBezTo>
                  <a:lnTo>
                    <a:pt x="115" y="169"/>
                  </a:lnTo>
                  <a:close/>
                  <a:moveTo>
                    <a:pt x="433" y="216"/>
                  </a:moveTo>
                  <a:lnTo>
                    <a:pt x="433" y="216"/>
                  </a:lnTo>
                  <a:cubicBezTo>
                    <a:pt x="414" y="77"/>
                    <a:pt x="338" y="0"/>
                    <a:pt x="219" y="0"/>
                  </a:cubicBezTo>
                  <a:cubicBezTo>
                    <a:pt x="86" y="0"/>
                    <a:pt x="0" y="94"/>
                    <a:pt x="0" y="240"/>
                  </a:cubicBezTo>
                  <a:cubicBezTo>
                    <a:pt x="0" y="375"/>
                    <a:pt x="88" y="509"/>
                    <a:pt x="252" y="509"/>
                  </a:cubicBezTo>
                  <a:cubicBezTo>
                    <a:pt x="318" y="509"/>
                    <a:pt x="354" y="496"/>
                    <a:pt x="433" y="448"/>
                  </a:cubicBezTo>
                  <a:lnTo>
                    <a:pt x="441" y="396"/>
                  </a:lnTo>
                  <a:cubicBezTo>
                    <a:pt x="383" y="433"/>
                    <a:pt x="330" y="451"/>
                    <a:pt x="281" y="451"/>
                  </a:cubicBezTo>
                  <a:cubicBezTo>
                    <a:pt x="178" y="451"/>
                    <a:pt x="115" y="354"/>
                    <a:pt x="115" y="216"/>
                  </a:cubicBezTo>
                  <a:lnTo>
                    <a:pt x="433" y="21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7"/>
            <p:cNvSpPr>
              <a:spLocks/>
            </p:cNvSpPr>
            <p:nvPr/>
          </p:nvSpPr>
          <p:spPr bwMode="auto">
            <a:xfrm>
              <a:off x="3500437" y="5486242"/>
              <a:ext cx="155575" cy="433388"/>
            </a:xfrm>
            <a:custGeom>
              <a:avLst/>
              <a:gdLst>
                <a:gd name="T0" fmla="*/ 0 w 273"/>
                <a:gd name="T1" fmla="*/ 711 h 758"/>
                <a:gd name="T2" fmla="*/ 0 w 273"/>
                <a:gd name="T3" fmla="*/ 711 h 758"/>
                <a:gd name="T4" fmla="*/ 85 w 273"/>
                <a:gd name="T5" fmla="*/ 711 h 758"/>
                <a:gd name="T6" fmla="*/ 85 w 273"/>
                <a:gd name="T7" fmla="*/ 47 h 758"/>
                <a:gd name="T8" fmla="*/ 0 w 273"/>
                <a:gd name="T9" fmla="*/ 47 h 758"/>
                <a:gd name="T10" fmla="*/ 0 w 273"/>
                <a:gd name="T11" fmla="*/ 0 h 758"/>
                <a:gd name="T12" fmla="*/ 191 w 273"/>
                <a:gd name="T13" fmla="*/ 0 h 758"/>
                <a:gd name="T14" fmla="*/ 191 w 273"/>
                <a:gd name="T15" fmla="*/ 711 h 758"/>
                <a:gd name="T16" fmla="*/ 273 w 273"/>
                <a:gd name="T17" fmla="*/ 711 h 758"/>
                <a:gd name="T18" fmla="*/ 273 w 273"/>
                <a:gd name="T19" fmla="*/ 758 h 758"/>
                <a:gd name="T20" fmla="*/ 0 w 273"/>
                <a:gd name="T21" fmla="*/ 758 h 758"/>
                <a:gd name="T22" fmla="*/ 0 w 273"/>
                <a:gd name="T23" fmla="*/ 71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758">
                  <a:moveTo>
                    <a:pt x="0" y="711"/>
                  </a:moveTo>
                  <a:lnTo>
                    <a:pt x="0" y="711"/>
                  </a:lnTo>
                  <a:lnTo>
                    <a:pt x="85" y="711"/>
                  </a:lnTo>
                  <a:lnTo>
                    <a:pt x="85" y="47"/>
                  </a:lnTo>
                  <a:lnTo>
                    <a:pt x="0" y="47"/>
                  </a:lnTo>
                  <a:lnTo>
                    <a:pt x="0" y="0"/>
                  </a:lnTo>
                  <a:lnTo>
                    <a:pt x="191" y="0"/>
                  </a:lnTo>
                  <a:lnTo>
                    <a:pt x="191" y="711"/>
                  </a:lnTo>
                  <a:lnTo>
                    <a:pt x="273" y="711"/>
                  </a:lnTo>
                  <a:lnTo>
                    <a:pt x="273" y="758"/>
                  </a:lnTo>
                  <a:lnTo>
                    <a:pt x="0" y="758"/>
                  </a:lnTo>
                  <a:lnTo>
                    <a:pt x="0" y="711"/>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8"/>
            <p:cNvSpPr>
              <a:spLocks noEditPoints="1"/>
            </p:cNvSpPr>
            <p:nvPr/>
          </p:nvSpPr>
          <p:spPr bwMode="auto">
            <a:xfrm>
              <a:off x="3689350" y="5637055"/>
              <a:ext cx="254000" cy="292100"/>
            </a:xfrm>
            <a:custGeom>
              <a:avLst/>
              <a:gdLst>
                <a:gd name="T0" fmla="*/ 240 w 445"/>
                <a:gd name="T1" fmla="*/ 268 h 509"/>
                <a:gd name="T2" fmla="*/ 240 w 445"/>
                <a:gd name="T3" fmla="*/ 268 h 509"/>
                <a:gd name="T4" fmla="*/ 240 w 445"/>
                <a:gd name="T5" fmla="*/ 397 h 509"/>
                <a:gd name="T6" fmla="*/ 162 w 445"/>
                <a:gd name="T7" fmla="*/ 433 h 509"/>
                <a:gd name="T8" fmla="*/ 99 w 445"/>
                <a:gd name="T9" fmla="*/ 368 h 509"/>
                <a:gd name="T10" fmla="*/ 240 w 445"/>
                <a:gd name="T11" fmla="*/ 268 h 509"/>
                <a:gd name="T12" fmla="*/ 23 w 445"/>
                <a:gd name="T13" fmla="*/ 113 h 509"/>
                <a:gd name="T14" fmla="*/ 23 w 445"/>
                <a:gd name="T15" fmla="*/ 113 h 509"/>
                <a:gd name="T16" fmla="*/ 159 w 445"/>
                <a:gd name="T17" fmla="*/ 61 h 509"/>
                <a:gd name="T18" fmla="*/ 240 w 445"/>
                <a:gd name="T19" fmla="*/ 156 h 509"/>
                <a:gd name="T20" fmla="*/ 240 w 445"/>
                <a:gd name="T21" fmla="*/ 221 h 509"/>
                <a:gd name="T22" fmla="*/ 134 w 445"/>
                <a:gd name="T23" fmla="*/ 247 h 509"/>
                <a:gd name="T24" fmla="*/ 0 w 445"/>
                <a:gd name="T25" fmla="*/ 382 h 509"/>
                <a:gd name="T26" fmla="*/ 112 w 445"/>
                <a:gd name="T27" fmla="*/ 509 h 509"/>
                <a:gd name="T28" fmla="*/ 253 w 445"/>
                <a:gd name="T29" fmla="*/ 437 h 509"/>
                <a:gd name="T30" fmla="*/ 340 w 445"/>
                <a:gd name="T31" fmla="*/ 509 h 509"/>
                <a:gd name="T32" fmla="*/ 445 w 445"/>
                <a:gd name="T33" fmla="*/ 470 h 509"/>
                <a:gd name="T34" fmla="*/ 445 w 445"/>
                <a:gd name="T35" fmla="*/ 437 h 509"/>
                <a:gd name="T36" fmla="*/ 395 w 445"/>
                <a:gd name="T37" fmla="*/ 444 h 509"/>
                <a:gd name="T38" fmla="*/ 346 w 445"/>
                <a:gd name="T39" fmla="*/ 366 h 509"/>
                <a:gd name="T40" fmla="*/ 346 w 445"/>
                <a:gd name="T41" fmla="*/ 169 h 509"/>
                <a:gd name="T42" fmla="*/ 195 w 445"/>
                <a:gd name="T43" fmla="*/ 0 h 509"/>
                <a:gd name="T44" fmla="*/ 12 w 445"/>
                <a:gd name="T45" fmla="*/ 79 h 509"/>
                <a:gd name="T46" fmla="*/ 23 w 445"/>
                <a:gd name="T47"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5" h="509">
                  <a:moveTo>
                    <a:pt x="240" y="268"/>
                  </a:moveTo>
                  <a:lnTo>
                    <a:pt x="240" y="268"/>
                  </a:lnTo>
                  <a:lnTo>
                    <a:pt x="240" y="397"/>
                  </a:lnTo>
                  <a:cubicBezTo>
                    <a:pt x="210" y="421"/>
                    <a:pt x="185" y="433"/>
                    <a:pt x="162" y="433"/>
                  </a:cubicBezTo>
                  <a:cubicBezTo>
                    <a:pt x="126" y="433"/>
                    <a:pt x="99" y="405"/>
                    <a:pt x="99" y="368"/>
                  </a:cubicBezTo>
                  <a:cubicBezTo>
                    <a:pt x="99" y="321"/>
                    <a:pt x="140" y="292"/>
                    <a:pt x="240" y="268"/>
                  </a:cubicBezTo>
                  <a:close/>
                  <a:moveTo>
                    <a:pt x="23" y="113"/>
                  </a:moveTo>
                  <a:lnTo>
                    <a:pt x="23" y="113"/>
                  </a:lnTo>
                  <a:cubicBezTo>
                    <a:pt x="81" y="77"/>
                    <a:pt x="122" y="61"/>
                    <a:pt x="159" y="61"/>
                  </a:cubicBezTo>
                  <a:cubicBezTo>
                    <a:pt x="223" y="61"/>
                    <a:pt x="240" y="100"/>
                    <a:pt x="240" y="156"/>
                  </a:cubicBezTo>
                  <a:lnTo>
                    <a:pt x="240" y="221"/>
                  </a:lnTo>
                  <a:lnTo>
                    <a:pt x="134" y="247"/>
                  </a:lnTo>
                  <a:cubicBezTo>
                    <a:pt x="40" y="270"/>
                    <a:pt x="0" y="311"/>
                    <a:pt x="0" y="382"/>
                  </a:cubicBezTo>
                  <a:cubicBezTo>
                    <a:pt x="0" y="452"/>
                    <a:pt x="49" y="509"/>
                    <a:pt x="112" y="509"/>
                  </a:cubicBezTo>
                  <a:cubicBezTo>
                    <a:pt x="154" y="509"/>
                    <a:pt x="195" y="480"/>
                    <a:pt x="253" y="437"/>
                  </a:cubicBezTo>
                  <a:cubicBezTo>
                    <a:pt x="278" y="488"/>
                    <a:pt x="303" y="509"/>
                    <a:pt x="340" y="509"/>
                  </a:cubicBezTo>
                  <a:cubicBezTo>
                    <a:pt x="373" y="509"/>
                    <a:pt x="409" y="495"/>
                    <a:pt x="445" y="470"/>
                  </a:cubicBezTo>
                  <a:lnTo>
                    <a:pt x="445" y="437"/>
                  </a:lnTo>
                  <a:cubicBezTo>
                    <a:pt x="435" y="440"/>
                    <a:pt x="405" y="444"/>
                    <a:pt x="395" y="444"/>
                  </a:cubicBezTo>
                  <a:cubicBezTo>
                    <a:pt x="367" y="444"/>
                    <a:pt x="346" y="414"/>
                    <a:pt x="346" y="366"/>
                  </a:cubicBezTo>
                  <a:lnTo>
                    <a:pt x="346" y="169"/>
                  </a:lnTo>
                  <a:cubicBezTo>
                    <a:pt x="346" y="64"/>
                    <a:pt x="288" y="0"/>
                    <a:pt x="195" y="0"/>
                  </a:cubicBezTo>
                  <a:cubicBezTo>
                    <a:pt x="137" y="0"/>
                    <a:pt x="69" y="29"/>
                    <a:pt x="12" y="79"/>
                  </a:cubicBezTo>
                  <a:lnTo>
                    <a:pt x="23" y="113"/>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59"/>
            <p:cNvSpPr>
              <a:spLocks/>
            </p:cNvSpPr>
            <p:nvPr/>
          </p:nvSpPr>
          <p:spPr bwMode="auto">
            <a:xfrm>
              <a:off x="3960812" y="5637055"/>
              <a:ext cx="338138" cy="282575"/>
            </a:xfrm>
            <a:custGeom>
              <a:avLst/>
              <a:gdLst>
                <a:gd name="T0" fmla="*/ 0 w 590"/>
                <a:gd name="T1" fmla="*/ 448 h 495"/>
                <a:gd name="T2" fmla="*/ 0 w 590"/>
                <a:gd name="T3" fmla="*/ 448 h 495"/>
                <a:gd name="T4" fmla="*/ 87 w 590"/>
                <a:gd name="T5" fmla="*/ 448 h 495"/>
                <a:gd name="T6" fmla="*/ 87 w 590"/>
                <a:gd name="T7" fmla="*/ 61 h 495"/>
                <a:gd name="T8" fmla="*/ 0 w 590"/>
                <a:gd name="T9" fmla="*/ 61 h 495"/>
                <a:gd name="T10" fmla="*/ 0 w 590"/>
                <a:gd name="T11" fmla="*/ 14 h 495"/>
                <a:gd name="T12" fmla="*/ 193 w 590"/>
                <a:gd name="T13" fmla="*/ 14 h 495"/>
                <a:gd name="T14" fmla="*/ 193 w 590"/>
                <a:gd name="T15" fmla="*/ 68 h 495"/>
                <a:gd name="T16" fmla="*/ 372 w 590"/>
                <a:gd name="T17" fmla="*/ 0 h 495"/>
                <a:gd name="T18" fmla="*/ 504 w 590"/>
                <a:gd name="T19" fmla="*/ 140 h 495"/>
                <a:gd name="T20" fmla="*/ 504 w 590"/>
                <a:gd name="T21" fmla="*/ 448 h 495"/>
                <a:gd name="T22" fmla="*/ 590 w 590"/>
                <a:gd name="T23" fmla="*/ 448 h 495"/>
                <a:gd name="T24" fmla="*/ 590 w 590"/>
                <a:gd name="T25" fmla="*/ 495 h 495"/>
                <a:gd name="T26" fmla="*/ 322 w 590"/>
                <a:gd name="T27" fmla="*/ 495 h 495"/>
                <a:gd name="T28" fmla="*/ 322 w 590"/>
                <a:gd name="T29" fmla="*/ 448 h 495"/>
                <a:gd name="T30" fmla="*/ 398 w 590"/>
                <a:gd name="T31" fmla="*/ 448 h 495"/>
                <a:gd name="T32" fmla="*/ 398 w 590"/>
                <a:gd name="T33" fmla="*/ 164 h 495"/>
                <a:gd name="T34" fmla="*/ 313 w 590"/>
                <a:gd name="T35" fmla="*/ 64 h 495"/>
                <a:gd name="T36" fmla="*/ 193 w 590"/>
                <a:gd name="T37" fmla="*/ 115 h 495"/>
                <a:gd name="T38" fmla="*/ 193 w 590"/>
                <a:gd name="T39" fmla="*/ 448 h 495"/>
                <a:gd name="T40" fmla="*/ 273 w 590"/>
                <a:gd name="T41" fmla="*/ 448 h 495"/>
                <a:gd name="T42" fmla="*/ 273 w 590"/>
                <a:gd name="T43" fmla="*/ 495 h 495"/>
                <a:gd name="T44" fmla="*/ 0 w 590"/>
                <a:gd name="T45" fmla="*/ 495 h 495"/>
                <a:gd name="T46" fmla="*/ 0 w 590"/>
                <a:gd name="T47" fmla="*/ 4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495">
                  <a:moveTo>
                    <a:pt x="0" y="448"/>
                  </a:moveTo>
                  <a:lnTo>
                    <a:pt x="0" y="448"/>
                  </a:lnTo>
                  <a:lnTo>
                    <a:pt x="87" y="448"/>
                  </a:lnTo>
                  <a:lnTo>
                    <a:pt x="87" y="61"/>
                  </a:lnTo>
                  <a:lnTo>
                    <a:pt x="0" y="61"/>
                  </a:lnTo>
                  <a:lnTo>
                    <a:pt x="0" y="14"/>
                  </a:lnTo>
                  <a:lnTo>
                    <a:pt x="193" y="14"/>
                  </a:lnTo>
                  <a:lnTo>
                    <a:pt x="193" y="68"/>
                  </a:lnTo>
                  <a:cubicBezTo>
                    <a:pt x="250" y="26"/>
                    <a:pt x="307" y="0"/>
                    <a:pt x="372" y="0"/>
                  </a:cubicBezTo>
                  <a:cubicBezTo>
                    <a:pt x="448" y="0"/>
                    <a:pt x="504" y="48"/>
                    <a:pt x="504" y="140"/>
                  </a:cubicBezTo>
                  <a:lnTo>
                    <a:pt x="504" y="448"/>
                  </a:lnTo>
                  <a:lnTo>
                    <a:pt x="590" y="448"/>
                  </a:lnTo>
                  <a:lnTo>
                    <a:pt x="590" y="495"/>
                  </a:lnTo>
                  <a:lnTo>
                    <a:pt x="322" y="495"/>
                  </a:lnTo>
                  <a:lnTo>
                    <a:pt x="322" y="448"/>
                  </a:lnTo>
                  <a:lnTo>
                    <a:pt x="398" y="448"/>
                  </a:lnTo>
                  <a:lnTo>
                    <a:pt x="398" y="164"/>
                  </a:lnTo>
                  <a:cubicBezTo>
                    <a:pt x="398" y="99"/>
                    <a:pt x="363" y="64"/>
                    <a:pt x="313" y="64"/>
                  </a:cubicBezTo>
                  <a:cubicBezTo>
                    <a:pt x="277" y="64"/>
                    <a:pt x="234" y="83"/>
                    <a:pt x="193" y="115"/>
                  </a:cubicBezTo>
                  <a:lnTo>
                    <a:pt x="193" y="448"/>
                  </a:lnTo>
                  <a:lnTo>
                    <a:pt x="273" y="448"/>
                  </a:lnTo>
                  <a:lnTo>
                    <a:pt x="273" y="495"/>
                  </a:lnTo>
                  <a:lnTo>
                    <a:pt x="0" y="495"/>
                  </a:lnTo>
                  <a:lnTo>
                    <a:pt x="0" y="44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0"/>
            <p:cNvSpPr>
              <a:spLocks noEditPoints="1"/>
            </p:cNvSpPr>
            <p:nvPr/>
          </p:nvSpPr>
          <p:spPr bwMode="auto">
            <a:xfrm>
              <a:off x="4313237" y="5486242"/>
              <a:ext cx="315913" cy="433388"/>
            </a:xfrm>
            <a:custGeom>
              <a:avLst/>
              <a:gdLst>
                <a:gd name="T0" fmla="*/ 360 w 552"/>
                <a:gd name="T1" fmla="*/ 711 h 758"/>
                <a:gd name="T2" fmla="*/ 360 w 552"/>
                <a:gd name="T3" fmla="*/ 711 h 758"/>
                <a:gd name="T4" fmla="*/ 314 w 552"/>
                <a:gd name="T5" fmla="*/ 711 h 758"/>
                <a:gd name="T6" fmla="*/ 118 w 552"/>
                <a:gd name="T7" fmla="*/ 509 h 758"/>
                <a:gd name="T8" fmla="*/ 247 w 552"/>
                <a:gd name="T9" fmla="*/ 324 h 758"/>
                <a:gd name="T10" fmla="*/ 360 w 552"/>
                <a:gd name="T11" fmla="*/ 378 h 758"/>
                <a:gd name="T12" fmla="*/ 360 w 552"/>
                <a:gd name="T13" fmla="*/ 711 h 758"/>
                <a:gd name="T14" fmla="*/ 275 w 552"/>
                <a:gd name="T15" fmla="*/ 47 h 758"/>
                <a:gd name="T16" fmla="*/ 275 w 552"/>
                <a:gd name="T17" fmla="*/ 47 h 758"/>
                <a:gd name="T18" fmla="*/ 360 w 552"/>
                <a:gd name="T19" fmla="*/ 47 h 758"/>
                <a:gd name="T20" fmla="*/ 360 w 552"/>
                <a:gd name="T21" fmla="*/ 324 h 758"/>
                <a:gd name="T22" fmla="*/ 214 w 552"/>
                <a:gd name="T23" fmla="*/ 263 h 758"/>
                <a:gd name="T24" fmla="*/ 0 w 552"/>
                <a:gd name="T25" fmla="*/ 509 h 758"/>
                <a:gd name="T26" fmla="*/ 275 w 552"/>
                <a:gd name="T27" fmla="*/ 758 h 758"/>
                <a:gd name="T28" fmla="*/ 552 w 552"/>
                <a:gd name="T29" fmla="*/ 758 h 758"/>
                <a:gd name="T30" fmla="*/ 552 w 552"/>
                <a:gd name="T31" fmla="*/ 711 h 758"/>
                <a:gd name="T32" fmla="*/ 466 w 552"/>
                <a:gd name="T33" fmla="*/ 711 h 758"/>
                <a:gd name="T34" fmla="*/ 466 w 552"/>
                <a:gd name="T35" fmla="*/ 0 h 758"/>
                <a:gd name="T36" fmla="*/ 275 w 552"/>
                <a:gd name="T37" fmla="*/ 0 h 758"/>
                <a:gd name="T38" fmla="*/ 275 w 552"/>
                <a:gd name="T39" fmla="*/ 47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2" h="758">
                  <a:moveTo>
                    <a:pt x="360" y="711"/>
                  </a:moveTo>
                  <a:lnTo>
                    <a:pt x="360" y="711"/>
                  </a:lnTo>
                  <a:lnTo>
                    <a:pt x="314" y="711"/>
                  </a:lnTo>
                  <a:cubicBezTo>
                    <a:pt x="200" y="711"/>
                    <a:pt x="118" y="657"/>
                    <a:pt x="118" y="509"/>
                  </a:cubicBezTo>
                  <a:cubicBezTo>
                    <a:pt x="118" y="392"/>
                    <a:pt x="167" y="324"/>
                    <a:pt x="247" y="324"/>
                  </a:cubicBezTo>
                  <a:cubicBezTo>
                    <a:pt x="284" y="324"/>
                    <a:pt x="325" y="342"/>
                    <a:pt x="360" y="378"/>
                  </a:cubicBezTo>
                  <a:lnTo>
                    <a:pt x="360" y="711"/>
                  </a:lnTo>
                  <a:close/>
                  <a:moveTo>
                    <a:pt x="275" y="47"/>
                  </a:moveTo>
                  <a:lnTo>
                    <a:pt x="275" y="47"/>
                  </a:lnTo>
                  <a:lnTo>
                    <a:pt x="360" y="47"/>
                  </a:lnTo>
                  <a:lnTo>
                    <a:pt x="360" y="324"/>
                  </a:lnTo>
                  <a:cubicBezTo>
                    <a:pt x="313" y="283"/>
                    <a:pt x="262" y="263"/>
                    <a:pt x="214" y="263"/>
                  </a:cubicBezTo>
                  <a:cubicBezTo>
                    <a:pt x="98" y="263"/>
                    <a:pt x="0" y="374"/>
                    <a:pt x="0" y="509"/>
                  </a:cubicBezTo>
                  <a:cubicBezTo>
                    <a:pt x="0" y="661"/>
                    <a:pt x="108" y="758"/>
                    <a:pt x="275" y="758"/>
                  </a:cubicBezTo>
                  <a:lnTo>
                    <a:pt x="552" y="758"/>
                  </a:lnTo>
                  <a:lnTo>
                    <a:pt x="552" y="711"/>
                  </a:lnTo>
                  <a:lnTo>
                    <a:pt x="466" y="711"/>
                  </a:lnTo>
                  <a:lnTo>
                    <a:pt x="466" y="0"/>
                  </a:lnTo>
                  <a:lnTo>
                    <a:pt x="275" y="0"/>
                  </a:lnTo>
                  <a:lnTo>
                    <a:pt x="275" y="4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1"/>
            <p:cNvSpPr>
              <a:spLocks/>
            </p:cNvSpPr>
            <p:nvPr/>
          </p:nvSpPr>
          <p:spPr bwMode="auto">
            <a:xfrm>
              <a:off x="1925637" y="6013292"/>
              <a:ext cx="238125" cy="411163"/>
            </a:xfrm>
            <a:custGeom>
              <a:avLst/>
              <a:gdLst>
                <a:gd name="T0" fmla="*/ 4 w 415"/>
                <a:gd name="T1" fmla="*/ 496 h 717"/>
                <a:gd name="T2" fmla="*/ 4 w 415"/>
                <a:gd name="T3" fmla="*/ 496 h 717"/>
                <a:gd name="T4" fmla="*/ 61 w 415"/>
                <a:gd name="T5" fmla="*/ 496 h 717"/>
                <a:gd name="T6" fmla="*/ 61 w 415"/>
                <a:gd name="T7" fmla="*/ 584 h 717"/>
                <a:gd name="T8" fmla="*/ 201 w 415"/>
                <a:gd name="T9" fmla="*/ 663 h 717"/>
                <a:gd name="T10" fmla="*/ 316 w 415"/>
                <a:gd name="T11" fmla="*/ 553 h 717"/>
                <a:gd name="T12" fmla="*/ 62 w 415"/>
                <a:gd name="T13" fmla="*/ 320 h 717"/>
                <a:gd name="T14" fmla="*/ 0 w 415"/>
                <a:gd name="T15" fmla="*/ 181 h 717"/>
                <a:gd name="T16" fmla="*/ 196 w 415"/>
                <a:gd name="T17" fmla="*/ 2 h 717"/>
                <a:gd name="T18" fmla="*/ 330 w 415"/>
                <a:gd name="T19" fmla="*/ 37 h 717"/>
                <a:gd name="T20" fmla="*/ 330 w 415"/>
                <a:gd name="T21" fmla="*/ 0 h 717"/>
                <a:gd name="T22" fmla="*/ 387 w 415"/>
                <a:gd name="T23" fmla="*/ 0 h 717"/>
                <a:gd name="T24" fmla="*/ 387 w 415"/>
                <a:gd name="T25" fmla="*/ 188 h 717"/>
                <a:gd name="T26" fmla="*/ 330 w 415"/>
                <a:gd name="T27" fmla="*/ 188 h 717"/>
                <a:gd name="T28" fmla="*/ 330 w 415"/>
                <a:gd name="T29" fmla="*/ 113 h 717"/>
                <a:gd name="T30" fmla="*/ 210 w 415"/>
                <a:gd name="T31" fmla="*/ 54 h 717"/>
                <a:gd name="T32" fmla="*/ 99 w 415"/>
                <a:gd name="T33" fmla="*/ 153 h 717"/>
                <a:gd name="T34" fmla="*/ 356 w 415"/>
                <a:gd name="T35" fmla="*/ 376 h 717"/>
                <a:gd name="T36" fmla="*/ 415 w 415"/>
                <a:gd name="T37" fmla="*/ 516 h 717"/>
                <a:gd name="T38" fmla="*/ 207 w 415"/>
                <a:gd name="T39" fmla="*/ 715 h 717"/>
                <a:gd name="T40" fmla="*/ 61 w 415"/>
                <a:gd name="T41" fmla="*/ 667 h 717"/>
                <a:gd name="T42" fmla="*/ 61 w 415"/>
                <a:gd name="T43" fmla="*/ 717 h 717"/>
                <a:gd name="T44" fmla="*/ 4 w 415"/>
                <a:gd name="T45" fmla="*/ 717 h 717"/>
                <a:gd name="T46" fmla="*/ 4 w 415"/>
                <a:gd name="T47" fmla="*/ 496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5" h="717">
                  <a:moveTo>
                    <a:pt x="4" y="496"/>
                  </a:moveTo>
                  <a:lnTo>
                    <a:pt x="4" y="496"/>
                  </a:lnTo>
                  <a:lnTo>
                    <a:pt x="61" y="496"/>
                  </a:lnTo>
                  <a:lnTo>
                    <a:pt x="61" y="584"/>
                  </a:lnTo>
                  <a:cubicBezTo>
                    <a:pt x="107" y="639"/>
                    <a:pt x="152" y="663"/>
                    <a:pt x="201" y="663"/>
                  </a:cubicBezTo>
                  <a:cubicBezTo>
                    <a:pt x="265" y="663"/>
                    <a:pt x="316" y="615"/>
                    <a:pt x="316" y="553"/>
                  </a:cubicBezTo>
                  <a:cubicBezTo>
                    <a:pt x="316" y="436"/>
                    <a:pt x="156" y="413"/>
                    <a:pt x="62" y="320"/>
                  </a:cubicBezTo>
                  <a:cubicBezTo>
                    <a:pt x="18" y="275"/>
                    <a:pt x="0" y="228"/>
                    <a:pt x="0" y="181"/>
                  </a:cubicBezTo>
                  <a:cubicBezTo>
                    <a:pt x="0" y="90"/>
                    <a:pt x="76" y="2"/>
                    <a:pt x="196" y="2"/>
                  </a:cubicBezTo>
                  <a:cubicBezTo>
                    <a:pt x="246" y="2"/>
                    <a:pt x="290" y="11"/>
                    <a:pt x="330" y="37"/>
                  </a:cubicBezTo>
                  <a:lnTo>
                    <a:pt x="330" y="0"/>
                  </a:lnTo>
                  <a:lnTo>
                    <a:pt x="387" y="0"/>
                  </a:lnTo>
                  <a:lnTo>
                    <a:pt x="387" y="188"/>
                  </a:lnTo>
                  <a:lnTo>
                    <a:pt x="330" y="188"/>
                  </a:lnTo>
                  <a:lnTo>
                    <a:pt x="330" y="113"/>
                  </a:lnTo>
                  <a:cubicBezTo>
                    <a:pt x="301" y="76"/>
                    <a:pt x="257" y="54"/>
                    <a:pt x="210" y="54"/>
                  </a:cubicBezTo>
                  <a:cubicBezTo>
                    <a:pt x="133" y="54"/>
                    <a:pt x="99" y="100"/>
                    <a:pt x="99" y="153"/>
                  </a:cubicBezTo>
                  <a:cubicBezTo>
                    <a:pt x="99" y="261"/>
                    <a:pt x="257" y="277"/>
                    <a:pt x="356" y="376"/>
                  </a:cubicBezTo>
                  <a:cubicBezTo>
                    <a:pt x="400" y="420"/>
                    <a:pt x="415" y="459"/>
                    <a:pt x="415" y="516"/>
                  </a:cubicBezTo>
                  <a:cubicBezTo>
                    <a:pt x="415" y="633"/>
                    <a:pt x="332" y="715"/>
                    <a:pt x="207" y="715"/>
                  </a:cubicBezTo>
                  <a:cubicBezTo>
                    <a:pt x="155" y="715"/>
                    <a:pt x="113" y="699"/>
                    <a:pt x="61" y="667"/>
                  </a:cubicBezTo>
                  <a:lnTo>
                    <a:pt x="61" y="717"/>
                  </a:lnTo>
                  <a:lnTo>
                    <a:pt x="4" y="717"/>
                  </a:lnTo>
                  <a:lnTo>
                    <a:pt x="4" y="49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2"/>
            <p:cNvSpPr>
              <a:spLocks noEditPoints="1"/>
            </p:cNvSpPr>
            <p:nvPr/>
          </p:nvSpPr>
          <p:spPr bwMode="auto">
            <a:xfrm>
              <a:off x="2203450" y="6132355"/>
              <a:ext cx="252413" cy="292100"/>
            </a:xfrm>
            <a:custGeom>
              <a:avLst/>
              <a:gdLst>
                <a:gd name="T0" fmla="*/ 115 w 441"/>
                <a:gd name="T1" fmla="*/ 170 h 509"/>
                <a:gd name="T2" fmla="*/ 115 w 441"/>
                <a:gd name="T3" fmla="*/ 170 h 509"/>
                <a:gd name="T4" fmla="*/ 212 w 441"/>
                <a:gd name="T5" fmla="*/ 47 h 509"/>
                <a:gd name="T6" fmla="*/ 320 w 441"/>
                <a:gd name="T7" fmla="*/ 170 h 509"/>
                <a:gd name="T8" fmla="*/ 115 w 441"/>
                <a:gd name="T9" fmla="*/ 170 h 509"/>
                <a:gd name="T10" fmla="*/ 433 w 441"/>
                <a:gd name="T11" fmla="*/ 217 h 509"/>
                <a:gd name="T12" fmla="*/ 433 w 441"/>
                <a:gd name="T13" fmla="*/ 217 h 509"/>
                <a:gd name="T14" fmla="*/ 219 w 441"/>
                <a:gd name="T15" fmla="*/ 0 h 509"/>
                <a:gd name="T16" fmla="*/ 0 w 441"/>
                <a:gd name="T17" fmla="*/ 241 h 509"/>
                <a:gd name="T18" fmla="*/ 252 w 441"/>
                <a:gd name="T19" fmla="*/ 509 h 509"/>
                <a:gd name="T20" fmla="*/ 433 w 441"/>
                <a:gd name="T21" fmla="*/ 448 h 509"/>
                <a:gd name="T22" fmla="*/ 441 w 441"/>
                <a:gd name="T23" fmla="*/ 396 h 509"/>
                <a:gd name="T24" fmla="*/ 281 w 441"/>
                <a:gd name="T25" fmla="*/ 452 h 509"/>
                <a:gd name="T26" fmla="*/ 115 w 441"/>
                <a:gd name="T27" fmla="*/ 217 h 509"/>
                <a:gd name="T28" fmla="*/ 433 w 441"/>
                <a:gd name="T29" fmla="*/ 21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509">
                  <a:moveTo>
                    <a:pt x="115" y="170"/>
                  </a:moveTo>
                  <a:lnTo>
                    <a:pt x="115" y="170"/>
                  </a:lnTo>
                  <a:cubicBezTo>
                    <a:pt x="122" y="88"/>
                    <a:pt x="148" y="47"/>
                    <a:pt x="212" y="47"/>
                  </a:cubicBezTo>
                  <a:cubicBezTo>
                    <a:pt x="273" y="47"/>
                    <a:pt x="311" y="91"/>
                    <a:pt x="320" y="170"/>
                  </a:cubicBezTo>
                  <a:lnTo>
                    <a:pt x="115" y="170"/>
                  </a:lnTo>
                  <a:close/>
                  <a:moveTo>
                    <a:pt x="433" y="217"/>
                  </a:moveTo>
                  <a:lnTo>
                    <a:pt x="433" y="217"/>
                  </a:lnTo>
                  <a:cubicBezTo>
                    <a:pt x="414" y="77"/>
                    <a:pt x="338" y="0"/>
                    <a:pt x="219" y="0"/>
                  </a:cubicBezTo>
                  <a:cubicBezTo>
                    <a:pt x="86" y="0"/>
                    <a:pt x="0" y="95"/>
                    <a:pt x="0" y="241"/>
                  </a:cubicBezTo>
                  <a:cubicBezTo>
                    <a:pt x="0" y="376"/>
                    <a:pt x="89" y="509"/>
                    <a:pt x="252" y="509"/>
                  </a:cubicBezTo>
                  <a:cubicBezTo>
                    <a:pt x="318" y="509"/>
                    <a:pt x="355" y="497"/>
                    <a:pt x="433" y="448"/>
                  </a:cubicBezTo>
                  <a:lnTo>
                    <a:pt x="441" y="396"/>
                  </a:lnTo>
                  <a:cubicBezTo>
                    <a:pt x="383" y="433"/>
                    <a:pt x="330" y="452"/>
                    <a:pt x="281" y="452"/>
                  </a:cubicBezTo>
                  <a:cubicBezTo>
                    <a:pt x="178" y="452"/>
                    <a:pt x="115" y="355"/>
                    <a:pt x="115" y="217"/>
                  </a:cubicBezTo>
                  <a:lnTo>
                    <a:pt x="433" y="21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3"/>
            <p:cNvSpPr>
              <a:spLocks/>
            </p:cNvSpPr>
            <p:nvPr/>
          </p:nvSpPr>
          <p:spPr bwMode="auto">
            <a:xfrm>
              <a:off x="2489200" y="6132355"/>
              <a:ext cx="242888" cy="292100"/>
            </a:xfrm>
            <a:custGeom>
              <a:avLst/>
              <a:gdLst>
                <a:gd name="T0" fmla="*/ 397 w 425"/>
                <a:gd name="T1" fmla="*/ 152 h 509"/>
                <a:gd name="T2" fmla="*/ 397 w 425"/>
                <a:gd name="T3" fmla="*/ 152 h 509"/>
                <a:gd name="T4" fmla="*/ 363 w 425"/>
                <a:gd name="T5" fmla="*/ 152 h 509"/>
                <a:gd name="T6" fmla="*/ 248 w 425"/>
                <a:gd name="T7" fmla="*/ 47 h 509"/>
                <a:gd name="T8" fmla="*/ 119 w 425"/>
                <a:gd name="T9" fmla="*/ 227 h 509"/>
                <a:gd name="T10" fmla="*/ 273 w 425"/>
                <a:gd name="T11" fmla="*/ 445 h 509"/>
                <a:gd name="T12" fmla="*/ 409 w 425"/>
                <a:gd name="T13" fmla="*/ 392 h 509"/>
                <a:gd name="T14" fmla="*/ 425 w 425"/>
                <a:gd name="T15" fmla="*/ 421 h 509"/>
                <a:gd name="T16" fmla="*/ 238 w 425"/>
                <a:gd name="T17" fmla="*/ 509 h 509"/>
                <a:gd name="T18" fmla="*/ 0 w 425"/>
                <a:gd name="T19" fmla="*/ 243 h 509"/>
                <a:gd name="T20" fmla="*/ 231 w 425"/>
                <a:gd name="T21" fmla="*/ 0 h 509"/>
                <a:gd name="T22" fmla="*/ 354 w 425"/>
                <a:gd name="T23" fmla="*/ 30 h 509"/>
                <a:gd name="T24" fmla="*/ 363 w 425"/>
                <a:gd name="T25" fmla="*/ 1 h 509"/>
                <a:gd name="T26" fmla="*/ 397 w 425"/>
                <a:gd name="T27" fmla="*/ 1 h 509"/>
                <a:gd name="T28" fmla="*/ 397 w 425"/>
                <a:gd name="T29" fmla="*/ 15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5" h="509">
                  <a:moveTo>
                    <a:pt x="397" y="152"/>
                  </a:moveTo>
                  <a:lnTo>
                    <a:pt x="397" y="152"/>
                  </a:lnTo>
                  <a:lnTo>
                    <a:pt x="363" y="152"/>
                  </a:lnTo>
                  <a:cubicBezTo>
                    <a:pt x="350" y="82"/>
                    <a:pt x="300" y="47"/>
                    <a:pt x="248" y="47"/>
                  </a:cubicBezTo>
                  <a:cubicBezTo>
                    <a:pt x="171" y="47"/>
                    <a:pt x="119" y="104"/>
                    <a:pt x="119" y="227"/>
                  </a:cubicBezTo>
                  <a:cubicBezTo>
                    <a:pt x="119" y="369"/>
                    <a:pt x="173" y="445"/>
                    <a:pt x="273" y="445"/>
                  </a:cubicBezTo>
                  <a:cubicBezTo>
                    <a:pt x="352" y="445"/>
                    <a:pt x="398" y="392"/>
                    <a:pt x="409" y="392"/>
                  </a:cubicBezTo>
                  <a:cubicBezTo>
                    <a:pt x="418" y="392"/>
                    <a:pt x="425" y="413"/>
                    <a:pt x="425" y="421"/>
                  </a:cubicBezTo>
                  <a:cubicBezTo>
                    <a:pt x="425" y="440"/>
                    <a:pt x="346" y="509"/>
                    <a:pt x="238" y="509"/>
                  </a:cubicBezTo>
                  <a:cubicBezTo>
                    <a:pt x="103" y="509"/>
                    <a:pt x="0" y="394"/>
                    <a:pt x="0" y="243"/>
                  </a:cubicBezTo>
                  <a:cubicBezTo>
                    <a:pt x="0" y="102"/>
                    <a:pt x="96" y="0"/>
                    <a:pt x="231" y="0"/>
                  </a:cubicBezTo>
                  <a:cubicBezTo>
                    <a:pt x="271" y="0"/>
                    <a:pt x="301" y="7"/>
                    <a:pt x="354" y="30"/>
                  </a:cubicBezTo>
                  <a:lnTo>
                    <a:pt x="363" y="1"/>
                  </a:lnTo>
                  <a:lnTo>
                    <a:pt x="397" y="1"/>
                  </a:lnTo>
                  <a:lnTo>
                    <a:pt x="397" y="152"/>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4"/>
            <p:cNvSpPr>
              <a:spLocks/>
            </p:cNvSpPr>
            <p:nvPr/>
          </p:nvSpPr>
          <p:spPr bwMode="auto">
            <a:xfrm>
              <a:off x="2746375" y="6140292"/>
              <a:ext cx="336550" cy="284163"/>
            </a:xfrm>
            <a:custGeom>
              <a:avLst/>
              <a:gdLst>
                <a:gd name="T0" fmla="*/ 0 w 590"/>
                <a:gd name="T1" fmla="*/ 0 h 495"/>
                <a:gd name="T2" fmla="*/ 0 w 590"/>
                <a:gd name="T3" fmla="*/ 0 h 495"/>
                <a:gd name="T4" fmla="*/ 193 w 590"/>
                <a:gd name="T5" fmla="*/ 0 h 495"/>
                <a:gd name="T6" fmla="*/ 193 w 590"/>
                <a:gd name="T7" fmla="*/ 332 h 495"/>
                <a:gd name="T8" fmla="*/ 280 w 590"/>
                <a:gd name="T9" fmla="*/ 431 h 495"/>
                <a:gd name="T10" fmla="*/ 398 w 590"/>
                <a:gd name="T11" fmla="*/ 381 h 495"/>
                <a:gd name="T12" fmla="*/ 398 w 590"/>
                <a:gd name="T13" fmla="*/ 47 h 495"/>
                <a:gd name="T14" fmla="*/ 312 w 590"/>
                <a:gd name="T15" fmla="*/ 47 h 495"/>
                <a:gd name="T16" fmla="*/ 312 w 590"/>
                <a:gd name="T17" fmla="*/ 0 h 495"/>
                <a:gd name="T18" fmla="*/ 504 w 590"/>
                <a:gd name="T19" fmla="*/ 0 h 495"/>
                <a:gd name="T20" fmla="*/ 504 w 590"/>
                <a:gd name="T21" fmla="*/ 434 h 495"/>
                <a:gd name="T22" fmla="*/ 590 w 590"/>
                <a:gd name="T23" fmla="*/ 434 h 495"/>
                <a:gd name="T24" fmla="*/ 590 w 590"/>
                <a:gd name="T25" fmla="*/ 481 h 495"/>
                <a:gd name="T26" fmla="*/ 398 w 590"/>
                <a:gd name="T27" fmla="*/ 481 h 495"/>
                <a:gd name="T28" fmla="*/ 398 w 590"/>
                <a:gd name="T29" fmla="*/ 424 h 495"/>
                <a:gd name="T30" fmla="*/ 225 w 590"/>
                <a:gd name="T31" fmla="*/ 495 h 495"/>
                <a:gd name="T32" fmla="*/ 87 w 590"/>
                <a:gd name="T33" fmla="*/ 348 h 495"/>
                <a:gd name="T34" fmla="*/ 87 w 590"/>
                <a:gd name="T35" fmla="*/ 47 h 495"/>
                <a:gd name="T36" fmla="*/ 0 w 590"/>
                <a:gd name="T37" fmla="*/ 47 h 495"/>
                <a:gd name="T38" fmla="*/ 0 w 590"/>
                <a:gd name="T3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0" h="495">
                  <a:moveTo>
                    <a:pt x="0" y="0"/>
                  </a:moveTo>
                  <a:lnTo>
                    <a:pt x="0" y="0"/>
                  </a:lnTo>
                  <a:lnTo>
                    <a:pt x="193" y="0"/>
                  </a:lnTo>
                  <a:lnTo>
                    <a:pt x="193" y="332"/>
                  </a:lnTo>
                  <a:cubicBezTo>
                    <a:pt x="193" y="394"/>
                    <a:pt x="226" y="431"/>
                    <a:pt x="280" y="431"/>
                  </a:cubicBezTo>
                  <a:cubicBezTo>
                    <a:pt x="312" y="431"/>
                    <a:pt x="354" y="413"/>
                    <a:pt x="398" y="381"/>
                  </a:cubicBezTo>
                  <a:lnTo>
                    <a:pt x="398" y="47"/>
                  </a:lnTo>
                  <a:lnTo>
                    <a:pt x="312" y="47"/>
                  </a:lnTo>
                  <a:lnTo>
                    <a:pt x="312" y="0"/>
                  </a:lnTo>
                  <a:lnTo>
                    <a:pt x="504" y="0"/>
                  </a:lnTo>
                  <a:lnTo>
                    <a:pt x="504" y="434"/>
                  </a:lnTo>
                  <a:lnTo>
                    <a:pt x="590" y="434"/>
                  </a:lnTo>
                  <a:lnTo>
                    <a:pt x="590" y="481"/>
                  </a:lnTo>
                  <a:lnTo>
                    <a:pt x="398" y="481"/>
                  </a:lnTo>
                  <a:lnTo>
                    <a:pt x="398" y="424"/>
                  </a:lnTo>
                  <a:cubicBezTo>
                    <a:pt x="338" y="474"/>
                    <a:pt x="281" y="495"/>
                    <a:pt x="225" y="495"/>
                  </a:cubicBezTo>
                  <a:cubicBezTo>
                    <a:pt x="140" y="495"/>
                    <a:pt x="87" y="447"/>
                    <a:pt x="87" y="348"/>
                  </a:cubicBezTo>
                  <a:lnTo>
                    <a:pt x="87" y="47"/>
                  </a:lnTo>
                  <a:lnTo>
                    <a:pt x="0" y="47"/>
                  </a:lnTo>
                  <a:lnTo>
                    <a:pt x="0" y="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5"/>
            <p:cNvSpPr>
              <a:spLocks/>
            </p:cNvSpPr>
            <p:nvPr/>
          </p:nvSpPr>
          <p:spPr bwMode="auto">
            <a:xfrm>
              <a:off x="3106737" y="6132355"/>
              <a:ext cx="225425" cy="284163"/>
            </a:xfrm>
            <a:custGeom>
              <a:avLst/>
              <a:gdLst>
                <a:gd name="T0" fmla="*/ 0 w 394"/>
                <a:gd name="T1" fmla="*/ 448 h 495"/>
                <a:gd name="T2" fmla="*/ 0 w 394"/>
                <a:gd name="T3" fmla="*/ 448 h 495"/>
                <a:gd name="T4" fmla="*/ 87 w 394"/>
                <a:gd name="T5" fmla="*/ 448 h 495"/>
                <a:gd name="T6" fmla="*/ 87 w 394"/>
                <a:gd name="T7" fmla="*/ 61 h 495"/>
                <a:gd name="T8" fmla="*/ 0 w 394"/>
                <a:gd name="T9" fmla="*/ 61 h 495"/>
                <a:gd name="T10" fmla="*/ 0 w 394"/>
                <a:gd name="T11" fmla="*/ 14 h 495"/>
                <a:gd name="T12" fmla="*/ 192 w 394"/>
                <a:gd name="T13" fmla="*/ 14 h 495"/>
                <a:gd name="T14" fmla="*/ 192 w 394"/>
                <a:gd name="T15" fmla="*/ 95 h 495"/>
                <a:gd name="T16" fmla="*/ 195 w 394"/>
                <a:gd name="T17" fmla="*/ 95 h 495"/>
                <a:gd name="T18" fmla="*/ 312 w 394"/>
                <a:gd name="T19" fmla="*/ 0 h 495"/>
                <a:gd name="T20" fmla="*/ 394 w 394"/>
                <a:gd name="T21" fmla="*/ 46 h 495"/>
                <a:gd name="T22" fmla="*/ 350 w 394"/>
                <a:gd name="T23" fmla="*/ 165 h 495"/>
                <a:gd name="T24" fmla="*/ 274 w 394"/>
                <a:gd name="T25" fmla="*/ 97 h 495"/>
                <a:gd name="T26" fmla="*/ 192 w 394"/>
                <a:gd name="T27" fmla="*/ 155 h 495"/>
                <a:gd name="T28" fmla="*/ 192 w 394"/>
                <a:gd name="T29" fmla="*/ 448 h 495"/>
                <a:gd name="T30" fmla="*/ 279 w 394"/>
                <a:gd name="T31" fmla="*/ 448 h 495"/>
                <a:gd name="T32" fmla="*/ 279 w 394"/>
                <a:gd name="T33" fmla="*/ 495 h 495"/>
                <a:gd name="T34" fmla="*/ 0 w 394"/>
                <a:gd name="T35" fmla="*/ 495 h 495"/>
                <a:gd name="T36" fmla="*/ 0 w 394"/>
                <a:gd name="T37" fmla="*/ 4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4" h="495">
                  <a:moveTo>
                    <a:pt x="0" y="448"/>
                  </a:moveTo>
                  <a:lnTo>
                    <a:pt x="0" y="448"/>
                  </a:lnTo>
                  <a:lnTo>
                    <a:pt x="87" y="448"/>
                  </a:lnTo>
                  <a:lnTo>
                    <a:pt x="87" y="61"/>
                  </a:lnTo>
                  <a:lnTo>
                    <a:pt x="0" y="61"/>
                  </a:lnTo>
                  <a:lnTo>
                    <a:pt x="0" y="14"/>
                  </a:lnTo>
                  <a:lnTo>
                    <a:pt x="192" y="14"/>
                  </a:lnTo>
                  <a:lnTo>
                    <a:pt x="192" y="95"/>
                  </a:lnTo>
                  <a:lnTo>
                    <a:pt x="195" y="95"/>
                  </a:lnTo>
                  <a:cubicBezTo>
                    <a:pt x="252" y="23"/>
                    <a:pt x="281" y="0"/>
                    <a:pt x="312" y="0"/>
                  </a:cubicBezTo>
                  <a:cubicBezTo>
                    <a:pt x="341" y="0"/>
                    <a:pt x="366" y="14"/>
                    <a:pt x="394" y="46"/>
                  </a:cubicBezTo>
                  <a:cubicBezTo>
                    <a:pt x="385" y="95"/>
                    <a:pt x="370" y="134"/>
                    <a:pt x="350" y="165"/>
                  </a:cubicBezTo>
                  <a:cubicBezTo>
                    <a:pt x="323" y="114"/>
                    <a:pt x="306" y="97"/>
                    <a:pt x="274" y="97"/>
                  </a:cubicBezTo>
                  <a:cubicBezTo>
                    <a:pt x="243" y="97"/>
                    <a:pt x="219" y="118"/>
                    <a:pt x="192" y="155"/>
                  </a:cubicBezTo>
                  <a:lnTo>
                    <a:pt x="192" y="448"/>
                  </a:lnTo>
                  <a:lnTo>
                    <a:pt x="279" y="448"/>
                  </a:lnTo>
                  <a:lnTo>
                    <a:pt x="279" y="495"/>
                  </a:lnTo>
                  <a:lnTo>
                    <a:pt x="0" y="495"/>
                  </a:lnTo>
                  <a:lnTo>
                    <a:pt x="0" y="44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6"/>
            <p:cNvSpPr>
              <a:spLocks noEditPoints="1"/>
            </p:cNvSpPr>
            <p:nvPr/>
          </p:nvSpPr>
          <p:spPr bwMode="auto">
            <a:xfrm>
              <a:off x="3368675" y="6005355"/>
              <a:ext cx="155575" cy="411163"/>
            </a:xfrm>
            <a:custGeom>
              <a:avLst/>
              <a:gdLst>
                <a:gd name="T0" fmla="*/ 0 w 271"/>
                <a:gd name="T1" fmla="*/ 670 h 717"/>
                <a:gd name="T2" fmla="*/ 0 w 271"/>
                <a:gd name="T3" fmla="*/ 670 h 717"/>
                <a:gd name="T4" fmla="*/ 84 w 271"/>
                <a:gd name="T5" fmla="*/ 670 h 717"/>
                <a:gd name="T6" fmla="*/ 84 w 271"/>
                <a:gd name="T7" fmla="*/ 283 h 717"/>
                <a:gd name="T8" fmla="*/ 0 w 271"/>
                <a:gd name="T9" fmla="*/ 283 h 717"/>
                <a:gd name="T10" fmla="*/ 0 w 271"/>
                <a:gd name="T11" fmla="*/ 236 h 717"/>
                <a:gd name="T12" fmla="*/ 189 w 271"/>
                <a:gd name="T13" fmla="*/ 236 h 717"/>
                <a:gd name="T14" fmla="*/ 189 w 271"/>
                <a:gd name="T15" fmla="*/ 670 h 717"/>
                <a:gd name="T16" fmla="*/ 271 w 271"/>
                <a:gd name="T17" fmla="*/ 670 h 717"/>
                <a:gd name="T18" fmla="*/ 271 w 271"/>
                <a:gd name="T19" fmla="*/ 717 h 717"/>
                <a:gd name="T20" fmla="*/ 0 w 271"/>
                <a:gd name="T21" fmla="*/ 717 h 717"/>
                <a:gd name="T22" fmla="*/ 0 w 271"/>
                <a:gd name="T23" fmla="*/ 670 h 717"/>
                <a:gd name="T24" fmla="*/ 192 w 271"/>
                <a:gd name="T25" fmla="*/ 66 h 717"/>
                <a:gd name="T26" fmla="*/ 192 w 271"/>
                <a:gd name="T27" fmla="*/ 66 h 717"/>
                <a:gd name="T28" fmla="*/ 126 w 271"/>
                <a:gd name="T29" fmla="*/ 131 h 717"/>
                <a:gd name="T30" fmla="*/ 61 w 271"/>
                <a:gd name="T31" fmla="*/ 66 h 717"/>
                <a:gd name="T32" fmla="*/ 126 w 271"/>
                <a:gd name="T33" fmla="*/ 0 h 717"/>
                <a:gd name="T34" fmla="*/ 192 w 271"/>
                <a:gd name="T35" fmla="*/ 66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717">
                  <a:moveTo>
                    <a:pt x="0" y="670"/>
                  </a:moveTo>
                  <a:lnTo>
                    <a:pt x="0" y="670"/>
                  </a:lnTo>
                  <a:lnTo>
                    <a:pt x="84" y="670"/>
                  </a:lnTo>
                  <a:lnTo>
                    <a:pt x="84" y="283"/>
                  </a:lnTo>
                  <a:lnTo>
                    <a:pt x="0" y="283"/>
                  </a:lnTo>
                  <a:lnTo>
                    <a:pt x="0" y="236"/>
                  </a:lnTo>
                  <a:lnTo>
                    <a:pt x="189" y="236"/>
                  </a:lnTo>
                  <a:lnTo>
                    <a:pt x="189" y="670"/>
                  </a:lnTo>
                  <a:lnTo>
                    <a:pt x="271" y="670"/>
                  </a:lnTo>
                  <a:lnTo>
                    <a:pt x="271" y="717"/>
                  </a:lnTo>
                  <a:lnTo>
                    <a:pt x="0" y="717"/>
                  </a:lnTo>
                  <a:lnTo>
                    <a:pt x="0" y="670"/>
                  </a:lnTo>
                  <a:close/>
                  <a:moveTo>
                    <a:pt x="192" y="66"/>
                  </a:moveTo>
                  <a:lnTo>
                    <a:pt x="192" y="66"/>
                  </a:lnTo>
                  <a:cubicBezTo>
                    <a:pt x="192" y="101"/>
                    <a:pt x="162" y="131"/>
                    <a:pt x="126" y="131"/>
                  </a:cubicBezTo>
                  <a:cubicBezTo>
                    <a:pt x="91" y="131"/>
                    <a:pt x="61" y="101"/>
                    <a:pt x="61" y="66"/>
                  </a:cubicBezTo>
                  <a:cubicBezTo>
                    <a:pt x="61" y="30"/>
                    <a:pt x="91" y="0"/>
                    <a:pt x="126" y="0"/>
                  </a:cubicBezTo>
                  <a:cubicBezTo>
                    <a:pt x="162" y="0"/>
                    <a:pt x="192" y="30"/>
                    <a:pt x="192" y="66"/>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67"/>
            <p:cNvSpPr>
              <a:spLocks/>
            </p:cNvSpPr>
            <p:nvPr/>
          </p:nvSpPr>
          <p:spPr bwMode="auto">
            <a:xfrm>
              <a:off x="3552825" y="6065680"/>
              <a:ext cx="188913" cy="358775"/>
            </a:xfrm>
            <a:custGeom>
              <a:avLst/>
              <a:gdLst>
                <a:gd name="T0" fmla="*/ 0 w 329"/>
                <a:gd name="T1" fmla="*/ 178 h 626"/>
                <a:gd name="T2" fmla="*/ 0 w 329"/>
                <a:gd name="T3" fmla="*/ 178 h 626"/>
                <a:gd name="T4" fmla="*/ 173 w 329"/>
                <a:gd name="T5" fmla="*/ 0 h 626"/>
                <a:gd name="T6" fmla="*/ 173 w 329"/>
                <a:gd name="T7" fmla="*/ 131 h 626"/>
                <a:gd name="T8" fmla="*/ 307 w 329"/>
                <a:gd name="T9" fmla="*/ 131 h 626"/>
                <a:gd name="T10" fmla="*/ 307 w 329"/>
                <a:gd name="T11" fmla="*/ 178 h 626"/>
                <a:gd name="T12" fmla="*/ 173 w 329"/>
                <a:gd name="T13" fmla="*/ 178 h 626"/>
                <a:gd name="T14" fmla="*/ 173 w 329"/>
                <a:gd name="T15" fmla="*/ 457 h 626"/>
                <a:gd name="T16" fmla="*/ 237 w 329"/>
                <a:gd name="T17" fmla="*/ 569 h 626"/>
                <a:gd name="T18" fmla="*/ 318 w 329"/>
                <a:gd name="T19" fmla="*/ 532 h 626"/>
                <a:gd name="T20" fmla="*/ 329 w 329"/>
                <a:gd name="T21" fmla="*/ 547 h 626"/>
                <a:gd name="T22" fmla="*/ 203 w 329"/>
                <a:gd name="T23" fmla="*/ 626 h 626"/>
                <a:gd name="T24" fmla="*/ 67 w 329"/>
                <a:gd name="T25" fmla="*/ 466 h 626"/>
                <a:gd name="T26" fmla="*/ 67 w 329"/>
                <a:gd name="T27" fmla="*/ 178 h 626"/>
                <a:gd name="T28" fmla="*/ 0 w 329"/>
                <a:gd name="T29" fmla="*/ 17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9" h="626">
                  <a:moveTo>
                    <a:pt x="0" y="178"/>
                  </a:moveTo>
                  <a:lnTo>
                    <a:pt x="0" y="178"/>
                  </a:lnTo>
                  <a:lnTo>
                    <a:pt x="173" y="0"/>
                  </a:lnTo>
                  <a:lnTo>
                    <a:pt x="173" y="131"/>
                  </a:lnTo>
                  <a:lnTo>
                    <a:pt x="307" y="131"/>
                  </a:lnTo>
                  <a:lnTo>
                    <a:pt x="307" y="178"/>
                  </a:lnTo>
                  <a:lnTo>
                    <a:pt x="173" y="178"/>
                  </a:lnTo>
                  <a:lnTo>
                    <a:pt x="173" y="457"/>
                  </a:lnTo>
                  <a:cubicBezTo>
                    <a:pt x="173" y="533"/>
                    <a:pt x="193" y="569"/>
                    <a:pt x="237" y="569"/>
                  </a:cubicBezTo>
                  <a:cubicBezTo>
                    <a:pt x="283" y="569"/>
                    <a:pt x="306" y="532"/>
                    <a:pt x="318" y="532"/>
                  </a:cubicBezTo>
                  <a:cubicBezTo>
                    <a:pt x="325" y="532"/>
                    <a:pt x="329" y="541"/>
                    <a:pt x="329" y="547"/>
                  </a:cubicBezTo>
                  <a:cubicBezTo>
                    <a:pt x="329" y="559"/>
                    <a:pt x="287" y="626"/>
                    <a:pt x="203" y="626"/>
                  </a:cubicBezTo>
                  <a:cubicBezTo>
                    <a:pt x="115" y="626"/>
                    <a:pt x="67" y="570"/>
                    <a:pt x="67" y="466"/>
                  </a:cubicBezTo>
                  <a:lnTo>
                    <a:pt x="67" y="178"/>
                  </a:lnTo>
                  <a:lnTo>
                    <a:pt x="0" y="17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68"/>
            <p:cNvSpPr>
              <a:spLocks/>
            </p:cNvSpPr>
            <p:nvPr/>
          </p:nvSpPr>
          <p:spPr bwMode="auto">
            <a:xfrm>
              <a:off x="3756025" y="6140292"/>
              <a:ext cx="293688" cy="436563"/>
            </a:xfrm>
            <a:custGeom>
              <a:avLst/>
              <a:gdLst>
                <a:gd name="T0" fmla="*/ 0 w 513"/>
                <a:gd name="T1" fmla="*/ 0 h 762"/>
                <a:gd name="T2" fmla="*/ 0 w 513"/>
                <a:gd name="T3" fmla="*/ 0 h 762"/>
                <a:gd name="T4" fmla="*/ 234 w 513"/>
                <a:gd name="T5" fmla="*/ 0 h 762"/>
                <a:gd name="T6" fmla="*/ 234 w 513"/>
                <a:gd name="T7" fmla="*/ 47 h 762"/>
                <a:gd name="T8" fmla="*/ 173 w 513"/>
                <a:gd name="T9" fmla="*/ 47 h 762"/>
                <a:gd name="T10" fmla="*/ 288 w 513"/>
                <a:gd name="T11" fmla="*/ 356 h 762"/>
                <a:gd name="T12" fmla="*/ 408 w 513"/>
                <a:gd name="T13" fmla="*/ 47 h 762"/>
                <a:gd name="T14" fmla="*/ 352 w 513"/>
                <a:gd name="T15" fmla="*/ 47 h 762"/>
                <a:gd name="T16" fmla="*/ 352 w 513"/>
                <a:gd name="T17" fmla="*/ 0 h 762"/>
                <a:gd name="T18" fmla="*/ 513 w 513"/>
                <a:gd name="T19" fmla="*/ 0 h 762"/>
                <a:gd name="T20" fmla="*/ 513 w 513"/>
                <a:gd name="T21" fmla="*/ 47 h 762"/>
                <a:gd name="T22" fmla="*/ 455 w 513"/>
                <a:gd name="T23" fmla="*/ 47 h 762"/>
                <a:gd name="T24" fmla="*/ 173 w 513"/>
                <a:gd name="T25" fmla="*/ 762 h 762"/>
                <a:gd name="T26" fmla="*/ 83 w 513"/>
                <a:gd name="T27" fmla="*/ 762 h 762"/>
                <a:gd name="T28" fmla="*/ 219 w 513"/>
                <a:gd name="T29" fmla="*/ 461 h 762"/>
                <a:gd name="T30" fmla="*/ 64 w 513"/>
                <a:gd name="T31" fmla="*/ 47 h 762"/>
                <a:gd name="T32" fmla="*/ 0 w 513"/>
                <a:gd name="T33" fmla="*/ 47 h 762"/>
                <a:gd name="T34" fmla="*/ 0 w 513"/>
                <a:gd name="T3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3" h="762">
                  <a:moveTo>
                    <a:pt x="0" y="0"/>
                  </a:moveTo>
                  <a:lnTo>
                    <a:pt x="0" y="0"/>
                  </a:lnTo>
                  <a:lnTo>
                    <a:pt x="234" y="0"/>
                  </a:lnTo>
                  <a:lnTo>
                    <a:pt x="234" y="47"/>
                  </a:lnTo>
                  <a:lnTo>
                    <a:pt x="173" y="47"/>
                  </a:lnTo>
                  <a:lnTo>
                    <a:pt x="288" y="356"/>
                  </a:lnTo>
                  <a:lnTo>
                    <a:pt x="408" y="47"/>
                  </a:lnTo>
                  <a:lnTo>
                    <a:pt x="352" y="47"/>
                  </a:lnTo>
                  <a:lnTo>
                    <a:pt x="352" y="0"/>
                  </a:lnTo>
                  <a:lnTo>
                    <a:pt x="513" y="0"/>
                  </a:lnTo>
                  <a:lnTo>
                    <a:pt x="513" y="47"/>
                  </a:lnTo>
                  <a:lnTo>
                    <a:pt x="455" y="47"/>
                  </a:lnTo>
                  <a:lnTo>
                    <a:pt x="173" y="762"/>
                  </a:lnTo>
                  <a:lnTo>
                    <a:pt x="83" y="762"/>
                  </a:lnTo>
                  <a:lnTo>
                    <a:pt x="219" y="461"/>
                  </a:lnTo>
                  <a:lnTo>
                    <a:pt x="64" y="47"/>
                  </a:lnTo>
                  <a:lnTo>
                    <a:pt x="0" y="47"/>
                  </a:lnTo>
                  <a:lnTo>
                    <a:pt x="0" y="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4" name="Rectangle 73"/>
          <p:cNvSpPr/>
          <p:nvPr/>
        </p:nvSpPr>
        <p:spPr>
          <a:xfrm>
            <a:off x="465137" y="327454"/>
            <a:ext cx="8305103" cy="430887"/>
          </a:xfrm>
          <a:prstGeom prst="rect">
            <a:avLst/>
          </a:prstGeom>
        </p:spPr>
        <p:txBody>
          <a:bodyPr wrap="square">
            <a:spAutoFit/>
          </a:bodyPr>
          <a:lstStyle/>
          <a:p>
            <a:pPr>
              <a:buClr>
                <a:srgbClr val="000000"/>
              </a:buClr>
            </a:pPr>
            <a:r>
              <a:rPr lang="en-US" altLang="en-US" sz="2200" dirty="0">
                <a:solidFill>
                  <a:schemeClr val="bg1">
                    <a:lumMod val="85000"/>
                  </a:schemeClr>
                </a:solidFill>
                <a:latin typeface="Arial Narrow" panose="020B0606020202030204" pitchFamily="34" charset="0"/>
              </a:rPr>
              <a:t>Office of the General Counsel</a:t>
            </a:r>
          </a:p>
        </p:txBody>
      </p:sp>
      <p:cxnSp>
        <p:nvCxnSpPr>
          <p:cNvPr id="75" name="Straight Connector 74"/>
          <p:cNvCxnSpPr/>
          <p:nvPr/>
        </p:nvCxnSpPr>
        <p:spPr>
          <a:xfrm>
            <a:off x="551537" y="1210834"/>
            <a:ext cx="8109077"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Title 4"/>
          <p:cNvSpPr>
            <a:spLocks noGrp="1"/>
          </p:cNvSpPr>
          <p:nvPr>
            <p:ph type="ctrTitle" idx="4294967295"/>
          </p:nvPr>
        </p:nvSpPr>
        <p:spPr>
          <a:xfrm>
            <a:off x="444496" y="1427507"/>
            <a:ext cx="8216117" cy="3183942"/>
          </a:xfrm>
        </p:spPr>
        <p:txBody>
          <a:bodyPr>
            <a:noAutofit/>
          </a:bodyPr>
          <a:lstStyle/>
          <a:p>
            <a:pPr>
              <a:lnSpc>
                <a:spcPct val="80000"/>
              </a:lnSpc>
            </a:pPr>
            <a:r>
              <a:rPr lang="en-US" sz="5400" b="1" dirty="0">
                <a:solidFill>
                  <a:schemeClr val="bg1"/>
                </a:solidFill>
              </a:rPr>
              <a:t>CISA: Mission, Authorities, and Capabilities</a:t>
            </a:r>
            <a:endParaRPr lang="en-US" sz="4800" dirty="0">
              <a:solidFill>
                <a:schemeClr val="bg1"/>
              </a:solidFill>
            </a:endParaRPr>
          </a:p>
        </p:txBody>
      </p:sp>
    </p:spTree>
    <p:extLst>
      <p:ext uri="{BB962C8B-B14F-4D97-AF65-F5344CB8AC3E}">
        <p14:creationId xmlns:p14="http://schemas.microsoft.com/office/powerpoint/2010/main" val="24048010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529938-CED2-8D48-AEDE-8C65BC0E2F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0078AE"/>
                </a:solidFill>
                <a:latin typeface="Franklin Gothic Demi" panose="020B0703020102020204" pitchFamily="34" charset="0"/>
                <a:ea typeface="Arial" charset="0"/>
                <a:cs typeface="Arial" charset="0"/>
              </a:rPr>
              <a:t>Information Sharing and Technical Assistance Involving Federal and Non-Federal Entities</a:t>
            </a:r>
          </a:p>
        </p:txBody>
      </p:sp>
      <p:pic>
        <p:nvPicPr>
          <p:cNvPr id="4" name="Graphic 3">
            <a:extLst>
              <a:ext uri="{FF2B5EF4-FFF2-40B4-BE49-F238E27FC236}">
                <a16:creationId xmlns:a16="http://schemas.microsoft.com/office/drawing/2014/main" id="{83774F02-A47F-4943-97A8-E953D61C703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87250" y="4828848"/>
            <a:ext cx="402336" cy="402336"/>
          </a:xfrm>
          <a:prstGeom prst="rect">
            <a:avLst/>
          </a:prstGeom>
        </p:spPr>
      </p:pic>
      <p:pic>
        <p:nvPicPr>
          <p:cNvPr id="6" name="Graphic 5">
            <a:extLst>
              <a:ext uri="{FF2B5EF4-FFF2-40B4-BE49-F238E27FC236}">
                <a16:creationId xmlns:a16="http://schemas.microsoft.com/office/drawing/2014/main" id="{70CC1701-4C83-654B-AB02-2709326898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7250" y="3029907"/>
            <a:ext cx="402336" cy="402336"/>
          </a:xfrm>
          <a:prstGeom prst="rect">
            <a:avLst/>
          </a:prstGeom>
        </p:spPr>
      </p:pic>
      <p:sp>
        <p:nvSpPr>
          <p:cNvPr id="7" name="Rectangle 6">
            <a:extLst>
              <a:ext uri="{FF2B5EF4-FFF2-40B4-BE49-F238E27FC236}">
                <a16:creationId xmlns:a16="http://schemas.microsoft.com/office/drawing/2014/main" id="{5164006B-AEE6-BB41-B06C-C1159643E6BA}"/>
              </a:ext>
            </a:extLst>
          </p:cNvPr>
          <p:cNvSpPr/>
          <p:nvPr/>
        </p:nvSpPr>
        <p:spPr>
          <a:xfrm>
            <a:off x="1489585" y="3105349"/>
            <a:ext cx="2590045" cy="3616375"/>
          </a:xfrm>
          <a:prstGeom prst="rect">
            <a:avLst/>
          </a:prstGeom>
        </p:spPr>
        <p:txBody>
          <a:bodyPr wrap="square">
            <a:spAutoFit/>
          </a:bodyPr>
          <a:lstStyle/>
          <a:p>
            <a:r>
              <a:rPr lang="en-US" sz="1400" dirty="0">
                <a:solidFill>
                  <a:schemeClr val="bg1"/>
                </a:solidFill>
                <a:latin typeface="ITC Franklin Gothic Book Conden" panose="020B0506000000000000" pitchFamily="34" charset="0"/>
              </a:rPr>
              <a:t>Non-federal entities can share </a:t>
            </a:r>
            <a:br>
              <a:rPr lang="en-US" sz="1400" dirty="0">
                <a:solidFill>
                  <a:schemeClr val="bg1"/>
                </a:solidFill>
                <a:latin typeface="ITC Franklin Gothic Book Conden" panose="020B0506000000000000" pitchFamily="34" charset="0"/>
              </a:rPr>
            </a:br>
            <a:r>
              <a:rPr lang="en-US" sz="1400" dirty="0">
                <a:solidFill>
                  <a:schemeClr val="bg1"/>
                </a:solidFill>
                <a:latin typeface="ITC Franklin Gothic Book Conden" panose="020B0506000000000000" pitchFamily="34" charset="0"/>
              </a:rPr>
              <a:t>cyber threat indicators (CTIs) and defensive measures (DMs) notwithstanding any other law.  </a:t>
            </a:r>
            <a:br>
              <a:rPr lang="en-US" sz="1400" dirty="0">
                <a:solidFill>
                  <a:schemeClr val="bg1"/>
                </a:solidFill>
                <a:latin typeface="ITC Franklin Gothic Book Conden" panose="020B0506000000000000" pitchFamily="34" charset="0"/>
              </a:rPr>
            </a:br>
            <a:r>
              <a:rPr lang="en-US" sz="1400" dirty="0">
                <a:solidFill>
                  <a:schemeClr val="bg1"/>
                </a:solidFill>
                <a:latin typeface="ITC Franklin Gothic Book Conden" panose="020B0506000000000000" pitchFamily="34" charset="0"/>
              </a:rPr>
              <a:t>6 U.S.C. § 1503(c).</a:t>
            </a:r>
          </a:p>
          <a:p>
            <a:pPr marL="285750" indent="-285750">
              <a:buFont typeface="Arial" panose="020B0604020202020204" pitchFamily="34" charset="0"/>
              <a:buChar char="•"/>
            </a:pPr>
            <a:r>
              <a:rPr lang="en-US" sz="1400" dirty="0">
                <a:solidFill>
                  <a:schemeClr val="bg1"/>
                </a:solidFill>
                <a:latin typeface="ITC Franklin Gothic Book Conden" panose="020B0506000000000000" pitchFamily="34" charset="0"/>
              </a:rPr>
              <a:t>Requires removal of certain personal information. </a:t>
            </a:r>
            <a:br>
              <a:rPr lang="en-US" sz="1400" dirty="0">
                <a:solidFill>
                  <a:schemeClr val="bg1"/>
                </a:solidFill>
                <a:latin typeface="ITC Franklin Gothic Book Conden" panose="020B0506000000000000" pitchFamily="34" charset="0"/>
              </a:rPr>
            </a:br>
            <a:r>
              <a:rPr lang="en-US" sz="1400" dirty="0">
                <a:solidFill>
                  <a:schemeClr val="bg1"/>
                </a:solidFill>
                <a:latin typeface="ITC Franklin Gothic Book Conden" panose="020B0506000000000000" pitchFamily="34" charset="0"/>
              </a:rPr>
              <a:t>6 U.S.C. § 1503(d)(2).</a:t>
            </a:r>
          </a:p>
          <a:p>
            <a:pPr>
              <a:spcBef>
                <a:spcPts val="600"/>
              </a:spcBef>
            </a:pPr>
            <a:r>
              <a:rPr lang="en-US" sz="1400" dirty="0">
                <a:solidFill>
                  <a:schemeClr val="bg1"/>
                </a:solidFill>
                <a:latin typeface="ITC Franklin Gothic Book Conden" panose="020B0506000000000000" pitchFamily="34" charset="0"/>
              </a:rPr>
              <a:t>DHS develops a capability and process that accepts Cybersecurity Threat Indicators and Defensive Measures from any non-Federal entity and by which the Federal Government receives Cybersecurity Threat Indicators and Defensive Measures. 6 U.S.C. § 1504</a:t>
            </a:r>
          </a:p>
        </p:txBody>
      </p:sp>
      <p:graphicFrame>
        <p:nvGraphicFramePr>
          <p:cNvPr id="8" name="Table 7">
            <a:extLst>
              <a:ext uri="{FF2B5EF4-FFF2-40B4-BE49-F238E27FC236}">
                <a16:creationId xmlns:a16="http://schemas.microsoft.com/office/drawing/2014/main" id="{77D63D92-41AB-204A-9C18-79BC6F67F8C4}"/>
              </a:ext>
            </a:extLst>
          </p:cNvPr>
          <p:cNvGraphicFramePr>
            <a:graphicFrameLocks noGrp="1"/>
          </p:cNvGraphicFramePr>
          <p:nvPr>
            <p:extLst>
              <p:ext uri="{D42A27DB-BD31-4B8C-83A1-F6EECF244321}">
                <p14:modId xmlns:p14="http://schemas.microsoft.com/office/powerpoint/2010/main" val="4032056002"/>
              </p:ext>
            </p:extLst>
          </p:nvPr>
        </p:nvGraphicFramePr>
        <p:xfrm>
          <a:off x="1523998" y="1615400"/>
          <a:ext cx="5489988" cy="762000"/>
        </p:xfrm>
        <a:graphic>
          <a:graphicData uri="http://schemas.openxmlformats.org/drawingml/2006/table">
            <a:tbl>
              <a:tblPr bandRow="1">
                <a:tableStyleId>{5C22544A-7EE6-4342-B048-85BDC9FD1C3A}</a:tableStyleId>
              </a:tblPr>
              <a:tblGrid>
                <a:gridCol w="2987719">
                  <a:extLst>
                    <a:ext uri="{9D8B030D-6E8A-4147-A177-3AD203B41FA5}">
                      <a16:colId xmlns:a16="http://schemas.microsoft.com/office/drawing/2014/main" val="3147128069"/>
                    </a:ext>
                  </a:extLst>
                </a:gridCol>
                <a:gridCol w="2502269">
                  <a:extLst>
                    <a:ext uri="{9D8B030D-6E8A-4147-A177-3AD203B41FA5}">
                      <a16:colId xmlns:a16="http://schemas.microsoft.com/office/drawing/2014/main" val="426197822"/>
                    </a:ext>
                  </a:extLst>
                </a:gridCol>
              </a:tblGrid>
              <a:tr h="370840">
                <a:tc>
                  <a:txBody>
                    <a:bodyPr/>
                    <a:lstStyle/>
                    <a:p>
                      <a:r>
                        <a:rPr lang="en-US" sz="2200" b="0" i="0" dirty="0">
                          <a:solidFill>
                            <a:schemeClr val="bg1"/>
                          </a:solidFill>
                          <a:latin typeface="Franklin Gothic Medium Cond" panose="020B0606030402020204" pitchFamily="34" charset="0"/>
                        </a:rPr>
                        <a:t>Cybersecurity Information</a:t>
                      </a:r>
                    </a:p>
                    <a:p>
                      <a:r>
                        <a:rPr lang="en-US" sz="2200" b="0" i="0" dirty="0">
                          <a:solidFill>
                            <a:schemeClr val="bg1"/>
                          </a:solidFill>
                          <a:latin typeface="Franklin Gothic Medium Cond" panose="020B0606030402020204" pitchFamily="34" charset="0"/>
                        </a:rPr>
                        <a:t>Sharing Act of 2015 </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bg1"/>
                          </a:solidFill>
                          <a:latin typeface="Franklin Gothic Book" panose="020B0503020102020204" pitchFamily="34" charset="0"/>
                        </a:rPr>
                        <a:t>6 U.S.C. §§ 1501-10</a:t>
                      </a:r>
                    </a:p>
                  </a:txBody>
                  <a:tcPr marL="2743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024619"/>
                  </a:ext>
                </a:extLst>
              </a:tr>
            </a:tbl>
          </a:graphicData>
        </a:graphic>
      </p:graphicFrame>
      <p:sp>
        <p:nvSpPr>
          <p:cNvPr id="9" name="Slide Number Placeholder 5">
            <a:extLst>
              <a:ext uri="{FF2B5EF4-FFF2-40B4-BE49-F238E27FC236}">
                <a16:creationId xmlns:a16="http://schemas.microsoft.com/office/drawing/2014/main" id="{5005DAB7-B162-5440-8243-D51C606A0D15}"/>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10</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278376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2209800" cy="6883401"/>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8AE"/>
              </a:solidFill>
              <a:effectLst/>
              <a:uLnTx/>
              <a:uFillTx/>
              <a:latin typeface="Arial" charset="0"/>
              <a:ea typeface="+mn-ea"/>
              <a:cs typeface="+mn-cs"/>
            </a:endParaRPr>
          </a:p>
        </p:txBody>
      </p:sp>
      <p:sp>
        <p:nvSpPr>
          <p:cNvPr id="3" name="Content Placeholder 2"/>
          <p:cNvSpPr>
            <a:spLocks noGrp="1"/>
          </p:cNvSpPr>
          <p:nvPr>
            <p:ph idx="1"/>
          </p:nvPr>
        </p:nvSpPr>
        <p:spPr>
          <a:xfrm>
            <a:off x="2590800" y="371520"/>
            <a:ext cx="6096000" cy="2330970"/>
          </a:xfrm>
        </p:spPr>
        <p:txBody>
          <a:bodyPr>
            <a:noAutofit/>
          </a:bodyPr>
          <a:lstStyle/>
          <a:p>
            <a:pPr marL="0" indent="0">
              <a:lnSpc>
                <a:spcPct val="90000"/>
              </a:lnSpc>
              <a:spcBef>
                <a:spcPts val="0"/>
              </a:spcBef>
              <a:spcAft>
                <a:spcPts val="1200"/>
              </a:spcAft>
              <a:buNone/>
            </a:pPr>
            <a:r>
              <a:rPr lang="en-US" sz="3000" dirty="0">
                <a:solidFill>
                  <a:srgbClr val="0078AE"/>
                </a:solidFill>
                <a:latin typeface="Franklin Gothic Demi" panose="020B0703020102020204" pitchFamily="34" charset="0"/>
                <a:ea typeface="+mj-ea"/>
                <a:cs typeface="Arial"/>
              </a:rPr>
              <a:t>Support national level enterprise risk management through information sharing</a:t>
            </a:r>
          </a:p>
        </p:txBody>
      </p:sp>
      <p:sp>
        <p:nvSpPr>
          <p:cNvPr id="8" name="TextBox 7"/>
          <p:cNvSpPr txBox="1"/>
          <p:nvPr/>
        </p:nvSpPr>
        <p:spPr>
          <a:xfrm>
            <a:off x="2667000" y="1905799"/>
            <a:ext cx="5410200" cy="293926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1600" b="1" u="none" strike="noStrike" kern="1200" cap="none" spc="0" normalizeH="0" baseline="0" noProof="0" dirty="0">
                <a:ln>
                  <a:noFill/>
                </a:ln>
                <a:solidFill>
                  <a:srgbClr val="005288"/>
                </a:solidFill>
                <a:effectLst/>
                <a:uLnTx/>
                <a:uFillTx/>
                <a:latin typeface="Franklin Gothic Demi" panose="020B0603020102020204" pitchFamily="34" charset="0"/>
                <a:cs typeface="Times New Roman"/>
              </a:rPr>
              <a:t>Automated Indicator Sharing (AIS)</a:t>
            </a:r>
          </a:p>
          <a:p>
            <a:pPr marL="742950" marR="0" lvl="1" indent="-285750" algn="l" defTabSz="914400" rtl="0" eaLnBrk="1" fontAlgn="auto" latinLnBrk="0" hangingPunct="1">
              <a:lnSpc>
                <a:spcPct val="100000"/>
              </a:lnSpc>
              <a:spcBef>
                <a:spcPts val="0"/>
              </a:spcBef>
              <a:spcAft>
                <a:spcPts val="600"/>
              </a:spcAft>
              <a:buClrTx/>
              <a:buSzTx/>
              <a:buFont typeface="Lucida Grande"/>
              <a:buChar char="–"/>
              <a:tabLst/>
              <a:defRPr/>
            </a:pPr>
            <a:r>
              <a:rPr kumimoji="0" lang="en-US" sz="1600" b="0" i="0" u="none" strike="noStrike" kern="1200" cap="none" spc="0" normalizeH="0" baseline="0" noProof="0" dirty="0">
                <a:ln>
                  <a:noFill/>
                </a:ln>
                <a:solidFill>
                  <a:srgbClr val="005288"/>
                </a:solidFill>
                <a:effectLst/>
                <a:uLnTx/>
                <a:uFillTx/>
                <a:latin typeface="Franklin Gothic Book" panose="020B0503020102020204" pitchFamily="34" charset="0"/>
                <a:cs typeface="Times New Roman"/>
              </a:rPr>
              <a:t>Bi-directional, machine-speed sharing of threat indicators</a:t>
            </a:r>
          </a:p>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1600" b="1" u="none" strike="noStrike" kern="1200" cap="none" spc="0" normalizeH="0" baseline="0" noProof="0" dirty="0">
                <a:ln>
                  <a:noFill/>
                </a:ln>
                <a:solidFill>
                  <a:srgbClr val="005288"/>
                </a:solidFill>
                <a:effectLst/>
                <a:uLnTx/>
                <a:uFillTx/>
                <a:latin typeface="Franklin Gothic Demi" panose="020B0603020102020204" pitchFamily="34" charset="0"/>
                <a:cs typeface="Times New Roman"/>
              </a:rPr>
              <a:t>Enhanced Cybersecurity Services (ECS)</a:t>
            </a:r>
          </a:p>
          <a:p>
            <a:pPr marL="742950" marR="0" lvl="1" indent="-285750" algn="l" defTabSz="914400" rtl="0" eaLnBrk="1" fontAlgn="auto" latinLnBrk="0" hangingPunct="1">
              <a:lnSpc>
                <a:spcPct val="100000"/>
              </a:lnSpc>
              <a:spcBef>
                <a:spcPts val="0"/>
              </a:spcBef>
              <a:spcAft>
                <a:spcPts val="600"/>
              </a:spcAft>
              <a:buClrTx/>
              <a:buSzTx/>
              <a:buFont typeface="Lucida Grande"/>
              <a:buChar char="–"/>
              <a:tabLst/>
              <a:defRPr/>
            </a:pPr>
            <a:r>
              <a:rPr kumimoji="0" lang="en-US" sz="1600" b="0" i="0" u="none" strike="noStrike" kern="1200" cap="none" spc="0" normalizeH="0" baseline="0" noProof="0" dirty="0">
                <a:ln>
                  <a:noFill/>
                </a:ln>
                <a:solidFill>
                  <a:srgbClr val="005288"/>
                </a:solidFill>
                <a:effectLst/>
                <a:uLnTx/>
                <a:uFillTx/>
                <a:latin typeface="Franklin Gothic Book" panose="020B0503020102020204" pitchFamily="34" charset="0"/>
                <a:cs typeface="Times New Roman"/>
              </a:rPr>
              <a:t>Intrusion detection/prevention system with government information (classified and unclassified) to augment organization’s capabilities</a:t>
            </a:r>
          </a:p>
          <a:p>
            <a:pPr marL="342900" marR="0" lvl="0" indent="-342900" algn="l" defTabSz="914400" rtl="0" eaLnBrk="1" fontAlgn="auto" latinLnBrk="0" hangingPunct="1">
              <a:lnSpc>
                <a:spcPct val="100000"/>
              </a:lnSpc>
              <a:spcBef>
                <a:spcPts val="0"/>
              </a:spcBef>
              <a:spcAft>
                <a:spcPts val="600"/>
              </a:spcAft>
              <a:buClrTx/>
              <a:buSzTx/>
              <a:buFont typeface="Arial"/>
              <a:buChar char="•"/>
              <a:tabLst/>
              <a:defRPr/>
            </a:pPr>
            <a:r>
              <a:rPr kumimoji="0" lang="en-US" sz="1600" b="1" u="none" strike="noStrike" kern="1200" cap="none" spc="0" normalizeH="0" baseline="0" noProof="0" dirty="0">
                <a:ln>
                  <a:noFill/>
                </a:ln>
                <a:solidFill>
                  <a:srgbClr val="005288"/>
                </a:solidFill>
                <a:effectLst/>
                <a:uLnTx/>
                <a:uFillTx/>
                <a:latin typeface="Franklin Gothic Demi" panose="020B0603020102020204" pitchFamily="34" charset="0"/>
                <a:cs typeface="Times New Roman"/>
              </a:rPr>
              <a:t>Cyber Information Sharing and Collaboration </a:t>
            </a:r>
            <a:br>
              <a:rPr kumimoji="0" lang="en-US" sz="1600" b="1" u="none" strike="noStrike" kern="1200" cap="none" spc="0" normalizeH="0" baseline="0" noProof="0" dirty="0">
                <a:ln>
                  <a:noFill/>
                </a:ln>
                <a:solidFill>
                  <a:srgbClr val="005288"/>
                </a:solidFill>
                <a:effectLst/>
                <a:uLnTx/>
                <a:uFillTx/>
                <a:latin typeface="Franklin Gothic Demi" panose="020B0603020102020204" pitchFamily="34" charset="0"/>
                <a:cs typeface="Times New Roman"/>
              </a:rPr>
            </a:br>
            <a:r>
              <a:rPr kumimoji="0" lang="en-US" sz="1600" b="1" u="none" strike="noStrike" kern="1200" cap="none" spc="0" normalizeH="0" baseline="0" noProof="0" dirty="0">
                <a:ln>
                  <a:noFill/>
                </a:ln>
                <a:solidFill>
                  <a:srgbClr val="005288"/>
                </a:solidFill>
                <a:effectLst/>
                <a:uLnTx/>
                <a:uFillTx/>
                <a:latin typeface="Franklin Gothic Demi" panose="020B0603020102020204" pitchFamily="34" charset="0"/>
                <a:cs typeface="Times New Roman"/>
              </a:rPr>
              <a:t>Program (CISCP) </a:t>
            </a:r>
          </a:p>
          <a:p>
            <a:pPr marL="742950" marR="0" lvl="1" indent="-285750" algn="l" defTabSz="914400" rtl="0" eaLnBrk="1" fontAlgn="auto" latinLnBrk="0" hangingPunct="1">
              <a:lnSpc>
                <a:spcPct val="100000"/>
              </a:lnSpc>
              <a:spcBef>
                <a:spcPts val="0"/>
              </a:spcBef>
              <a:spcAft>
                <a:spcPts val="0"/>
              </a:spcAft>
              <a:buClrTx/>
              <a:buSzTx/>
              <a:buFont typeface="Lucida Grande"/>
              <a:buChar char="–"/>
              <a:tabLst/>
              <a:defRPr/>
            </a:pPr>
            <a:r>
              <a:rPr kumimoji="0" lang="en-US" sz="1600" b="0" i="0" u="none" strike="noStrike" kern="1200" cap="none" spc="0" normalizeH="0" baseline="0" noProof="0" dirty="0">
                <a:ln>
                  <a:noFill/>
                </a:ln>
                <a:solidFill>
                  <a:srgbClr val="005288"/>
                </a:solidFill>
                <a:effectLst/>
                <a:uLnTx/>
                <a:uFillTx/>
                <a:latin typeface="Franklin Gothic Book" panose="020B0503020102020204" pitchFamily="34" charset="0"/>
                <a:cs typeface="Times New Roman"/>
              </a:rPr>
              <a:t>Public-private information sharing group</a:t>
            </a:r>
          </a:p>
        </p:txBody>
      </p:sp>
      <p:sp>
        <p:nvSpPr>
          <p:cNvPr id="13" name="TextBox 12"/>
          <p:cNvSpPr txBox="1"/>
          <p:nvPr/>
        </p:nvSpPr>
        <p:spPr>
          <a:xfrm>
            <a:off x="3143960" y="6434852"/>
            <a:ext cx="3028239"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x-none" sz="800" b="0" i="0" u="none" strike="noStrike" kern="1200" cap="none" spc="0" normalizeH="0" baseline="0" noProof="0" dirty="0">
                <a:ln>
                  <a:noFill/>
                </a:ln>
                <a:solidFill>
                  <a:srgbClr val="000000"/>
                </a:solidFill>
                <a:effectLst/>
                <a:uLnTx/>
                <a:uFillTx/>
                <a:latin typeface="Arial"/>
                <a:ea typeface="ＭＳ Ｐゴシック" pitchFamily="34" charset="-128"/>
                <a:cs typeface="ITC Franklin Gothic Std Book"/>
              </a:rPr>
              <a:t>UNCLASSIFIED // FOR OFFICIAL USE ONLY</a:t>
            </a:r>
            <a:endParaRPr kumimoji="0" lang="en-US" sz="800" b="0" i="0" u="none" strike="noStrike" kern="1200" cap="none" spc="0" normalizeH="0" baseline="0" noProof="0" dirty="0">
              <a:ln>
                <a:noFill/>
              </a:ln>
              <a:solidFill>
                <a:srgbClr val="000000"/>
              </a:solidFill>
              <a:effectLst/>
              <a:uLnTx/>
              <a:uFillTx/>
              <a:latin typeface="Arial"/>
              <a:ea typeface="ＭＳ Ｐゴシック" pitchFamily="34" charset="-128"/>
              <a:cs typeface="ITC Franklin Gothic Std Book"/>
            </a:endParaRPr>
          </a:p>
        </p:txBody>
      </p:sp>
      <p:sp>
        <p:nvSpPr>
          <p:cNvPr id="15" name="TextBox 14">
            <a:extLst>
              <a:ext uri="{FF2B5EF4-FFF2-40B4-BE49-F238E27FC236}">
                <a16:creationId xmlns:a16="http://schemas.microsoft.com/office/drawing/2014/main" id="{C34396ED-8C6E-2B46-8B4B-8857EA8F2D79}"/>
              </a:ext>
            </a:extLst>
          </p:cNvPr>
          <p:cNvSpPr txBox="1"/>
          <p:nvPr/>
        </p:nvSpPr>
        <p:spPr>
          <a:xfrm>
            <a:off x="1" y="1526347"/>
            <a:ext cx="22098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bg1"/>
                </a:solidFill>
                <a:effectLst/>
                <a:uLnTx/>
                <a:uFillTx/>
                <a:latin typeface="Franklin Gothic Demi" panose="020B0603020102020204" pitchFamily="34" charset="0"/>
                <a:cs typeface="ITC Franklin Gothic Std Book"/>
              </a:rPr>
              <a:t>INFORMATION SHARING</a:t>
            </a:r>
          </a:p>
        </p:txBody>
      </p:sp>
      <p:pic>
        <p:nvPicPr>
          <p:cNvPr id="16" name="Graphic 15">
            <a:extLst>
              <a:ext uri="{FF2B5EF4-FFF2-40B4-BE49-F238E27FC236}">
                <a16:creationId xmlns:a16="http://schemas.microsoft.com/office/drawing/2014/main" id="{E0F417F8-23F3-F94C-88BA-3F36B5B83A5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8659" y="548183"/>
            <a:ext cx="689236" cy="832124"/>
          </a:xfrm>
          <a:prstGeom prst="rect">
            <a:avLst/>
          </a:prstGeom>
        </p:spPr>
      </p:pic>
      <p:sp>
        <p:nvSpPr>
          <p:cNvPr id="9" name="Rectangle 8">
            <a:extLst>
              <a:ext uri="{FF2B5EF4-FFF2-40B4-BE49-F238E27FC236}">
                <a16:creationId xmlns:a16="http://schemas.microsoft.com/office/drawing/2014/main" id="{7953EC60-08AF-8D4F-9428-0F3C1D33DEFE}"/>
              </a:ext>
            </a:extLst>
          </p:cNvPr>
          <p:cNvSpPr/>
          <p:nvPr/>
        </p:nvSpPr>
        <p:spPr>
          <a:xfrm>
            <a:off x="-1156803" y="5340722"/>
            <a:ext cx="4548367" cy="584775"/>
          </a:xfrm>
          <a:prstGeom prst="rect">
            <a:avLst/>
          </a:prstGeom>
        </p:spPr>
        <p:txBody>
          <a:bodyPr wrap="square">
            <a:spAutoFit/>
          </a:bodyPr>
          <a:lstStyle/>
          <a:p>
            <a:pPr lvl="0" algn="ctr" fontAlgn="auto">
              <a:spcBef>
                <a:spcPts val="0"/>
              </a:spcBef>
              <a:spcAft>
                <a:spcPts val="0"/>
              </a:spcAft>
              <a:defRPr/>
            </a:pPr>
            <a:r>
              <a:rPr lang="en-US" sz="1600" dirty="0">
                <a:solidFill>
                  <a:schemeClr val="bg1"/>
                </a:solidFill>
                <a:latin typeface="Franklin Gothic Medium" panose="020B0603020102020204" pitchFamily="34" charset="0"/>
              </a:rPr>
              <a:t>CYBERSECURITY IS </a:t>
            </a:r>
            <a:br>
              <a:rPr lang="en-US" sz="1600" dirty="0">
                <a:solidFill>
                  <a:schemeClr val="bg1"/>
                </a:solidFill>
                <a:latin typeface="Franklin Gothic Medium" panose="020B0603020102020204" pitchFamily="34" charset="0"/>
              </a:rPr>
            </a:br>
            <a:r>
              <a:rPr lang="en-US" sz="1600" dirty="0">
                <a:solidFill>
                  <a:schemeClr val="bg1"/>
                </a:solidFill>
                <a:latin typeface="Franklin Gothic Medium" panose="020B0603020102020204" pitchFamily="34" charset="0"/>
              </a:rPr>
              <a:t>A TEAM SPORT</a:t>
            </a:r>
          </a:p>
        </p:txBody>
      </p:sp>
      <p:sp>
        <p:nvSpPr>
          <p:cNvPr id="19" name="Rectangle 18">
            <a:extLst>
              <a:ext uri="{FF2B5EF4-FFF2-40B4-BE49-F238E27FC236}">
                <a16:creationId xmlns:a16="http://schemas.microsoft.com/office/drawing/2014/main" id="{8EBC52E1-4078-DB45-880A-F86FC4CA253A}"/>
              </a:ext>
            </a:extLst>
          </p:cNvPr>
          <p:cNvSpPr/>
          <p:nvPr/>
        </p:nvSpPr>
        <p:spPr>
          <a:xfrm>
            <a:off x="6172199" y="6188630"/>
            <a:ext cx="3482104" cy="49244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1300" u="none" strike="noStrike" kern="1200" cap="none" spc="0" normalizeH="0" baseline="0" noProof="0" dirty="0">
                <a:ln>
                  <a:noFill/>
                </a:ln>
                <a:solidFill>
                  <a:srgbClr val="008FBF"/>
                </a:solidFill>
                <a:effectLst/>
                <a:uLnTx/>
                <a:uFillTx/>
                <a:latin typeface="Franklin Gothic Book" panose="020B0503020102020204" pitchFamily="34" charset="0"/>
              </a:rPr>
              <a:t>CONTACT: </a:t>
            </a:r>
            <a: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t/>
            </a:r>
            <a:b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br>
            <a:r>
              <a:rPr kumimoji="0" lang="en-US" sz="1300" u="none" strike="noStrike" kern="1200" cap="none" spc="0" normalizeH="0" baseline="0" noProof="0" dirty="0" err="1">
                <a:ln>
                  <a:noFill/>
                </a:ln>
                <a:solidFill>
                  <a:srgbClr val="008FBF"/>
                </a:solidFill>
                <a:effectLst/>
                <a:uLnTx/>
                <a:uFillTx/>
                <a:latin typeface="Franklin Gothic Medium" panose="020B0603020102020204" pitchFamily="34" charset="0"/>
              </a:rPr>
              <a:t>ncciccustomerservice@hq.dhs.gov</a:t>
            </a:r>
            <a: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t> </a:t>
            </a:r>
          </a:p>
        </p:txBody>
      </p:sp>
      <p:cxnSp>
        <p:nvCxnSpPr>
          <p:cNvPr id="23" name="Straight Connector 22">
            <a:extLst>
              <a:ext uri="{FF2B5EF4-FFF2-40B4-BE49-F238E27FC236}">
                <a16:creationId xmlns:a16="http://schemas.microsoft.com/office/drawing/2014/main" id="{9A136A63-9B8D-AE4F-8646-A95DDCC66B4F}"/>
              </a:ext>
            </a:extLst>
          </p:cNvPr>
          <p:cNvCxnSpPr/>
          <p:nvPr/>
        </p:nvCxnSpPr>
        <p:spPr bwMode="auto">
          <a:xfrm>
            <a:off x="567559" y="5181600"/>
            <a:ext cx="1040524" cy="0"/>
          </a:xfrm>
          <a:prstGeom prst="line">
            <a:avLst/>
          </a:prstGeom>
          <a:noFill/>
          <a:ln w="12700" cap="flat" cmpd="sng" algn="ctr">
            <a:solidFill>
              <a:schemeClr val="bg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59DF456F-82AB-DE4D-A9F7-44531B05D2BE}"/>
              </a:ext>
            </a:extLst>
          </p:cNvPr>
          <p:cNvCxnSpPr/>
          <p:nvPr/>
        </p:nvCxnSpPr>
        <p:spPr bwMode="auto">
          <a:xfrm>
            <a:off x="567559" y="6091756"/>
            <a:ext cx="1040524" cy="0"/>
          </a:xfrm>
          <a:prstGeom prst="line">
            <a:avLst/>
          </a:prstGeom>
          <a:noFill/>
          <a:ln w="12700" cap="flat" cmpd="sng" algn="ctr">
            <a:solidFill>
              <a:schemeClr val="bg1"/>
            </a:solidFill>
            <a:prstDash val="solid"/>
            <a:round/>
            <a:headEnd type="none" w="med" len="med"/>
            <a:tailEnd type="none" w="med" len="med"/>
          </a:ln>
          <a:effectLst/>
        </p:spPr>
      </p:cxnSp>
      <p:sp>
        <p:nvSpPr>
          <p:cNvPr id="12" name="Slide Number Placeholder 5">
            <a:extLst>
              <a:ext uri="{FF2B5EF4-FFF2-40B4-BE49-F238E27FC236}">
                <a16:creationId xmlns:a16="http://schemas.microsoft.com/office/drawing/2014/main" id="{86010077-1297-3B4E-9E28-D071C5ACF05C}"/>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11</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216215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156" b="4561"/>
          <a:stretch/>
        </p:blipFill>
        <p:spPr>
          <a:xfrm>
            <a:off x="0" y="422172"/>
            <a:ext cx="9144000" cy="6123007"/>
          </a:xfrm>
          <a:prstGeom prst="rect">
            <a:avLst/>
          </a:prstGeom>
        </p:spPr>
      </p:pic>
      <p:sp>
        <p:nvSpPr>
          <p:cNvPr id="4" name="TextBox 3">
            <a:extLst>
              <a:ext uri="{FF2B5EF4-FFF2-40B4-BE49-F238E27FC236}">
                <a16:creationId xmlns:a16="http://schemas.microsoft.com/office/drawing/2014/main" id="{D93B3CD1-DE35-1945-B328-3FBCA4DE70D9}"/>
              </a:ext>
            </a:extLst>
          </p:cNvPr>
          <p:cNvSpPr txBox="1"/>
          <p:nvPr/>
        </p:nvSpPr>
        <p:spPr>
          <a:xfrm>
            <a:off x="1512187" y="1953795"/>
            <a:ext cx="274518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Information shared through CISCP/AIS is sanitized to protect stakeholders’ identities.</a:t>
            </a:r>
          </a:p>
        </p:txBody>
      </p:sp>
      <p:sp>
        <p:nvSpPr>
          <p:cNvPr id="5" name="TextBox 4">
            <a:extLst>
              <a:ext uri="{FF2B5EF4-FFF2-40B4-BE49-F238E27FC236}">
                <a16:creationId xmlns:a16="http://schemas.microsoft.com/office/drawing/2014/main" id="{2604F8A0-C0F4-AD48-B781-5B257CD202B1}"/>
              </a:ext>
            </a:extLst>
          </p:cNvPr>
          <p:cNvSpPr txBox="1"/>
          <p:nvPr/>
        </p:nvSpPr>
        <p:spPr>
          <a:xfrm>
            <a:off x="1512187" y="4188399"/>
            <a:ext cx="2538388" cy="181588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Sharing of that information is governed using the Traffic Light Protocol (TLP). Shared information is made available to the limited sharing community through the HSIN. </a:t>
            </a:r>
            <a: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t>https://</a:t>
            </a:r>
            <a:r>
              <a:rPr kumimoji="0" lang="en-US" sz="1600" b="1" i="0" u="none" strike="noStrike" kern="1200" cap="none" spc="0" normalizeH="0" baseline="0" noProof="0" dirty="0" err="1">
                <a:ln>
                  <a:noFill/>
                </a:ln>
                <a:solidFill>
                  <a:srgbClr val="FFFFFF"/>
                </a:solidFill>
                <a:effectLst/>
                <a:uLnTx/>
                <a:uFillTx/>
                <a:latin typeface="Franklin Gothic Demi Cond" panose="020B0603020102020204" pitchFamily="34" charset="0"/>
                <a:ea typeface="+mn-ea"/>
                <a:cs typeface="+mn-cs"/>
              </a:rPr>
              <a:t>www.first.org</a:t>
            </a:r>
            <a: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t>/</a:t>
            </a:r>
            <a:r>
              <a:rPr kumimoji="0" lang="en-US" sz="1600" b="1" i="0" u="none" strike="noStrike" kern="1200" cap="none" spc="0" normalizeH="0" baseline="0" noProof="0" dirty="0" err="1">
                <a:ln>
                  <a:noFill/>
                </a:ln>
                <a:solidFill>
                  <a:srgbClr val="FFFFFF"/>
                </a:solidFill>
                <a:effectLst/>
                <a:uLnTx/>
                <a:uFillTx/>
                <a:latin typeface="Franklin Gothic Demi Cond" panose="020B0603020102020204" pitchFamily="34" charset="0"/>
                <a:ea typeface="+mn-ea"/>
                <a:cs typeface="+mn-cs"/>
              </a:rPr>
              <a:t>tlp</a:t>
            </a:r>
            <a:endPar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endParaRPr>
          </a:p>
        </p:txBody>
      </p:sp>
      <p:sp>
        <p:nvSpPr>
          <p:cNvPr id="6" name="TextBox 5">
            <a:extLst>
              <a:ext uri="{FF2B5EF4-FFF2-40B4-BE49-F238E27FC236}">
                <a16:creationId xmlns:a16="http://schemas.microsoft.com/office/drawing/2014/main" id="{CD63E35A-296D-E24E-81E4-510FD68D19DB}"/>
              </a:ext>
            </a:extLst>
          </p:cNvPr>
          <p:cNvSpPr txBox="1"/>
          <p:nvPr/>
        </p:nvSpPr>
        <p:spPr>
          <a:xfrm>
            <a:off x="5683045" y="1941661"/>
            <a:ext cx="2663303" cy="206210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Stakeholders that share information with or receive technical assistance from the NCCIC may invoke Protected Critical Infrastructure Information (PCII) protections. </a:t>
            </a:r>
            <a: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t>https://</a:t>
            </a:r>
            <a:r>
              <a:rPr kumimoji="0" lang="en-US" sz="1600" b="1" i="0" u="none" strike="noStrike" kern="1200" cap="none" spc="0" normalizeH="0" baseline="0" noProof="0" dirty="0" err="1">
                <a:ln>
                  <a:noFill/>
                </a:ln>
                <a:solidFill>
                  <a:srgbClr val="FFFFFF"/>
                </a:solidFill>
                <a:effectLst/>
                <a:uLnTx/>
                <a:uFillTx/>
                <a:latin typeface="Franklin Gothic Demi Cond" panose="020B0603020102020204" pitchFamily="34" charset="0"/>
                <a:ea typeface="+mn-ea"/>
                <a:cs typeface="+mn-cs"/>
              </a:rPr>
              <a:t>www.dhs.gov</a:t>
            </a:r>
            <a: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t>/</a:t>
            </a:r>
            <a:b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br>
            <a:r>
              <a:rPr kumimoji="0" lang="en-US" sz="1600" b="1" i="0" u="none" strike="noStrike" kern="1200" cap="none" spc="0" normalizeH="0" baseline="0" noProof="0" dirty="0" err="1">
                <a:ln>
                  <a:noFill/>
                </a:ln>
                <a:solidFill>
                  <a:srgbClr val="FFFFFF"/>
                </a:solidFill>
                <a:effectLst/>
                <a:uLnTx/>
                <a:uFillTx/>
                <a:latin typeface="Franklin Gothic Demi Cond" panose="020B0603020102020204" pitchFamily="34" charset="0"/>
                <a:ea typeface="+mn-ea"/>
                <a:cs typeface="+mn-cs"/>
              </a:rPr>
              <a:t>pcii</a:t>
            </a:r>
            <a: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t>-program</a:t>
            </a:r>
          </a:p>
        </p:txBody>
      </p:sp>
      <p:sp>
        <p:nvSpPr>
          <p:cNvPr id="7" name="TextBox 6">
            <a:extLst>
              <a:ext uri="{FF2B5EF4-FFF2-40B4-BE49-F238E27FC236}">
                <a16:creationId xmlns:a16="http://schemas.microsoft.com/office/drawing/2014/main" id="{6C3631F6-E6B2-B74A-8103-5190F30C824E}"/>
              </a:ext>
            </a:extLst>
          </p:cNvPr>
          <p:cNvSpPr txBox="1"/>
          <p:nvPr/>
        </p:nvSpPr>
        <p:spPr>
          <a:xfrm>
            <a:off x="5683045" y="4276887"/>
            <a:ext cx="2663303" cy="206210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Stakeholders that share information with the NCCIC are eligible for certain protections under CISA so long as the stakeholder meets certain requirements. See detailed guidance at</a:t>
            </a:r>
            <a:r>
              <a:rPr kumimoji="0" lang="en-US" sz="1600" b="0" i="0" u="none" strike="noStrike" kern="1200" cap="none" spc="0" normalizeH="0" baseline="0" noProof="0">
                <a:ln>
                  <a:noFill/>
                </a:ln>
                <a:solidFill>
                  <a:srgbClr val="FFFFFF"/>
                </a:solidFill>
                <a:effectLst/>
                <a:uLnTx/>
                <a:uFillTx/>
                <a:latin typeface="Franklin Gothic Medium Cond" panose="020B0606030402020204" pitchFamily="34" charset="0"/>
                <a:ea typeface="+mn-ea"/>
                <a:cs typeface="+mn-cs"/>
              </a:rPr>
              <a:t/>
            </a:r>
            <a:br>
              <a:rPr kumimoji="0" lang="en-US" sz="1600" b="0" i="0" u="none" strike="noStrike" kern="1200" cap="none" spc="0" normalizeH="0" baseline="0" noProof="0">
                <a:ln>
                  <a:noFill/>
                </a:ln>
                <a:solidFill>
                  <a:srgbClr val="FFFFFF"/>
                </a:solidFill>
                <a:effectLst/>
                <a:uLnTx/>
                <a:uFillTx/>
                <a:latin typeface="Franklin Gothic Medium Cond" panose="020B0606030402020204" pitchFamily="34" charset="0"/>
                <a:ea typeface="+mn-ea"/>
                <a:cs typeface="+mn-cs"/>
              </a:rPr>
            </a:br>
            <a:r>
              <a:rPr kumimoji="0" lang="en-US" sz="1600" b="1" i="0" u="none" strike="noStrike" kern="1200" cap="none" spc="0" normalizeH="0" baseline="0" noProof="0">
                <a:ln>
                  <a:noFill/>
                </a:ln>
                <a:solidFill>
                  <a:srgbClr val="FFFFFF"/>
                </a:solidFill>
                <a:effectLst/>
                <a:uLnTx/>
                <a:uFillTx/>
                <a:latin typeface="Franklin Gothic Demi Cond" panose="020B0603020102020204" pitchFamily="34" charset="0"/>
                <a:ea typeface="+mn-ea"/>
                <a:cs typeface="+mn-cs"/>
              </a:rPr>
              <a:t>https</a:t>
            </a:r>
            <a: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t>://us-</a:t>
            </a:r>
            <a:r>
              <a:rPr kumimoji="0" lang="en-US" sz="1600" b="1" i="0" u="none" strike="noStrike" kern="1200" cap="none" spc="0" normalizeH="0" baseline="0" noProof="0" dirty="0" err="1">
                <a:ln>
                  <a:noFill/>
                </a:ln>
                <a:solidFill>
                  <a:srgbClr val="FFFFFF"/>
                </a:solidFill>
                <a:effectLst/>
                <a:uLnTx/>
                <a:uFillTx/>
                <a:latin typeface="Franklin Gothic Demi Cond" panose="020B0603020102020204" pitchFamily="34" charset="0"/>
                <a:ea typeface="+mn-ea"/>
                <a:cs typeface="+mn-cs"/>
              </a:rPr>
              <a:t>cert.gov</a:t>
            </a:r>
            <a:r>
              <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rPr>
              <a:t>/</a:t>
            </a:r>
            <a:r>
              <a:rPr kumimoji="0" lang="en-US" sz="1600" b="1" i="0" u="none" strike="noStrike" kern="1200" cap="none" spc="0" normalizeH="0" baseline="0" noProof="0" dirty="0" err="1">
                <a:ln>
                  <a:noFill/>
                </a:ln>
                <a:solidFill>
                  <a:srgbClr val="FFFFFF"/>
                </a:solidFill>
                <a:effectLst/>
                <a:uLnTx/>
                <a:uFillTx/>
                <a:latin typeface="Franklin Gothic Demi Cond" panose="020B0603020102020204" pitchFamily="34" charset="0"/>
                <a:ea typeface="+mn-ea"/>
                <a:cs typeface="+mn-cs"/>
              </a:rPr>
              <a:t>ais</a:t>
            </a:r>
            <a:endParaRPr kumimoji="0" lang="en-US" sz="1600" b="1" i="0" u="none" strike="noStrike" kern="1200" cap="none" spc="0" normalizeH="0" baseline="0" noProof="0" dirty="0">
              <a:ln>
                <a:noFill/>
              </a:ln>
              <a:solidFill>
                <a:srgbClr val="FFFFFF"/>
              </a:solidFill>
              <a:effectLst/>
              <a:uLnTx/>
              <a:uFillTx/>
              <a:latin typeface="Franklin Gothic Demi Cond" panose="020B0603020102020204" pitchFamily="34" charset="0"/>
              <a:ea typeface="+mn-ea"/>
              <a:cs typeface="+mn-cs"/>
            </a:endParaRPr>
          </a:p>
        </p:txBody>
      </p:sp>
      <p:sp>
        <p:nvSpPr>
          <p:cNvPr id="2" name="TextBox 1">
            <a:extLst>
              <a:ext uri="{FF2B5EF4-FFF2-40B4-BE49-F238E27FC236}">
                <a16:creationId xmlns:a16="http://schemas.microsoft.com/office/drawing/2014/main" id="{C9B71FA8-4965-C844-827B-90A7D7660937}"/>
              </a:ext>
            </a:extLst>
          </p:cNvPr>
          <p:cNvSpPr txBox="1"/>
          <p:nvPr/>
        </p:nvSpPr>
        <p:spPr>
          <a:xfrm>
            <a:off x="827149" y="524686"/>
            <a:ext cx="7489703"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6699"/>
                </a:solidFill>
                <a:effectLst/>
                <a:uLnTx/>
                <a:uFillTx/>
                <a:latin typeface="Arial" panose="020B0604020202020204" pitchFamily="34" charset="0"/>
                <a:ea typeface="+mn-ea"/>
                <a:cs typeface="Arial" panose="020B0604020202020204" pitchFamily="34" charset="0"/>
              </a:rPr>
              <a:t>How We Protect Information</a:t>
            </a:r>
          </a:p>
        </p:txBody>
      </p:sp>
      <p:sp>
        <p:nvSpPr>
          <p:cNvPr id="8" name="TextBox 7">
            <a:extLst>
              <a:ext uri="{FF2B5EF4-FFF2-40B4-BE49-F238E27FC236}">
                <a16:creationId xmlns:a16="http://schemas.microsoft.com/office/drawing/2014/main" id="{7189BEE5-C8E6-AE45-B1AC-5828D7EAF437}"/>
              </a:ext>
            </a:extLst>
          </p:cNvPr>
          <p:cNvSpPr txBox="1"/>
          <p:nvPr/>
        </p:nvSpPr>
        <p:spPr>
          <a:xfrm>
            <a:off x="1512187" y="3064498"/>
            <a:ext cx="2745181"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Franklin Gothic Medium Cond" panose="020B0606030402020204" pitchFamily="34" charset="0"/>
                <a:ea typeface="+mn-ea"/>
                <a:cs typeface="+mn-cs"/>
              </a:rPr>
              <a:t>CSD will not disclose information that is exempt from disclosure under FOIA</a:t>
            </a:r>
          </a:p>
        </p:txBody>
      </p:sp>
      <p:sp>
        <p:nvSpPr>
          <p:cNvPr id="9" name="Slide Number Placeholder 5">
            <a:extLst>
              <a:ext uri="{FF2B5EF4-FFF2-40B4-BE49-F238E27FC236}">
                <a16:creationId xmlns:a16="http://schemas.microsoft.com/office/drawing/2014/main" id="{71769F62-C2F2-DD4C-A177-E5FBB4D45F49}"/>
              </a:ext>
            </a:extLst>
          </p:cNvPr>
          <p:cNvSpPr txBox="1">
            <a:spLocks/>
          </p:cNvSpPr>
          <p:nvPr/>
        </p:nvSpPr>
        <p:spPr>
          <a:xfrm>
            <a:off x="8505536" y="6242152"/>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12</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343647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3F6681-3FDD-DE44-995F-DC8C7EF4A1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0078AE"/>
                </a:solidFill>
                <a:latin typeface="Franklin Gothic Demi" panose="020B0703020102020204" pitchFamily="34" charset="0"/>
                <a:ea typeface="Arial" charset="0"/>
                <a:cs typeface="Arial" charset="0"/>
              </a:rPr>
              <a:t>Information Sharing and Technical Assistance Involving Federal and Non-Federal Entities</a:t>
            </a:r>
          </a:p>
        </p:txBody>
      </p:sp>
      <p:sp>
        <p:nvSpPr>
          <p:cNvPr id="5" name="TextBox 4">
            <a:extLst>
              <a:ext uri="{FF2B5EF4-FFF2-40B4-BE49-F238E27FC236}">
                <a16:creationId xmlns:a16="http://schemas.microsoft.com/office/drawing/2014/main" id="{44D69BE3-8EDB-7548-94C2-795679BACE51}"/>
              </a:ext>
            </a:extLst>
          </p:cNvPr>
          <p:cNvSpPr txBox="1"/>
          <p:nvPr/>
        </p:nvSpPr>
        <p:spPr>
          <a:xfrm>
            <a:off x="798104" y="2777592"/>
            <a:ext cx="7494557" cy="1477328"/>
          </a:xfrm>
          <a:prstGeom prst="rect">
            <a:avLst/>
          </a:prstGeom>
          <a:noFill/>
        </p:spPr>
        <p:txBody>
          <a:bodyPr wrap="square" rtlCol="0">
            <a:spAutoFit/>
          </a:bodyPr>
          <a:lstStyle/>
          <a:p>
            <a:pPr lvl="0" fontAlgn="auto">
              <a:spcBef>
                <a:spcPts val="0"/>
              </a:spcBef>
              <a:spcAft>
                <a:spcPts val="0"/>
              </a:spcAft>
              <a:defRPr/>
            </a:pPr>
            <a:r>
              <a:rPr lang="en-US" dirty="0">
                <a:solidFill>
                  <a:srgbClr val="005288"/>
                </a:solidFill>
                <a:latin typeface="Franklin Gothic Book" panose="020B0503020102020204" pitchFamily="34" charset="0"/>
                <a:ea typeface="Franklin Gothic Medium" charset="0"/>
                <a:cs typeface="Franklin Gothic Medium" charset="0"/>
              </a:rPr>
              <a:t>The NCCIC is authorized to provide </a:t>
            </a:r>
            <a:r>
              <a:rPr lang="en-US" b="1" dirty="0">
                <a:solidFill>
                  <a:srgbClr val="005288"/>
                </a:solidFill>
                <a:latin typeface="Franklin Gothic Demi" panose="020B0603020102020204" pitchFamily="34" charset="0"/>
                <a:ea typeface="Franklin Gothic Medium" charset="0"/>
                <a:cs typeface="Franklin Gothic Medium" charset="0"/>
              </a:rPr>
              <a:t>timely technical assistance, risk</a:t>
            </a:r>
            <a:r>
              <a:rPr lang="en-US" dirty="0">
                <a:solidFill>
                  <a:srgbClr val="005288"/>
                </a:solidFill>
                <a:latin typeface="Franklin Gothic Book" panose="020B0503020102020204" pitchFamily="34" charset="0"/>
                <a:ea typeface="Franklin Gothic Medium" charset="0"/>
                <a:cs typeface="Franklin Gothic Medium" charset="0"/>
              </a:rPr>
              <a:t> </a:t>
            </a:r>
            <a:r>
              <a:rPr lang="en-US" b="1" dirty="0">
                <a:solidFill>
                  <a:srgbClr val="005288"/>
                </a:solidFill>
                <a:latin typeface="Franklin Gothic Demi" panose="020B0603020102020204" pitchFamily="34" charset="0"/>
                <a:ea typeface="Franklin Gothic Medium" charset="0"/>
                <a:cs typeface="Franklin Gothic Medium" charset="0"/>
              </a:rPr>
              <a:t>management support, and incident response capabilities </a:t>
            </a:r>
            <a:r>
              <a:rPr lang="en-US" dirty="0">
                <a:solidFill>
                  <a:srgbClr val="005288"/>
                </a:solidFill>
                <a:latin typeface="Franklin Gothic Book" panose="020B0503020102020204" pitchFamily="34" charset="0"/>
                <a:ea typeface="Franklin Gothic Medium" charset="0"/>
                <a:cs typeface="Franklin Gothic Medium" charset="0"/>
              </a:rPr>
              <a:t>to Federal and non-Federal entities with respect to cyber threat indicators, defensive measures, cybersecurity risks, and incidents, which may include attribution, mitigation, and remediation.”  </a:t>
            </a:r>
            <a:r>
              <a:rPr lang="en-US" b="1" dirty="0">
                <a:solidFill>
                  <a:srgbClr val="005288"/>
                </a:solidFill>
                <a:latin typeface="Franklin Gothic Demi" panose="020B0603020102020204" pitchFamily="34" charset="0"/>
                <a:ea typeface="Franklin Gothic Medium" charset="0"/>
                <a:cs typeface="Franklin Gothic Medium" charset="0"/>
              </a:rPr>
              <a:t>6 U.S.C. § 659(c)(6); </a:t>
            </a:r>
            <a:endParaRPr lang="en-US" b="1" dirty="0">
              <a:solidFill>
                <a:srgbClr val="005288"/>
              </a:solidFill>
              <a:latin typeface="Franklin Gothic Demi" panose="020B0603020102020204" pitchFamily="34" charset="0"/>
            </a:endParaRPr>
          </a:p>
        </p:txBody>
      </p:sp>
      <p:sp>
        <p:nvSpPr>
          <p:cNvPr id="6" name="Title 4">
            <a:extLst>
              <a:ext uri="{FF2B5EF4-FFF2-40B4-BE49-F238E27FC236}">
                <a16:creationId xmlns:a16="http://schemas.microsoft.com/office/drawing/2014/main" id="{546FF1EB-2F9C-2C42-9B1C-994F1F2301D0}"/>
              </a:ext>
            </a:extLst>
          </p:cNvPr>
          <p:cNvSpPr txBox="1">
            <a:spLocks/>
          </p:cNvSpPr>
          <p:nvPr/>
        </p:nvSpPr>
        <p:spPr bwMode="auto">
          <a:xfrm>
            <a:off x="812936" y="4635970"/>
            <a:ext cx="3116513" cy="32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lnSpc>
                <a:spcPct val="80000"/>
              </a:lnSpc>
              <a:spcBef>
                <a:spcPct val="0"/>
              </a:spcBef>
              <a:spcAft>
                <a:spcPct val="0"/>
              </a:spcAft>
              <a:defRPr sz="3600" b="1">
                <a:solidFill>
                  <a:srgbClr val="000066"/>
                </a:solidFill>
                <a:latin typeface="Arial" charset="0"/>
                <a:ea typeface="+mj-ea"/>
                <a:cs typeface="+mj-cs"/>
              </a:defRPr>
            </a:lvl1pPr>
            <a:lvl2pPr algn="ctr" rtl="0" eaLnBrk="1" fontAlgn="base" hangingPunct="1">
              <a:lnSpc>
                <a:spcPct val="80000"/>
              </a:lnSpc>
              <a:spcBef>
                <a:spcPct val="0"/>
              </a:spcBef>
              <a:spcAft>
                <a:spcPct val="0"/>
              </a:spcAft>
              <a:defRPr sz="3600" b="1">
                <a:solidFill>
                  <a:srgbClr val="000066"/>
                </a:solidFill>
                <a:latin typeface="Arial" charset="0"/>
              </a:defRPr>
            </a:lvl2pPr>
            <a:lvl3pPr algn="ctr" rtl="0" eaLnBrk="1" fontAlgn="base" hangingPunct="1">
              <a:lnSpc>
                <a:spcPct val="80000"/>
              </a:lnSpc>
              <a:spcBef>
                <a:spcPct val="0"/>
              </a:spcBef>
              <a:spcAft>
                <a:spcPct val="0"/>
              </a:spcAft>
              <a:defRPr sz="3600" b="1">
                <a:solidFill>
                  <a:srgbClr val="000066"/>
                </a:solidFill>
                <a:latin typeface="Arial" charset="0"/>
              </a:defRPr>
            </a:lvl3pPr>
            <a:lvl4pPr algn="ctr" rtl="0" eaLnBrk="1" fontAlgn="base" hangingPunct="1">
              <a:lnSpc>
                <a:spcPct val="80000"/>
              </a:lnSpc>
              <a:spcBef>
                <a:spcPct val="0"/>
              </a:spcBef>
              <a:spcAft>
                <a:spcPct val="0"/>
              </a:spcAft>
              <a:defRPr sz="3600" b="1">
                <a:solidFill>
                  <a:srgbClr val="000066"/>
                </a:solidFill>
                <a:latin typeface="Arial" charset="0"/>
              </a:defRPr>
            </a:lvl4pPr>
            <a:lvl5pPr algn="ctr" rtl="0" eaLnBrk="1" fontAlgn="base" hangingPunct="1">
              <a:lnSpc>
                <a:spcPct val="80000"/>
              </a:lnSpc>
              <a:spcBef>
                <a:spcPct val="0"/>
              </a:spcBef>
              <a:spcAft>
                <a:spcPct val="0"/>
              </a:spcAft>
              <a:defRPr sz="3600" b="1">
                <a:solidFill>
                  <a:srgbClr val="000066"/>
                </a:solidFill>
                <a:latin typeface="Arial" charset="0"/>
              </a:defRPr>
            </a:lvl5pPr>
            <a:lvl6pPr marL="457200" algn="ctr" rtl="0" eaLnBrk="1" fontAlgn="base" hangingPunct="1">
              <a:lnSpc>
                <a:spcPct val="80000"/>
              </a:lnSpc>
              <a:spcBef>
                <a:spcPct val="0"/>
              </a:spcBef>
              <a:spcAft>
                <a:spcPct val="0"/>
              </a:spcAft>
              <a:defRPr sz="3600" b="1">
                <a:solidFill>
                  <a:srgbClr val="000066"/>
                </a:solidFill>
                <a:latin typeface="Arial" charset="0"/>
              </a:defRPr>
            </a:lvl6pPr>
            <a:lvl7pPr marL="914400" algn="ctr" rtl="0" eaLnBrk="1" fontAlgn="base" hangingPunct="1">
              <a:lnSpc>
                <a:spcPct val="80000"/>
              </a:lnSpc>
              <a:spcBef>
                <a:spcPct val="0"/>
              </a:spcBef>
              <a:spcAft>
                <a:spcPct val="0"/>
              </a:spcAft>
              <a:defRPr sz="3600" b="1">
                <a:solidFill>
                  <a:srgbClr val="000066"/>
                </a:solidFill>
                <a:latin typeface="Arial" charset="0"/>
              </a:defRPr>
            </a:lvl7pPr>
            <a:lvl8pPr marL="1371600" algn="ctr" rtl="0" eaLnBrk="1" fontAlgn="base" hangingPunct="1">
              <a:lnSpc>
                <a:spcPct val="80000"/>
              </a:lnSpc>
              <a:spcBef>
                <a:spcPct val="0"/>
              </a:spcBef>
              <a:spcAft>
                <a:spcPct val="0"/>
              </a:spcAft>
              <a:defRPr sz="3600" b="1">
                <a:solidFill>
                  <a:srgbClr val="000066"/>
                </a:solidFill>
                <a:latin typeface="Arial" charset="0"/>
              </a:defRPr>
            </a:lvl8pPr>
            <a:lvl9pPr marL="1828800" algn="ctr" rtl="0" eaLnBrk="1" fontAlgn="base" hangingPunct="1">
              <a:lnSpc>
                <a:spcPct val="80000"/>
              </a:lnSpc>
              <a:spcBef>
                <a:spcPct val="0"/>
              </a:spcBef>
              <a:spcAft>
                <a:spcPct val="0"/>
              </a:spcAft>
              <a:defRPr sz="3600" b="1">
                <a:solidFill>
                  <a:srgbClr val="000066"/>
                </a:solidFill>
                <a:latin typeface="Arial" charset="0"/>
              </a:defRPr>
            </a:lvl9pPr>
          </a:lstStyle>
          <a:p>
            <a:pPr algn="l" eaLnBrk="0" hangingPunct="0"/>
            <a:r>
              <a:rPr lang="en-US" sz="1800" b="0" kern="0" dirty="0">
                <a:solidFill>
                  <a:schemeClr val="bg1"/>
                </a:solidFill>
                <a:latin typeface="Franklin Gothic Medium Cond" charset="0"/>
                <a:ea typeface="Franklin Gothic Medium Cond" charset="0"/>
                <a:cs typeface="Franklin Gothic Medium Cond" charset="0"/>
              </a:rPr>
              <a:t>Technical assistance includes:</a:t>
            </a:r>
          </a:p>
        </p:txBody>
      </p:sp>
      <p:sp>
        <p:nvSpPr>
          <p:cNvPr id="7" name="TextBox 6">
            <a:extLst>
              <a:ext uri="{FF2B5EF4-FFF2-40B4-BE49-F238E27FC236}">
                <a16:creationId xmlns:a16="http://schemas.microsoft.com/office/drawing/2014/main" id="{88A2D8AB-4521-F741-BED6-B0123CDFDF38}"/>
              </a:ext>
            </a:extLst>
          </p:cNvPr>
          <p:cNvSpPr txBox="1"/>
          <p:nvPr/>
        </p:nvSpPr>
        <p:spPr>
          <a:xfrm>
            <a:off x="1288150" y="5198367"/>
            <a:ext cx="2641299" cy="646331"/>
          </a:xfrm>
          <a:prstGeom prst="rect">
            <a:avLst/>
          </a:prstGeom>
          <a:noFill/>
        </p:spPr>
        <p:txBody>
          <a:bodyPr wrap="square" rtlCol="0">
            <a:spAutoFit/>
          </a:bodyPr>
          <a:lstStyle/>
          <a:p>
            <a:pPr lvl="0" fontAlgn="auto">
              <a:spcBef>
                <a:spcPts val="0"/>
              </a:spcBef>
              <a:spcAft>
                <a:spcPts val="0"/>
              </a:spcAft>
              <a:defRPr/>
            </a:pPr>
            <a:r>
              <a:rPr lang="en-US" dirty="0">
                <a:solidFill>
                  <a:srgbClr val="005288"/>
                </a:solidFill>
                <a:latin typeface="Franklin Gothic Book" panose="020B0503020102020204" pitchFamily="34" charset="0"/>
                <a:ea typeface="Franklin Gothic Medium" charset="0"/>
                <a:cs typeface="Franklin Gothic Medium" charset="0"/>
              </a:rPr>
              <a:t>Connecting to entities’ networks</a:t>
            </a:r>
            <a:endParaRPr lang="en-US" b="1" dirty="0">
              <a:solidFill>
                <a:srgbClr val="005288"/>
              </a:solidFill>
              <a:latin typeface="Franklin Gothic Demi" panose="020B0603020102020204" pitchFamily="34" charset="0"/>
            </a:endParaRPr>
          </a:p>
        </p:txBody>
      </p:sp>
      <p:sp>
        <p:nvSpPr>
          <p:cNvPr id="11" name="TextBox 10">
            <a:extLst>
              <a:ext uri="{FF2B5EF4-FFF2-40B4-BE49-F238E27FC236}">
                <a16:creationId xmlns:a16="http://schemas.microsoft.com/office/drawing/2014/main" id="{832AD306-AD1B-4440-9896-080533D3572E}"/>
              </a:ext>
            </a:extLst>
          </p:cNvPr>
          <p:cNvSpPr txBox="1"/>
          <p:nvPr/>
        </p:nvSpPr>
        <p:spPr>
          <a:xfrm>
            <a:off x="1288150" y="5905635"/>
            <a:ext cx="2763588" cy="369332"/>
          </a:xfrm>
          <a:prstGeom prst="rect">
            <a:avLst/>
          </a:prstGeom>
          <a:noFill/>
        </p:spPr>
        <p:txBody>
          <a:bodyPr wrap="square" rtlCol="0">
            <a:spAutoFit/>
          </a:bodyPr>
          <a:lstStyle/>
          <a:p>
            <a:pPr lvl="0" fontAlgn="auto">
              <a:spcBef>
                <a:spcPts val="0"/>
              </a:spcBef>
              <a:spcAft>
                <a:spcPts val="0"/>
              </a:spcAft>
              <a:defRPr/>
            </a:pPr>
            <a:r>
              <a:rPr lang="en-US" dirty="0">
                <a:solidFill>
                  <a:srgbClr val="005288"/>
                </a:solidFill>
                <a:latin typeface="Franklin Gothic Book" panose="020B0503020102020204" pitchFamily="34" charset="0"/>
                <a:ea typeface="Franklin Gothic Medium" charset="0"/>
                <a:cs typeface="Franklin Gothic Medium" charset="0"/>
              </a:rPr>
              <a:t>Scanning those networks</a:t>
            </a:r>
            <a:endParaRPr lang="en-US" b="1" dirty="0">
              <a:solidFill>
                <a:srgbClr val="005288"/>
              </a:solidFill>
              <a:latin typeface="Franklin Gothic Demi" panose="020B0603020102020204" pitchFamily="34" charset="0"/>
            </a:endParaRPr>
          </a:p>
        </p:txBody>
      </p:sp>
      <p:sp>
        <p:nvSpPr>
          <p:cNvPr id="12" name="TextBox 11">
            <a:extLst>
              <a:ext uri="{FF2B5EF4-FFF2-40B4-BE49-F238E27FC236}">
                <a16:creationId xmlns:a16="http://schemas.microsoft.com/office/drawing/2014/main" id="{A22F54D3-E9D1-6C47-BDBC-2420E7C6482A}"/>
              </a:ext>
            </a:extLst>
          </p:cNvPr>
          <p:cNvSpPr txBox="1"/>
          <p:nvPr/>
        </p:nvSpPr>
        <p:spPr>
          <a:xfrm>
            <a:off x="5063360" y="5198367"/>
            <a:ext cx="3394210" cy="646331"/>
          </a:xfrm>
          <a:prstGeom prst="rect">
            <a:avLst/>
          </a:prstGeom>
          <a:noFill/>
        </p:spPr>
        <p:txBody>
          <a:bodyPr wrap="square" rtlCol="0">
            <a:spAutoFit/>
          </a:bodyPr>
          <a:lstStyle/>
          <a:p>
            <a:pPr lvl="0" fontAlgn="auto">
              <a:spcBef>
                <a:spcPts val="0"/>
              </a:spcBef>
              <a:spcAft>
                <a:spcPts val="0"/>
              </a:spcAft>
              <a:defRPr/>
            </a:pPr>
            <a:r>
              <a:rPr lang="en-US" dirty="0">
                <a:solidFill>
                  <a:srgbClr val="005288"/>
                </a:solidFill>
                <a:latin typeface="Franklin Gothic Book" panose="020B0503020102020204" pitchFamily="34" charset="0"/>
                <a:ea typeface="Franklin Gothic Medium" charset="0"/>
                <a:cs typeface="Franklin Gothic Medium" charset="0"/>
              </a:rPr>
              <a:t>Providing vulnerability assessments</a:t>
            </a:r>
            <a:endParaRPr lang="en-US" b="1" dirty="0">
              <a:solidFill>
                <a:srgbClr val="005288"/>
              </a:solidFill>
              <a:latin typeface="Franklin Gothic Demi" panose="020B0603020102020204" pitchFamily="34" charset="0"/>
            </a:endParaRPr>
          </a:p>
        </p:txBody>
      </p:sp>
      <p:sp>
        <p:nvSpPr>
          <p:cNvPr id="13" name="TextBox 12">
            <a:extLst>
              <a:ext uri="{FF2B5EF4-FFF2-40B4-BE49-F238E27FC236}">
                <a16:creationId xmlns:a16="http://schemas.microsoft.com/office/drawing/2014/main" id="{06A63489-A7F7-324C-82A7-69E12B5CED10}"/>
              </a:ext>
            </a:extLst>
          </p:cNvPr>
          <p:cNvSpPr txBox="1"/>
          <p:nvPr/>
        </p:nvSpPr>
        <p:spPr>
          <a:xfrm>
            <a:off x="5063360" y="5905635"/>
            <a:ext cx="3394210" cy="646331"/>
          </a:xfrm>
          <a:prstGeom prst="rect">
            <a:avLst/>
          </a:prstGeom>
          <a:noFill/>
        </p:spPr>
        <p:txBody>
          <a:bodyPr wrap="square" rtlCol="0">
            <a:spAutoFit/>
          </a:bodyPr>
          <a:lstStyle/>
          <a:p>
            <a:pPr lvl="0" fontAlgn="auto">
              <a:spcBef>
                <a:spcPts val="0"/>
              </a:spcBef>
              <a:spcAft>
                <a:spcPts val="0"/>
              </a:spcAft>
              <a:defRPr/>
            </a:pPr>
            <a:r>
              <a:rPr lang="en-US" dirty="0">
                <a:solidFill>
                  <a:srgbClr val="005288"/>
                </a:solidFill>
                <a:latin typeface="Franklin Gothic Book" panose="020B0503020102020204" pitchFamily="34" charset="0"/>
                <a:ea typeface="Franklin Gothic Medium" charset="0"/>
                <a:cs typeface="Franklin Gothic Medium" charset="0"/>
              </a:rPr>
              <a:t>Deploying technical capabilities during an incident</a:t>
            </a:r>
            <a:endParaRPr lang="en-US" b="1" dirty="0">
              <a:solidFill>
                <a:srgbClr val="005288"/>
              </a:solidFill>
              <a:latin typeface="Franklin Gothic Demi" panose="020B0603020102020204" pitchFamily="34" charset="0"/>
            </a:endParaRPr>
          </a:p>
        </p:txBody>
      </p:sp>
      <p:graphicFrame>
        <p:nvGraphicFramePr>
          <p:cNvPr id="14" name="Table 13">
            <a:extLst>
              <a:ext uri="{FF2B5EF4-FFF2-40B4-BE49-F238E27FC236}">
                <a16:creationId xmlns:a16="http://schemas.microsoft.com/office/drawing/2014/main" id="{F114B2E1-5A60-B145-9D6F-65D7549F8587}"/>
              </a:ext>
            </a:extLst>
          </p:cNvPr>
          <p:cNvGraphicFramePr>
            <a:graphicFrameLocks noGrp="1"/>
          </p:cNvGraphicFramePr>
          <p:nvPr>
            <p:extLst>
              <p:ext uri="{D42A27DB-BD31-4B8C-83A1-F6EECF244321}">
                <p14:modId xmlns:p14="http://schemas.microsoft.com/office/powerpoint/2010/main" val="1840177137"/>
              </p:ext>
            </p:extLst>
          </p:nvPr>
        </p:nvGraphicFramePr>
        <p:xfrm>
          <a:off x="1523999" y="1615400"/>
          <a:ext cx="5123936" cy="762000"/>
        </p:xfrm>
        <a:graphic>
          <a:graphicData uri="http://schemas.openxmlformats.org/drawingml/2006/table">
            <a:tbl>
              <a:tblPr bandRow="1">
                <a:tableStyleId>{5C22544A-7EE6-4342-B048-85BDC9FD1C3A}</a:tableStyleId>
              </a:tblPr>
              <a:tblGrid>
                <a:gridCol w="2788509">
                  <a:extLst>
                    <a:ext uri="{9D8B030D-6E8A-4147-A177-3AD203B41FA5}">
                      <a16:colId xmlns:a16="http://schemas.microsoft.com/office/drawing/2014/main" val="3147128069"/>
                    </a:ext>
                  </a:extLst>
                </a:gridCol>
                <a:gridCol w="2335427">
                  <a:extLst>
                    <a:ext uri="{9D8B030D-6E8A-4147-A177-3AD203B41FA5}">
                      <a16:colId xmlns:a16="http://schemas.microsoft.com/office/drawing/2014/main" val="426197822"/>
                    </a:ext>
                  </a:extLst>
                </a:gridCol>
              </a:tblGrid>
              <a:tr h="370840">
                <a:tc>
                  <a:txBody>
                    <a:bodyPr/>
                    <a:lstStyle/>
                    <a:p>
                      <a:r>
                        <a:rPr lang="en-US" sz="2200" b="0" i="0" dirty="0">
                          <a:solidFill>
                            <a:schemeClr val="bg1"/>
                          </a:solidFill>
                          <a:latin typeface="Franklin Gothic Medium Cond" panose="020B0606030402020204" pitchFamily="34" charset="0"/>
                        </a:rPr>
                        <a:t>The Homeland Security </a:t>
                      </a:r>
                    </a:p>
                    <a:p>
                      <a:r>
                        <a:rPr lang="en-US" sz="2200" b="0" i="0" dirty="0">
                          <a:solidFill>
                            <a:schemeClr val="bg1"/>
                          </a:solidFill>
                          <a:latin typeface="Franklin Gothic Medium Cond" panose="020B0606030402020204" pitchFamily="34" charset="0"/>
                        </a:rPr>
                        <a:t>Act of 2002</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bg1"/>
                          </a:solidFill>
                          <a:latin typeface="Franklin Gothic Book" panose="020B0503020102020204" pitchFamily="34" charset="0"/>
                        </a:rPr>
                        <a:t>Section 2209</a:t>
                      </a:r>
                    </a:p>
                    <a:p>
                      <a:r>
                        <a:rPr lang="en-US" dirty="0">
                          <a:solidFill>
                            <a:schemeClr val="bg1"/>
                          </a:solidFill>
                          <a:latin typeface="Franklin Gothic Book" panose="020B0503020102020204" pitchFamily="34" charset="0"/>
                        </a:rPr>
                        <a:t>6 U.S.C. §659</a:t>
                      </a:r>
                    </a:p>
                  </a:txBody>
                  <a:tcPr marL="2743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024619"/>
                  </a:ext>
                </a:extLst>
              </a:tr>
            </a:tbl>
          </a:graphicData>
        </a:graphic>
      </p:graphicFrame>
      <p:pic>
        <p:nvPicPr>
          <p:cNvPr id="10" name="Graphic 9">
            <a:extLst>
              <a:ext uri="{FF2B5EF4-FFF2-40B4-BE49-F238E27FC236}">
                <a16:creationId xmlns:a16="http://schemas.microsoft.com/office/drawing/2014/main" id="{AAACC6F4-664F-BC45-940E-E42B4D18EB2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08750" y="5976001"/>
            <a:ext cx="341376" cy="292608"/>
          </a:xfrm>
          <a:prstGeom prst="rect">
            <a:avLst/>
          </a:prstGeom>
        </p:spPr>
      </p:pic>
      <p:pic>
        <p:nvPicPr>
          <p:cNvPr id="16" name="Graphic 15">
            <a:extLst>
              <a:ext uri="{FF2B5EF4-FFF2-40B4-BE49-F238E27FC236}">
                <a16:creationId xmlns:a16="http://schemas.microsoft.com/office/drawing/2014/main" id="{CAD10714-41FC-B64D-935D-4FC1BABB911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763695" y="5242600"/>
            <a:ext cx="231487" cy="338328"/>
          </a:xfrm>
          <a:prstGeom prst="rect">
            <a:avLst/>
          </a:prstGeom>
        </p:spPr>
      </p:pic>
      <p:pic>
        <p:nvPicPr>
          <p:cNvPr id="18" name="Graphic 17">
            <a:extLst>
              <a:ext uri="{FF2B5EF4-FFF2-40B4-BE49-F238E27FC236}">
                <a16:creationId xmlns:a16="http://schemas.microsoft.com/office/drawing/2014/main" id="{E96B675D-96D9-7E4E-9639-B1946EDAA26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56172" y="5890472"/>
            <a:ext cx="338328" cy="338328"/>
          </a:xfrm>
          <a:prstGeom prst="rect">
            <a:avLst/>
          </a:prstGeom>
        </p:spPr>
      </p:pic>
      <p:pic>
        <p:nvPicPr>
          <p:cNvPr id="20" name="Graphic 19">
            <a:extLst>
              <a:ext uri="{FF2B5EF4-FFF2-40B4-BE49-F238E27FC236}">
                <a16:creationId xmlns:a16="http://schemas.microsoft.com/office/drawing/2014/main" id="{BB1ECA31-7A89-B648-AC7F-A7EA19A06FE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79032" y="5237396"/>
            <a:ext cx="292608" cy="292608"/>
          </a:xfrm>
          <a:prstGeom prst="rect">
            <a:avLst/>
          </a:prstGeom>
        </p:spPr>
      </p:pic>
      <p:sp>
        <p:nvSpPr>
          <p:cNvPr id="15" name="Slide Number Placeholder 5">
            <a:extLst>
              <a:ext uri="{FF2B5EF4-FFF2-40B4-BE49-F238E27FC236}">
                <a16:creationId xmlns:a16="http://schemas.microsoft.com/office/drawing/2014/main" id="{D1984483-78FC-5741-BBF9-8435FE911DE7}"/>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13</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729078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5004851-CEEE-864D-B92F-24D67730A676}"/>
              </a:ext>
            </a:extLst>
          </p:cNvPr>
          <p:cNvSpPr/>
          <p:nvPr/>
        </p:nvSpPr>
        <p:spPr bwMode="auto">
          <a:xfrm>
            <a:off x="0" y="0"/>
            <a:ext cx="2209800" cy="6883401"/>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8AE"/>
              </a:solidFill>
              <a:effectLst/>
              <a:uLnTx/>
              <a:uFillTx/>
              <a:latin typeface="Arial" charset="0"/>
              <a:ea typeface="+mn-ea"/>
              <a:cs typeface="+mn-cs"/>
            </a:endParaRPr>
          </a:p>
        </p:txBody>
      </p:sp>
      <p:sp>
        <p:nvSpPr>
          <p:cNvPr id="12" name="TextBox 11"/>
          <p:cNvSpPr txBox="1"/>
          <p:nvPr/>
        </p:nvSpPr>
        <p:spPr>
          <a:xfrm>
            <a:off x="3143960" y="6434852"/>
            <a:ext cx="3028239"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x-none" sz="800" b="0" i="0" u="none" strike="noStrike" kern="1200" cap="none" spc="0" normalizeH="0" baseline="0" noProof="0" dirty="0">
                <a:ln>
                  <a:noFill/>
                </a:ln>
                <a:solidFill>
                  <a:srgbClr val="000000"/>
                </a:solidFill>
                <a:effectLst/>
                <a:uLnTx/>
                <a:uFillTx/>
                <a:latin typeface="Arial"/>
                <a:ea typeface="ＭＳ Ｐゴシック" pitchFamily="34" charset="-128"/>
                <a:cs typeface="ITC Franklin Gothic Std Book"/>
              </a:rPr>
              <a:t>UNCLASSIFIED // FOR OFFICIAL USE ONLY</a:t>
            </a:r>
            <a:endParaRPr kumimoji="0" lang="en-US" sz="800" b="0" i="0" u="none" strike="noStrike" kern="1200" cap="none" spc="0" normalizeH="0" baseline="0" noProof="0" dirty="0">
              <a:ln>
                <a:noFill/>
              </a:ln>
              <a:solidFill>
                <a:srgbClr val="000000"/>
              </a:solidFill>
              <a:effectLst/>
              <a:uLnTx/>
              <a:uFillTx/>
              <a:latin typeface="Arial"/>
              <a:ea typeface="ＭＳ Ｐゴシック" pitchFamily="34" charset="-128"/>
              <a:cs typeface="ITC Franklin Gothic Std Book"/>
            </a:endParaRPr>
          </a:p>
        </p:txBody>
      </p:sp>
      <p:pic>
        <p:nvPicPr>
          <p:cNvPr id="16" name="Graphic 15">
            <a:extLst>
              <a:ext uri="{FF2B5EF4-FFF2-40B4-BE49-F238E27FC236}">
                <a16:creationId xmlns:a16="http://schemas.microsoft.com/office/drawing/2014/main" id="{527744B3-D6C4-9246-85F9-59D5288587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3456" y="496803"/>
            <a:ext cx="857340" cy="882556"/>
          </a:xfrm>
          <a:prstGeom prst="rect">
            <a:avLst/>
          </a:prstGeom>
        </p:spPr>
      </p:pic>
      <p:sp>
        <p:nvSpPr>
          <p:cNvPr id="17" name="TextBox 16">
            <a:extLst>
              <a:ext uri="{FF2B5EF4-FFF2-40B4-BE49-F238E27FC236}">
                <a16:creationId xmlns:a16="http://schemas.microsoft.com/office/drawing/2014/main" id="{4E46EEE2-6428-E845-A195-BE5EB5A0183C}"/>
              </a:ext>
            </a:extLst>
          </p:cNvPr>
          <p:cNvSpPr txBox="1"/>
          <p:nvPr/>
        </p:nvSpPr>
        <p:spPr>
          <a:xfrm>
            <a:off x="0" y="1530631"/>
            <a:ext cx="22097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chemeClr val="bg1"/>
                </a:solidFill>
                <a:effectLst/>
                <a:uLnTx/>
                <a:uFillTx/>
                <a:latin typeface="Franklin Gothic Demi" panose="020B0603020102020204" pitchFamily="34" charset="0"/>
                <a:cs typeface="ITC Franklin Gothic Std Book"/>
              </a:rPr>
              <a:t>ASSESSING</a:t>
            </a:r>
          </a:p>
        </p:txBody>
      </p:sp>
      <p:sp>
        <p:nvSpPr>
          <p:cNvPr id="2" name="Rectangle 1">
            <a:extLst>
              <a:ext uri="{FF2B5EF4-FFF2-40B4-BE49-F238E27FC236}">
                <a16:creationId xmlns:a16="http://schemas.microsoft.com/office/drawing/2014/main" id="{DB2B206F-DE6B-B240-ABCD-263A592AB517}"/>
              </a:ext>
            </a:extLst>
          </p:cNvPr>
          <p:cNvSpPr/>
          <p:nvPr/>
        </p:nvSpPr>
        <p:spPr>
          <a:xfrm>
            <a:off x="2545619" y="1377884"/>
            <a:ext cx="6248400" cy="2870016"/>
          </a:xfrm>
          <a:prstGeom prst="rect">
            <a:avLst/>
          </a:prstGeom>
        </p:spPr>
        <p:txBody>
          <a:bodyPr wrap="square">
            <a:spAutoFit/>
          </a:bodyPr>
          <a:lstStyle/>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The Cyber Resilience Review (CRR) </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The External Dependencies Management (EDM) </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The Cyber Infrastructure Survey (CIS) </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The Phishing Campaign Assessment (PCA)</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Vulnerability scanning (formerly known as Cyber Hygiene scanning) </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The Validated Architecture Design Review (VADR)</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The Cyber Security Evaluation Tool (CSET)</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endParaRPr lang="en-US" sz="1600" dirty="0">
              <a:solidFill>
                <a:srgbClr val="005288"/>
              </a:solidFill>
              <a:latin typeface="Franklin Gothic Book" panose="020B0503020102020204" pitchFamily="34" charset="0"/>
            </a:endParaRPr>
          </a:p>
        </p:txBody>
      </p:sp>
      <p:sp>
        <p:nvSpPr>
          <p:cNvPr id="21" name="Rectangle 20">
            <a:extLst>
              <a:ext uri="{FF2B5EF4-FFF2-40B4-BE49-F238E27FC236}">
                <a16:creationId xmlns:a16="http://schemas.microsoft.com/office/drawing/2014/main" id="{837EDB8A-F1E0-B04D-B8E0-214BDD1A5437}"/>
              </a:ext>
            </a:extLst>
          </p:cNvPr>
          <p:cNvSpPr/>
          <p:nvPr/>
        </p:nvSpPr>
        <p:spPr>
          <a:xfrm>
            <a:off x="6172199" y="6188630"/>
            <a:ext cx="3482104" cy="49244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1300" u="none" strike="noStrike" kern="1200" cap="none" spc="0" normalizeH="0" baseline="0" noProof="0" dirty="0">
                <a:ln>
                  <a:noFill/>
                </a:ln>
                <a:solidFill>
                  <a:srgbClr val="008FBF"/>
                </a:solidFill>
                <a:effectLst/>
                <a:uLnTx/>
                <a:uFillTx/>
                <a:latin typeface="Franklin Gothic Book" panose="020B0503020102020204" pitchFamily="34" charset="0"/>
              </a:rPr>
              <a:t>CONTACT: </a:t>
            </a:r>
            <a: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t/>
            </a:r>
            <a:b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br>
            <a:r>
              <a:rPr kumimoji="0" lang="en-US" sz="1300" u="none" strike="noStrike" kern="1200" cap="none" spc="0" normalizeH="0" baseline="0" noProof="0" dirty="0" err="1">
                <a:ln>
                  <a:noFill/>
                </a:ln>
                <a:solidFill>
                  <a:srgbClr val="008FBF"/>
                </a:solidFill>
                <a:effectLst/>
                <a:uLnTx/>
                <a:uFillTx/>
                <a:latin typeface="Franklin Gothic Medium" panose="020B0603020102020204" pitchFamily="34" charset="0"/>
              </a:rPr>
              <a:t>ncciccustomerservice@hq.dhs.gov</a:t>
            </a:r>
            <a: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t> </a:t>
            </a:r>
          </a:p>
        </p:txBody>
      </p:sp>
      <p:sp>
        <p:nvSpPr>
          <p:cNvPr id="23" name="Content Placeholder 2">
            <a:extLst>
              <a:ext uri="{FF2B5EF4-FFF2-40B4-BE49-F238E27FC236}">
                <a16:creationId xmlns:a16="http://schemas.microsoft.com/office/drawing/2014/main" id="{FBAECE9E-52AF-4042-972E-77553A4D7181}"/>
              </a:ext>
            </a:extLst>
          </p:cNvPr>
          <p:cNvSpPr txBox="1">
            <a:spLocks/>
          </p:cNvSpPr>
          <p:nvPr/>
        </p:nvSpPr>
        <p:spPr bwMode="auto">
          <a:xfrm>
            <a:off x="2590800" y="351747"/>
            <a:ext cx="6096000" cy="1026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73038" indent="-173038" algn="l" rtl="0" eaLnBrk="0" fontAlgn="base" hangingPunct="0">
              <a:spcBef>
                <a:spcPct val="20000"/>
              </a:spcBef>
              <a:spcAft>
                <a:spcPct val="0"/>
              </a:spcAft>
              <a:buClr>
                <a:srgbClr val="333333"/>
              </a:buClr>
              <a:buFont typeface="Wingdings" pitchFamily="2" charset="2"/>
              <a:buNone/>
              <a:defRPr sz="2800" baseline="0">
                <a:solidFill>
                  <a:srgbClr val="002060"/>
                </a:solidFill>
                <a:latin typeface="+mn-lt"/>
                <a:ea typeface="+mn-ea"/>
                <a:cs typeface="+mn-cs"/>
              </a:defRPr>
            </a:lvl1pPr>
            <a:lvl2pPr marL="742950" indent="-285750" algn="l" rtl="0" eaLnBrk="0" fontAlgn="base" hangingPunct="0">
              <a:spcBef>
                <a:spcPct val="20000"/>
              </a:spcBef>
              <a:spcAft>
                <a:spcPct val="0"/>
              </a:spcAft>
              <a:buChar char="–"/>
              <a:defRPr sz="2400" baseline="0">
                <a:solidFill>
                  <a:srgbClr val="002060"/>
                </a:solidFill>
                <a:latin typeface="+mn-lt"/>
              </a:defRPr>
            </a:lvl2pPr>
            <a:lvl3pPr marL="1143000" indent="-228600" algn="l" rtl="0" eaLnBrk="0" fontAlgn="base" hangingPunct="0">
              <a:spcBef>
                <a:spcPct val="20000"/>
              </a:spcBef>
              <a:spcAft>
                <a:spcPct val="0"/>
              </a:spcAft>
              <a:buChar char="•"/>
              <a:defRPr sz="2000" baseline="0">
                <a:solidFill>
                  <a:srgbClr val="002060"/>
                </a:solidFill>
                <a:latin typeface="+mn-lt"/>
              </a:defRPr>
            </a:lvl3pPr>
            <a:lvl4pPr marL="1600200" indent="-228600" algn="l" rtl="0" eaLnBrk="0" fontAlgn="base" hangingPunct="0">
              <a:spcBef>
                <a:spcPct val="20000"/>
              </a:spcBef>
              <a:spcAft>
                <a:spcPct val="0"/>
              </a:spcAft>
              <a:buChar char="–"/>
              <a:defRPr sz="1800" baseline="0">
                <a:solidFill>
                  <a:srgbClr val="002060"/>
                </a:solidFill>
                <a:latin typeface="+mn-lt"/>
              </a:defRPr>
            </a:lvl4pPr>
            <a:lvl5pPr marL="2057400" indent="-228600" algn="l" rtl="0" eaLnBrk="0" fontAlgn="base" hangingPunct="0">
              <a:spcBef>
                <a:spcPct val="20000"/>
              </a:spcBef>
              <a:spcAft>
                <a:spcPct val="0"/>
              </a:spcAft>
              <a:buChar char="»"/>
              <a:defRPr sz="1800" baseline="0">
                <a:solidFill>
                  <a:srgbClr val="002060"/>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ts val="3200"/>
              </a:lnSpc>
              <a:spcBef>
                <a:spcPts val="0"/>
              </a:spcBef>
              <a:spcAft>
                <a:spcPts val="1200"/>
              </a:spcAft>
            </a:pPr>
            <a:r>
              <a:rPr lang="en-US" sz="3000" kern="0" dirty="0">
                <a:solidFill>
                  <a:srgbClr val="0078AE"/>
                </a:solidFill>
                <a:latin typeface="Franklin Gothic Demi" panose="020B0703020102020204" pitchFamily="34" charset="0"/>
                <a:ea typeface="+mj-ea"/>
                <a:cs typeface="Arial"/>
              </a:rPr>
              <a:t>Help non-Federal entities assess their cybersecurity posture</a:t>
            </a:r>
          </a:p>
        </p:txBody>
      </p:sp>
      <p:sp>
        <p:nvSpPr>
          <p:cNvPr id="9" name="Slide Number Placeholder 5">
            <a:extLst>
              <a:ext uri="{FF2B5EF4-FFF2-40B4-BE49-F238E27FC236}">
                <a16:creationId xmlns:a16="http://schemas.microsoft.com/office/drawing/2014/main" id="{9AA8239B-621B-ED41-BDE7-504296135C79}"/>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14</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393002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3991A7-7604-C44F-B2B3-A925D0FCA4D1}"/>
              </a:ext>
            </a:extLst>
          </p:cNvPr>
          <p:cNvSpPr/>
          <p:nvPr/>
        </p:nvSpPr>
        <p:spPr bwMode="auto">
          <a:xfrm>
            <a:off x="0" y="0"/>
            <a:ext cx="2209800" cy="6883401"/>
          </a:xfrm>
          <a:prstGeom prst="rect">
            <a:avLst/>
          </a:prstGeom>
          <a:solidFill>
            <a:srgbClr val="0052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78AE"/>
              </a:solidFill>
              <a:effectLst/>
              <a:uLnTx/>
              <a:uFillTx/>
              <a:latin typeface="Arial" charset="0"/>
              <a:ea typeface="+mn-ea"/>
              <a:cs typeface="+mn-cs"/>
            </a:endParaRPr>
          </a:p>
        </p:txBody>
      </p:sp>
      <p:sp>
        <p:nvSpPr>
          <p:cNvPr id="3" name="Content Placeholder 2"/>
          <p:cNvSpPr>
            <a:spLocks noGrp="1"/>
          </p:cNvSpPr>
          <p:nvPr>
            <p:ph idx="1"/>
          </p:nvPr>
        </p:nvSpPr>
        <p:spPr>
          <a:xfrm>
            <a:off x="2522538" y="355058"/>
            <a:ext cx="6200252" cy="1691348"/>
          </a:xfrm>
        </p:spPr>
        <p:txBody>
          <a:bodyPr>
            <a:noAutofit/>
          </a:bodyPr>
          <a:lstStyle/>
          <a:p>
            <a:pPr marL="0" indent="0">
              <a:lnSpc>
                <a:spcPts val="3200"/>
              </a:lnSpc>
              <a:spcBef>
                <a:spcPts val="0"/>
              </a:spcBef>
              <a:spcAft>
                <a:spcPts val="600"/>
              </a:spcAft>
              <a:buNone/>
            </a:pPr>
            <a:r>
              <a:rPr lang="en-US" sz="3000" dirty="0">
                <a:solidFill>
                  <a:srgbClr val="0078AE"/>
                </a:solidFill>
                <a:latin typeface="Franklin Gothic Demi" panose="020B0703020102020204" pitchFamily="34" charset="0"/>
                <a:ea typeface="+mj-ea"/>
                <a:cs typeface="Arial"/>
              </a:rPr>
              <a:t>Support intrusion analysis </a:t>
            </a:r>
            <a:br>
              <a:rPr lang="en-US" sz="3000" dirty="0">
                <a:solidFill>
                  <a:srgbClr val="0078AE"/>
                </a:solidFill>
                <a:latin typeface="Franklin Gothic Demi" panose="020B0703020102020204" pitchFamily="34" charset="0"/>
                <a:ea typeface="+mj-ea"/>
                <a:cs typeface="Arial"/>
              </a:rPr>
            </a:br>
            <a:r>
              <a:rPr lang="en-US" sz="3000" dirty="0">
                <a:solidFill>
                  <a:srgbClr val="0078AE"/>
                </a:solidFill>
                <a:latin typeface="Franklin Gothic Demi" panose="020B0703020102020204" pitchFamily="34" charset="0"/>
                <a:ea typeface="+mj-ea"/>
                <a:cs typeface="Arial"/>
              </a:rPr>
              <a:t>and mitigation </a:t>
            </a:r>
          </a:p>
          <a:p>
            <a:pPr marL="0" indent="0">
              <a:spcBef>
                <a:spcPts val="0"/>
              </a:spcBef>
              <a:spcAft>
                <a:spcPts val="600"/>
              </a:spcAft>
              <a:buNone/>
            </a:pPr>
            <a:r>
              <a:rPr lang="en-US" sz="1800" dirty="0">
                <a:solidFill>
                  <a:srgbClr val="005288"/>
                </a:solidFill>
                <a:latin typeface="Franklin Gothic Book" panose="020B0503020102020204" pitchFamily="34" charset="0"/>
              </a:rPr>
              <a:t>Incident Response Teams provide intrusion analysis and mitigation guidance to requesting entities</a:t>
            </a:r>
          </a:p>
          <a:p>
            <a:pPr marL="0" indent="0">
              <a:buNone/>
            </a:pPr>
            <a:r>
              <a:rPr lang="en-US" sz="2000" dirty="0">
                <a:solidFill>
                  <a:srgbClr val="0078AE"/>
                </a:solidFill>
                <a:latin typeface="Franklin Gothic Medium" panose="020B0603020102020204" pitchFamily="34" charset="0"/>
              </a:rPr>
              <a:t>Hunt and Incident Response Teams (HIRT) </a:t>
            </a:r>
          </a:p>
        </p:txBody>
      </p:sp>
      <p:pic>
        <p:nvPicPr>
          <p:cNvPr id="9" name="Graphic 8">
            <a:extLst>
              <a:ext uri="{FF2B5EF4-FFF2-40B4-BE49-F238E27FC236}">
                <a16:creationId xmlns:a16="http://schemas.microsoft.com/office/drawing/2014/main" id="{9BD522D3-1D0F-DF40-BEF1-A20DF92C28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1732" y="491412"/>
            <a:ext cx="764882" cy="924584"/>
          </a:xfrm>
          <a:prstGeom prst="rect">
            <a:avLst/>
          </a:prstGeom>
        </p:spPr>
      </p:pic>
      <p:sp>
        <p:nvSpPr>
          <p:cNvPr id="10" name="TextBox 9">
            <a:extLst>
              <a:ext uri="{FF2B5EF4-FFF2-40B4-BE49-F238E27FC236}">
                <a16:creationId xmlns:a16="http://schemas.microsoft.com/office/drawing/2014/main" id="{E1015CA7-3019-8040-BA82-CF969E767440}"/>
              </a:ext>
            </a:extLst>
          </p:cNvPr>
          <p:cNvSpPr txBox="1"/>
          <p:nvPr/>
        </p:nvSpPr>
        <p:spPr>
          <a:xfrm>
            <a:off x="217255" y="1530631"/>
            <a:ext cx="17791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bg1"/>
                </a:solidFill>
                <a:effectLst/>
                <a:uLnTx/>
                <a:uFillTx/>
                <a:latin typeface="Franklin Gothic Demi" panose="020B0603020102020204" pitchFamily="34" charset="0"/>
                <a:cs typeface="ITC Franklin Gothic Std Book"/>
              </a:rPr>
              <a:t>RESPONSE AND RECOVERY</a:t>
            </a:r>
          </a:p>
        </p:txBody>
      </p:sp>
      <p:sp>
        <p:nvSpPr>
          <p:cNvPr id="17" name="TextBox 16">
            <a:extLst>
              <a:ext uri="{FF2B5EF4-FFF2-40B4-BE49-F238E27FC236}">
                <a16:creationId xmlns:a16="http://schemas.microsoft.com/office/drawing/2014/main" id="{B7C36B00-5309-224E-AF91-B4E4A334508F}"/>
              </a:ext>
            </a:extLst>
          </p:cNvPr>
          <p:cNvSpPr txBox="1"/>
          <p:nvPr/>
        </p:nvSpPr>
        <p:spPr>
          <a:xfrm>
            <a:off x="3143960" y="6434852"/>
            <a:ext cx="3028239"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x-none" sz="800" b="0" i="0" u="none" strike="noStrike" kern="1200" cap="none" spc="0" normalizeH="0" baseline="0" noProof="0" dirty="0">
                <a:ln>
                  <a:noFill/>
                </a:ln>
                <a:solidFill>
                  <a:srgbClr val="000000"/>
                </a:solidFill>
                <a:effectLst/>
                <a:uLnTx/>
                <a:uFillTx/>
                <a:latin typeface="Arial"/>
                <a:ea typeface="ＭＳ Ｐゴシック" pitchFamily="34" charset="-128"/>
                <a:cs typeface="ITC Franklin Gothic Std Book"/>
              </a:rPr>
              <a:t>UNCLASSIFIED // FOR OFFICIAL USE ONLY</a:t>
            </a:r>
            <a:endParaRPr kumimoji="0" lang="en-US" sz="800" b="0" i="0" u="none" strike="noStrike" kern="1200" cap="none" spc="0" normalizeH="0" baseline="0" noProof="0" dirty="0">
              <a:ln>
                <a:noFill/>
              </a:ln>
              <a:solidFill>
                <a:srgbClr val="000000"/>
              </a:solidFill>
              <a:effectLst/>
              <a:uLnTx/>
              <a:uFillTx/>
              <a:latin typeface="Arial"/>
              <a:ea typeface="ＭＳ Ｐゴシック" pitchFamily="34" charset="-128"/>
              <a:cs typeface="ITC Franklin Gothic Std Book"/>
            </a:endParaRPr>
          </a:p>
        </p:txBody>
      </p:sp>
      <p:sp>
        <p:nvSpPr>
          <p:cNvPr id="8" name="Rectangle 7">
            <a:extLst>
              <a:ext uri="{FF2B5EF4-FFF2-40B4-BE49-F238E27FC236}">
                <a16:creationId xmlns:a16="http://schemas.microsoft.com/office/drawing/2014/main" id="{04F2218B-6CA9-8A44-97D5-DEDF6D9F12A9}"/>
              </a:ext>
            </a:extLst>
          </p:cNvPr>
          <p:cNvSpPr/>
          <p:nvPr/>
        </p:nvSpPr>
        <p:spPr>
          <a:xfrm>
            <a:off x="2545619" y="2738245"/>
            <a:ext cx="6248400" cy="3954929"/>
          </a:xfrm>
          <a:prstGeom prst="rect">
            <a:avLst/>
          </a:prstGeom>
        </p:spPr>
        <p:txBody>
          <a:bodyPr wrap="square">
            <a:spAutoFit/>
          </a:bodyPr>
          <a:lstStyle/>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Incident triage </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Network topology review</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Log analysis</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Incident specific risk overview</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Hunt analysis</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Malware analysis</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Mitigation</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Digital media analysis</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r>
              <a:rPr lang="en-US" sz="1600" dirty="0">
                <a:solidFill>
                  <a:srgbClr val="005288"/>
                </a:solidFill>
                <a:latin typeface="Franklin Gothic Book" panose="020B0503020102020204" pitchFamily="34" charset="0"/>
              </a:rPr>
              <a:t>Control systems incident analysis</a:t>
            </a: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endParaRPr lang="en-US" sz="1600" dirty="0">
              <a:solidFill>
                <a:srgbClr val="005288"/>
              </a:solidFill>
              <a:latin typeface="Franklin Gothic Book" panose="020B0503020102020204" pitchFamily="34" charset="0"/>
            </a:endParaRPr>
          </a:p>
          <a:p>
            <a:pPr marL="285750" indent="-285750">
              <a:spcBef>
                <a:spcPts val="600"/>
              </a:spcBef>
              <a:spcAft>
                <a:spcPts val="300"/>
              </a:spcAft>
              <a:buBlip>
                <a:blip r:embed="rId5">
                  <a:extLst>
                    <a:ext uri="{96DAC541-7B7A-43D3-8B79-37D633B846F1}">
                      <asvg:svgBlip xmlns:asvg="http://schemas.microsoft.com/office/drawing/2016/SVG/main" xmlns="" r:embed="rId6"/>
                    </a:ext>
                  </a:extLst>
                </a:blip>
              </a:buBlip>
            </a:pPr>
            <a:endParaRPr lang="en-US" sz="1600" dirty="0">
              <a:solidFill>
                <a:srgbClr val="005288"/>
              </a:solidFill>
              <a:latin typeface="Franklin Gothic Book" panose="020B0503020102020204" pitchFamily="34" charset="0"/>
            </a:endParaRPr>
          </a:p>
        </p:txBody>
      </p:sp>
      <p:sp>
        <p:nvSpPr>
          <p:cNvPr id="11" name="Rectangle 10">
            <a:extLst>
              <a:ext uri="{FF2B5EF4-FFF2-40B4-BE49-F238E27FC236}">
                <a16:creationId xmlns:a16="http://schemas.microsoft.com/office/drawing/2014/main" id="{F0CD60A0-5ACE-B04E-8CB4-9D8D2ED3AADF}"/>
              </a:ext>
            </a:extLst>
          </p:cNvPr>
          <p:cNvSpPr/>
          <p:nvPr/>
        </p:nvSpPr>
        <p:spPr>
          <a:xfrm>
            <a:off x="6172199" y="6188630"/>
            <a:ext cx="3482104" cy="49244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1300" u="none" strike="noStrike" kern="1200" cap="none" spc="0" normalizeH="0" baseline="0" noProof="0" dirty="0">
                <a:ln>
                  <a:noFill/>
                </a:ln>
                <a:solidFill>
                  <a:srgbClr val="008FBF"/>
                </a:solidFill>
                <a:effectLst/>
                <a:uLnTx/>
                <a:uFillTx/>
                <a:latin typeface="Franklin Gothic Book" panose="020B0503020102020204" pitchFamily="34" charset="0"/>
              </a:rPr>
              <a:t>CONTACT: </a:t>
            </a:r>
            <a: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t/>
            </a:r>
            <a:b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br>
            <a:r>
              <a:rPr kumimoji="0" lang="en-US" sz="1300" u="none" strike="noStrike" kern="1200" cap="none" spc="0" normalizeH="0" baseline="0" noProof="0" dirty="0" err="1">
                <a:ln>
                  <a:noFill/>
                </a:ln>
                <a:solidFill>
                  <a:srgbClr val="008FBF"/>
                </a:solidFill>
                <a:effectLst/>
                <a:uLnTx/>
                <a:uFillTx/>
                <a:latin typeface="Franklin Gothic Medium" panose="020B0603020102020204" pitchFamily="34" charset="0"/>
              </a:rPr>
              <a:t>ncciccustomerservice@hq.dhs.gov</a:t>
            </a:r>
            <a:r>
              <a:rPr kumimoji="0" lang="en-US" sz="1300" u="none" strike="noStrike" kern="1200" cap="none" spc="0" normalizeH="0" baseline="0" noProof="0" dirty="0">
                <a:ln>
                  <a:noFill/>
                </a:ln>
                <a:solidFill>
                  <a:srgbClr val="008FBF"/>
                </a:solidFill>
                <a:effectLst/>
                <a:uLnTx/>
                <a:uFillTx/>
                <a:latin typeface="Franklin Gothic Medium" panose="020B0603020102020204" pitchFamily="34" charset="0"/>
              </a:rPr>
              <a:t> </a:t>
            </a:r>
          </a:p>
        </p:txBody>
      </p:sp>
      <p:sp>
        <p:nvSpPr>
          <p:cNvPr id="12" name="Slide Number Placeholder 5">
            <a:extLst>
              <a:ext uri="{FF2B5EF4-FFF2-40B4-BE49-F238E27FC236}">
                <a16:creationId xmlns:a16="http://schemas.microsoft.com/office/drawing/2014/main" id="{4C5A019C-10ED-9240-9801-53D1758801A0}"/>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15</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58818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6" name="Rectangle 5"/>
          <p:cNvSpPr/>
          <p:nvPr/>
        </p:nvSpPr>
        <p:spPr>
          <a:xfrm>
            <a:off x="3074543" y="2104846"/>
            <a:ext cx="5802330" cy="707886"/>
          </a:xfrm>
          <a:prstGeom prst="rect">
            <a:avLst/>
          </a:prstGeom>
        </p:spPr>
        <p:txBody>
          <a:bodyPr wrap="square">
            <a:spAutoFit/>
          </a:bodyPr>
          <a:lstStyle/>
          <a:p>
            <a:r>
              <a:rPr lang="en-US" sz="2000" dirty="0">
                <a:solidFill>
                  <a:srgbClr val="525354"/>
                </a:solidFill>
                <a:latin typeface="Franklin Gothic Medium Cond" panose="020B0606030402020204" pitchFamily="34" charset="0"/>
              </a:rPr>
              <a:t>Information sharing and technical assistance involving federal and non-federal entities </a:t>
            </a:r>
          </a:p>
        </p:txBody>
      </p:sp>
      <p:sp>
        <p:nvSpPr>
          <p:cNvPr id="7" name="Rectangle 6"/>
          <p:cNvSpPr/>
          <p:nvPr/>
        </p:nvSpPr>
        <p:spPr>
          <a:xfrm>
            <a:off x="3308279" y="3716180"/>
            <a:ext cx="5568593" cy="707886"/>
          </a:xfrm>
          <a:prstGeom prst="rect">
            <a:avLst/>
          </a:prstGeom>
        </p:spPr>
        <p:txBody>
          <a:bodyPr wrap="square">
            <a:spAutoFit/>
          </a:bodyPr>
          <a:lstStyle/>
          <a:p>
            <a:r>
              <a:rPr lang="en-US" sz="2000" dirty="0">
                <a:solidFill>
                  <a:srgbClr val="386834"/>
                </a:solidFill>
                <a:latin typeface="Franklin Gothic Demi" panose="020B0703020102020204" pitchFamily="34" charset="0"/>
              </a:rPr>
              <a:t>Protecting federal, civilian, executive-branch agencies</a:t>
            </a:r>
          </a:p>
        </p:txBody>
      </p:sp>
      <p:sp>
        <p:nvSpPr>
          <p:cNvPr id="8" name="Rectangle 7"/>
          <p:cNvSpPr/>
          <p:nvPr/>
        </p:nvSpPr>
        <p:spPr>
          <a:xfrm>
            <a:off x="3074543" y="5522714"/>
            <a:ext cx="5802330" cy="400110"/>
          </a:xfrm>
          <a:prstGeom prst="rect">
            <a:avLst/>
          </a:prstGeom>
        </p:spPr>
        <p:txBody>
          <a:bodyPr wrap="square">
            <a:spAutoFit/>
          </a:bodyPr>
          <a:lstStyle/>
          <a:p>
            <a:r>
              <a:rPr lang="en-US" sz="2000" dirty="0">
                <a:solidFill>
                  <a:srgbClr val="525354"/>
                </a:solidFill>
                <a:latin typeface="Franklin Gothic Medium Cond" panose="020B0606030402020204" pitchFamily="34" charset="0"/>
              </a:rPr>
              <a:t>Coordinating the federal government’s response to incidents</a:t>
            </a:r>
          </a:p>
        </p:txBody>
      </p:sp>
      <p:sp>
        <p:nvSpPr>
          <p:cNvPr id="9" name="Title 2"/>
          <p:cNvSpPr txBox="1">
            <a:spLocks/>
          </p:cNvSpPr>
          <p:nvPr/>
        </p:nvSpPr>
        <p:spPr bwMode="auto">
          <a:xfrm>
            <a:off x="2948683" y="357201"/>
            <a:ext cx="6012198"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70B2"/>
                </a:solidFill>
                <a:effectLst/>
                <a:latin typeface="Arial"/>
                <a:ea typeface="+mj-ea"/>
                <a:cs typeface="Arial"/>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a:lstStyle>
          <a:p>
            <a:pPr>
              <a:lnSpc>
                <a:spcPts val="3300"/>
              </a:lnSpc>
            </a:pPr>
            <a:r>
              <a:rPr lang="en-US" sz="3000" kern="0" dirty="0" smtClean="0">
                <a:solidFill>
                  <a:srgbClr val="5D9732"/>
                </a:solidFill>
                <a:latin typeface="Franklin Gothic Demi" panose="020B0703020102020204" pitchFamily="34" charset="0"/>
              </a:rPr>
              <a:t>CISA </a:t>
            </a:r>
            <a:r>
              <a:rPr lang="en-US" sz="3000" kern="0" dirty="0">
                <a:solidFill>
                  <a:srgbClr val="5D9732"/>
                </a:solidFill>
                <a:latin typeface="Franklin Gothic Demi" panose="020B0703020102020204" pitchFamily="34" charset="0"/>
              </a:rPr>
              <a:t>Cybersecurity Responsibilities</a:t>
            </a:r>
          </a:p>
        </p:txBody>
      </p:sp>
      <p:sp>
        <p:nvSpPr>
          <p:cNvPr id="10" name="Slide Number Placeholder 5">
            <a:extLst>
              <a:ext uri="{FF2B5EF4-FFF2-40B4-BE49-F238E27FC236}">
                <a16:creationId xmlns:a16="http://schemas.microsoft.com/office/drawing/2014/main" id="{949A5822-916B-FF48-9BD2-C7CF1384B853}"/>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16</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284290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9652" y="1625027"/>
            <a:ext cx="2454571" cy="1877437"/>
          </a:xfrm>
          <a:prstGeom prst="rect">
            <a:avLst/>
          </a:prstGeom>
          <a:noFill/>
        </p:spPr>
        <p:txBody>
          <a:bodyPr wrap="square" rtlCol="0">
            <a:spAutoFit/>
          </a:bodyPr>
          <a:lstStyle/>
          <a:p>
            <a:r>
              <a:rPr lang="en-US" sz="2200" b="1" dirty="0">
                <a:solidFill>
                  <a:srgbClr val="5D9732"/>
                </a:solidFill>
                <a:latin typeface="Franklin Gothic Medium Cond" charset="0"/>
                <a:ea typeface="Franklin Gothic Medium Cond" charset="0"/>
                <a:cs typeface="Franklin Gothic Medium Cond" charset="0"/>
              </a:rPr>
              <a:t>Subchapter II of Chapter 35 of Title 44 </a:t>
            </a:r>
            <a:r>
              <a:rPr lang="en-US" sz="2200" dirty="0">
                <a:solidFill>
                  <a:srgbClr val="002060"/>
                </a:solidFill>
                <a:latin typeface="Franklin Gothic Demi" charset="0"/>
                <a:ea typeface="Franklin Gothic Demi" charset="0"/>
                <a:cs typeface="Franklin Gothic Demi" charset="0"/>
              </a:rPr>
              <a:t/>
            </a:r>
            <a:br>
              <a:rPr lang="en-US" sz="2200" dirty="0">
                <a:solidFill>
                  <a:srgbClr val="002060"/>
                </a:solidFill>
                <a:latin typeface="Franklin Gothic Demi" charset="0"/>
                <a:ea typeface="Franklin Gothic Demi" charset="0"/>
                <a:cs typeface="Franklin Gothic Demi" charset="0"/>
              </a:rPr>
            </a:br>
            <a:r>
              <a:rPr lang="en-US" dirty="0">
                <a:solidFill>
                  <a:srgbClr val="5B5C5E"/>
                </a:solidFill>
                <a:latin typeface="Franklin Gothic Book" charset="0"/>
                <a:ea typeface="Franklin Gothic Book" charset="0"/>
                <a:cs typeface="Franklin Gothic Book" charset="0"/>
              </a:rPr>
              <a:t>(created by the Federal Information Security Modernization Act of 2014 (FISMA))</a:t>
            </a:r>
          </a:p>
        </p:txBody>
      </p:sp>
      <p:graphicFrame>
        <p:nvGraphicFramePr>
          <p:cNvPr id="31" name="Table 30"/>
          <p:cNvGraphicFramePr>
            <a:graphicFrameLocks noGrp="1"/>
          </p:cNvGraphicFramePr>
          <p:nvPr>
            <p:extLst>
              <p:ext uri="{D42A27DB-BD31-4B8C-83A1-F6EECF244321}">
                <p14:modId xmlns:p14="http://schemas.microsoft.com/office/powerpoint/2010/main" val="3358234577"/>
              </p:ext>
            </p:extLst>
          </p:nvPr>
        </p:nvGraphicFramePr>
        <p:xfrm>
          <a:off x="3456497" y="1625027"/>
          <a:ext cx="5281492" cy="4632960"/>
        </p:xfrm>
        <a:graphic>
          <a:graphicData uri="http://schemas.openxmlformats.org/drawingml/2006/table">
            <a:tbl>
              <a:tblPr bandRow="1" bandCol="1">
                <a:tableStyleId>{5C22544A-7EE6-4342-B048-85BDC9FD1C3A}</a:tableStyleId>
              </a:tblPr>
              <a:tblGrid>
                <a:gridCol w="5281492">
                  <a:extLst>
                    <a:ext uri="{9D8B030D-6E8A-4147-A177-3AD203B41FA5}">
                      <a16:colId xmlns:a16="http://schemas.microsoft.com/office/drawing/2014/main" val="20000"/>
                    </a:ext>
                  </a:extLst>
                </a:gridCol>
              </a:tblGrid>
              <a:tr h="0">
                <a:tc>
                  <a:txBody>
                    <a:bodyPr/>
                    <a:lstStyle/>
                    <a:p>
                      <a:r>
                        <a:rPr lang="en-US" sz="1600" b="0" u="none" kern="1200" dirty="0">
                          <a:solidFill>
                            <a:srgbClr val="5D9732"/>
                          </a:solidFill>
                          <a:effectLst/>
                          <a:latin typeface="Franklin Gothic Demi" charset="0"/>
                          <a:ea typeface="Franklin Gothic Demi" charset="0"/>
                          <a:cs typeface="Franklin Gothic Demi" charset="0"/>
                        </a:rPr>
                        <a:t>OMB</a:t>
                      </a:r>
                      <a:r>
                        <a:rPr lang="en-US" sz="1600" kern="1200" dirty="0">
                          <a:solidFill>
                            <a:srgbClr val="5B5C5E"/>
                          </a:solidFill>
                          <a:effectLst/>
                          <a:latin typeface="Franklin Gothic Book" charset="0"/>
                          <a:ea typeface="Franklin Gothic Book" charset="0"/>
                          <a:cs typeface="Franklin Gothic Book" charset="0"/>
                        </a:rPr>
                        <a:t> </a:t>
                      </a:r>
                      <a:r>
                        <a:rPr lang="en-US" sz="1600" b="1" kern="1200" dirty="0">
                          <a:solidFill>
                            <a:srgbClr val="5B5C5E"/>
                          </a:solidFill>
                          <a:effectLst/>
                          <a:latin typeface="Franklin Gothic Book" charset="0"/>
                          <a:ea typeface="Franklin Gothic Book" charset="0"/>
                          <a:cs typeface="Franklin Gothic Book" charset="0"/>
                        </a:rPr>
                        <a:t>oversees agency information security policy and practices.  44 U.S.C. § 3553(a).</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7EA"/>
                    </a:solidFill>
                  </a:tcPr>
                </a:tc>
                <a:extLst>
                  <a:ext uri="{0D108BD9-81ED-4DB2-BD59-A6C34878D82A}">
                    <a16:rowId xmlns:a16="http://schemas.microsoft.com/office/drawing/2014/main" val="10000"/>
                  </a:ext>
                </a:extLst>
              </a:tr>
              <a:tr h="593166">
                <a:tc>
                  <a:txBody>
                    <a:bodyPr/>
                    <a:lstStyle/>
                    <a:p>
                      <a:r>
                        <a:rPr lang="en-US" sz="1600" b="0" u="none" kern="1200" dirty="0">
                          <a:solidFill>
                            <a:srgbClr val="5D9732"/>
                          </a:solidFill>
                          <a:effectLst/>
                          <a:latin typeface="Franklin Gothic Demi" charset="0"/>
                          <a:ea typeface="Franklin Gothic Demi" charset="0"/>
                          <a:cs typeface="Franklin Gothic Demi" charset="0"/>
                        </a:rPr>
                        <a:t>DHS/CISA</a:t>
                      </a:r>
                      <a:r>
                        <a:rPr lang="en-US" sz="1600" kern="1200" dirty="0">
                          <a:solidFill>
                            <a:srgbClr val="5B5C5E"/>
                          </a:solidFill>
                          <a:effectLst/>
                          <a:latin typeface="Franklin Gothic Book" charset="0"/>
                          <a:ea typeface="Franklin Gothic Book" charset="0"/>
                          <a:cs typeface="Franklin Gothic Book" charset="0"/>
                        </a:rPr>
                        <a:t> </a:t>
                      </a:r>
                      <a:r>
                        <a:rPr lang="en-US" sz="1600" b="1" kern="1200" dirty="0">
                          <a:solidFill>
                            <a:srgbClr val="5B5C5E"/>
                          </a:solidFill>
                          <a:effectLst/>
                          <a:latin typeface="Franklin Gothic Book" charset="0"/>
                          <a:ea typeface="Franklin Gothic Book" charset="0"/>
                          <a:cs typeface="Franklin Gothic Book" charset="0"/>
                        </a:rPr>
                        <a:t>administers the implementation of agency information security policies and practices in consultation with OMB.  44 U.S.C. § 3553(b).</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10001"/>
                  </a:ext>
                </a:extLst>
              </a:tr>
              <a:tr h="396521">
                <a:tc>
                  <a:txBody>
                    <a:bodyPr/>
                    <a:lstStyle/>
                    <a:p>
                      <a:r>
                        <a:rPr lang="en-US" sz="1600" b="0" u="none" kern="1200" dirty="0">
                          <a:solidFill>
                            <a:srgbClr val="5D9732"/>
                          </a:solidFill>
                          <a:effectLst/>
                          <a:latin typeface="Franklin Gothic Demi" charset="0"/>
                          <a:ea typeface="Franklin Gothic Demi" charset="0"/>
                          <a:cs typeface="Franklin Gothic Demi" charset="0"/>
                        </a:rPr>
                        <a:t>Commerce/NIST</a:t>
                      </a:r>
                      <a:r>
                        <a:rPr lang="en-US" sz="1600" kern="1200" dirty="0">
                          <a:solidFill>
                            <a:srgbClr val="5B5C5E"/>
                          </a:solidFill>
                          <a:effectLst/>
                          <a:latin typeface="Franklin Gothic Book" charset="0"/>
                          <a:ea typeface="Franklin Gothic Book" charset="0"/>
                          <a:cs typeface="Franklin Gothic Book" charset="0"/>
                        </a:rPr>
                        <a:t> </a:t>
                      </a:r>
                      <a:r>
                        <a:rPr lang="en-US" sz="1600" b="1" kern="1200" dirty="0">
                          <a:solidFill>
                            <a:srgbClr val="5B5C5E"/>
                          </a:solidFill>
                          <a:effectLst/>
                          <a:latin typeface="Franklin Gothic Book" charset="0"/>
                          <a:ea typeface="Franklin Gothic Book" charset="0"/>
                          <a:cs typeface="Franklin Gothic Book" charset="0"/>
                        </a:rPr>
                        <a:t>issues standards and guidance tied to FISMA.  44 U.S.C. §§ 3553-54; see also 40 U.S.C. § 11331a.</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0D9">
                        <a:alpha val="56078"/>
                      </a:srgbClr>
                    </a:solidFill>
                  </a:tcPr>
                </a:tc>
                <a:extLst>
                  <a:ext uri="{0D108BD9-81ED-4DB2-BD59-A6C34878D82A}">
                    <a16:rowId xmlns:a16="http://schemas.microsoft.com/office/drawing/2014/main" val="10002"/>
                  </a:ext>
                </a:extLst>
              </a:tr>
              <a:tr h="798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kern="1200" dirty="0">
                          <a:solidFill>
                            <a:srgbClr val="5D9732"/>
                          </a:solidFill>
                          <a:effectLst/>
                          <a:latin typeface="Franklin Gothic Demi" charset="0"/>
                          <a:ea typeface="Franklin Gothic Demi" charset="0"/>
                          <a:cs typeface="Franklin Gothic Demi" charset="0"/>
                        </a:rPr>
                        <a:t>Agencies</a:t>
                      </a:r>
                      <a:r>
                        <a:rPr lang="en-US" sz="1600" kern="1200" dirty="0">
                          <a:solidFill>
                            <a:srgbClr val="5B5C5E"/>
                          </a:solidFill>
                          <a:effectLst/>
                          <a:latin typeface="Franklin Gothic Book" charset="0"/>
                          <a:ea typeface="Franklin Gothic Book" charset="0"/>
                          <a:cs typeface="Franklin Gothic Book" charset="0"/>
                        </a:rPr>
                        <a:t> </a:t>
                      </a:r>
                      <a:r>
                        <a:rPr lang="en-US" sz="1600" b="1" kern="1200" dirty="0">
                          <a:solidFill>
                            <a:srgbClr val="5B5C5E"/>
                          </a:solidFill>
                          <a:effectLst/>
                          <a:latin typeface="Franklin Gothic Book" charset="0"/>
                          <a:ea typeface="Franklin Gothic Book" charset="0"/>
                          <a:cs typeface="Franklin Gothic Book" charset="0"/>
                        </a:rPr>
                        <a:t>provide information security protections commensurate with the risk to agency information and information systems and in compliance with OMB policy, DHS directives, and NIST standards.  44 U.S.C. § 3554. </a:t>
                      </a:r>
                      <a:r>
                        <a:rPr lang="en-US" sz="1600" b="1" u="sng" kern="1200" dirty="0">
                          <a:solidFill>
                            <a:srgbClr val="5B5C5E"/>
                          </a:solidFill>
                          <a:effectLst/>
                          <a:latin typeface="Franklin Gothic Book" charset="0"/>
                          <a:ea typeface="Franklin Gothic Book" charset="0"/>
                          <a:cs typeface="Franklin Gothic Book" charset="0"/>
                        </a:rPr>
                        <a:t>(In DHS, the CIO fills this role)</a:t>
                      </a:r>
                      <a:r>
                        <a:rPr lang="en-US" sz="1600" b="1" kern="1200" dirty="0">
                          <a:solidFill>
                            <a:srgbClr val="5B5C5E"/>
                          </a:solidFill>
                          <a:effectLst/>
                          <a:latin typeface="Franklin Gothic Book" charset="0"/>
                          <a:ea typeface="Franklin Gothic Book" charset="0"/>
                          <a:cs typeface="Franklin Gothic Book" charset="0"/>
                        </a:rPr>
                        <a:t>.</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3038169" y="5060345"/>
            <a:ext cx="836656" cy="836656"/>
            <a:chOff x="3038169" y="5060345"/>
            <a:chExt cx="836656" cy="836656"/>
          </a:xfrm>
          <a:solidFill>
            <a:srgbClr val="386833"/>
          </a:solidFill>
        </p:grpSpPr>
        <p:sp>
          <p:nvSpPr>
            <p:cNvPr id="43" name="Oval 42"/>
            <p:cNvSpPr/>
            <p:nvPr/>
          </p:nvSpPr>
          <p:spPr>
            <a:xfrm>
              <a:off x="3038169" y="5060345"/>
              <a:ext cx="836656" cy="836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164" y="5233020"/>
              <a:ext cx="448667" cy="454730"/>
            </a:xfrm>
            <a:prstGeom prst="rect">
              <a:avLst/>
            </a:prstGeom>
            <a:grpFill/>
          </p:spPr>
        </p:pic>
      </p:grpSp>
      <p:grpSp>
        <p:nvGrpSpPr>
          <p:cNvPr id="6" name="Group 5"/>
          <p:cNvGrpSpPr/>
          <p:nvPr/>
        </p:nvGrpSpPr>
        <p:grpSpPr>
          <a:xfrm>
            <a:off x="3038169" y="1625028"/>
            <a:ext cx="836656" cy="836656"/>
            <a:chOff x="3038169" y="1625028"/>
            <a:chExt cx="836656" cy="836656"/>
          </a:xfrm>
        </p:grpSpPr>
        <p:sp>
          <p:nvSpPr>
            <p:cNvPr id="2" name="Oval 1"/>
            <p:cNvSpPr/>
            <p:nvPr/>
          </p:nvSpPr>
          <p:spPr>
            <a:xfrm>
              <a:off x="3038169" y="1625028"/>
              <a:ext cx="836656" cy="836656"/>
            </a:xfrm>
            <a:prstGeom prst="ellipse">
              <a:avLst/>
            </a:prstGeom>
            <a:solidFill>
              <a:srgbClr val="38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8968" y="1725827"/>
              <a:ext cx="635059" cy="635059"/>
            </a:xfrm>
            <a:prstGeom prst="rect">
              <a:avLst/>
            </a:prstGeom>
          </p:spPr>
        </p:pic>
      </p:grpSp>
      <p:grpSp>
        <p:nvGrpSpPr>
          <p:cNvPr id="12" name="Group 11"/>
          <p:cNvGrpSpPr/>
          <p:nvPr/>
        </p:nvGrpSpPr>
        <p:grpSpPr>
          <a:xfrm>
            <a:off x="3038169" y="2597302"/>
            <a:ext cx="836656" cy="836656"/>
            <a:chOff x="3038169" y="2597302"/>
            <a:chExt cx="836656" cy="836656"/>
          </a:xfrm>
        </p:grpSpPr>
        <p:sp>
          <p:nvSpPr>
            <p:cNvPr id="40" name="Oval 39"/>
            <p:cNvSpPr/>
            <p:nvPr/>
          </p:nvSpPr>
          <p:spPr>
            <a:xfrm>
              <a:off x="3038169" y="2597302"/>
              <a:ext cx="836656" cy="836656"/>
            </a:xfrm>
            <a:prstGeom prst="ellipse">
              <a:avLst/>
            </a:prstGeom>
            <a:solidFill>
              <a:srgbClr val="38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9698" y="2699533"/>
              <a:ext cx="633599" cy="632194"/>
            </a:xfrm>
            <a:prstGeom prst="rect">
              <a:avLst/>
            </a:prstGeom>
          </p:spPr>
        </p:pic>
      </p:grpSp>
      <p:grpSp>
        <p:nvGrpSpPr>
          <p:cNvPr id="17" name="Group 16"/>
          <p:cNvGrpSpPr/>
          <p:nvPr/>
        </p:nvGrpSpPr>
        <p:grpSpPr>
          <a:xfrm>
            <a:off x="3038169" y="3703369"/>
            <a:ext cx="836656" cy="836656"/>
            <a:chOff x="3038169" y="3703369"/>
            <a:chExt cx="836656" cy="836656"/>
          </a:xfrm>
        </p:grpSpPr>
        <p:sp>
          <p:nvSpPr>
            <p:cNvPr id="42" name="Oval 41"/>
            <p:cNvSpPr/>
            <p:nvPr/>
          </p:nvSpPr>
          <p:spPr>
            <a:xfrm>
              <a:off x="3038169" y="3703369"/>
              <a:ext cx="836656" cy="836656"/>
            </a:xfrm>
            <a:prstGeom prst="ellipse">
              <a:avLst/>
            </a:prstGeom>
            <a:solidFill>
              <a:srgbClr val="38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9333" y="3804533"/>
              <a:ext cx="634329" cy="634329"/>
            </a:xfrm>
            <a:prstGeom prst="rect">
              <a:avLst/>
            </a:prstGeom>
          </p:spPr>
        </p:pic>
      </p:grpSp>
      <p:sp>
        <p:nvSpPr>
          <p:cNvPr id="19"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5D9732"/>
                </a:solidFill>
                <a:latin typeface="Franklin Gothic Demi" panose="020B0703020102020204" pitchFamily="34" charset="0"/>
                <a:ea typeface="Arial" charset="0"/>
                <a:cs typeface="Arial" charset="0"/>
              </a:rPr>
              <a:t>Protecting federal, civilian, </a:t>
            </a:r>
            <a:br>
              <a:rPr lang="en-US" sz="3000" b="1" dirty="0">
                <a:solidFill>
                  <a:srgbClr val="5D9732"/>
                </a:solidFill>
                <a:latin typeface="Franklin Gothic Demi" panose="020B0703020102020204" pitchFamily="34" charset="0"/>
                <a:ea typeface="Arial" charset="0"/>
                <a:cs typeface="Arial" charset="0"/>
              </a:rPr>
            </a:br>
            <a:r>
              <a:rPr lang="en-US" sz="3000" b="1" dirty="0">
                <a:solidFill>
                  <a:srgbClr val="5D9732"/>
                </a:solidFill>
                <a:latin typeface="Franklin Gothic Demi" panose="020B0703020102020204" pitchFamily="34" charset="0"/>
                <a:ea typeface="Arial" charset="0"/>
                <a:cs typeface="Arial" charset="0"/>
              </a:rPr>
              <a:t>executive-branch agencies</a:t>
            </a:r>
          </a:p>
        </p:txBody>
      </p:sp>
      <p:sp>
        <p:nvSpPr>
          <p:cNvPr id="18" name="Slide Number Placeholder 5">
            <a:extLst>
              <a:ext uri="{FF2B5EF4-FFF2-40B4-BE49-F238E27FC236}">
                <a16:creationId xmlns:a16="http://schemas.microsoft.com/office/drawing/2014/main" id="{2D26CEFF-0976-004D-81FC-0E91CB21C332}"/>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17</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252139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Rectangle 1"/>
          <p:cNvSpPr/>
          <p:nvPr/>
        </p:nvSpPr>
        <p:spPr>
          <a:xfrm>
            <a:off x="294668" y="2767187"/>
            <a:ext cx="1934824" cy="2308324"/>
          </a:xfrm>
          <a:prstGeom prst="rect">
            <a:avLst/>
          </a:prstGeom>
        </p:spPr>
        <p:txBody>
          <a:bodyPr wrap="square">
            <a:spAutoFit/>
          </a:bodyPr>
          <a:lstStyle/>
          <a:p>
            <a:r>
              <a:rPr lang="en-US" dirty="0">
                <a:solidFill>
                  <a:schemeClr val="bg1"/>
                </a:solidFill>
                <a:latin typeface="ITC Franklin Gothic BookCd" panose="020B0506000000000000" pitchFamily="34" charset="0"/>
              </a:rPr>
              <a:t>The Department’s federal information security authorities apply to only federal civilian Executive Branch agencies, with important exclusions.</a:t>
            </a:r>
          </a:p>
        </p:txBody>
      </p:sp>
      <p:sp>
        <p:nvSpPr>
          <p:cNvPr id="6" name="Rectangle 5"/>
          <p:cNvSpPr/>
          <p:nvPr/>
        </p:nvSpPr>
        <p:spPr>
          <a:xfrm>
            <a:off x="2503612" y="3182685"/>
            <a:ext cx="1934824" cy="1477328"/>
          </a:xfrm>
          <a:prstGeom prst="rect">
            <a:avLst/>
          </a:prstGeom>
        </p:spPr>
        <p:txBody>
          <a:bodyPr wrap="square">
            <a:spAutoFit/>
          </a:bodyPr>
          <a:lstStyle/>
          <a:p>
            <a:r>
              <a:rPr lang="en-US" dirty="0">
                <a:solidFill>
                  <a:schemeClr val="bg1"/>
                </a:solidFill>
                <a:latin typeface="ITC Franklin Gothic BookCd" panose="020B0506000000000000" pitchFamily="34" charset="0"/>
              </a:rPr>
              <a:t>CISA administers the implementation of government-wide cybersecurity policies.</a:t>
            </a:r>
          </a:p>
        </p:txBody>
      </p:sp>
      <p:sp>
        <p:nvSpPr>
          <p:cNvPr id="7" name="Rectangle 6"/>
          <p:cNvSpPr/>
          <p:nvPr/>
        </p:nvSpPr>
        <p:spPr>
          <a:xfrm>
            <a:off x="4702282" y="4588127"/>
            <a:ext cx="1934824" cy="646331"/>
          </a:xfrm>
          <a:prstGeom prst="rect">
            <a:avLst/>
          </a:prstGeom>
        </p:spPr>
        <p:txBody>
          <a:bodyPr wrap="square">
            <a:spAutoFit/>
          </a:bodyPr>
          <a:lstStyle/>
          <a:p>
            <a:r>
              <a:rPr lang="en-US" dirty="0">
                <a:solidFill>
                  <a:schemeClr val="bg1"/>
                </a:solidFill>
                <a:latin typeface="ITC Franklin Gothic BookCd" panose="020B0506000000000000" pitchFamily="34" charset="0"/>
              </a:rPr>
              <a:t>CISA issues directives </a:t>
            </a:r>
          </a:p>
        </p:txBody>
      </p:sp>
      <p:sp>
        <p:nvSpPr>
          <p:cNvPr id="8" name="Rectangle 7"/>
          <p:cNvSpPr/>
          <p:nvPr/>
        </p:nvSpPr>
        <p:spPr>
          <a:xfrm>
            <a:off x="6900952" y="3895630"/>
            <a:ext cx="1934824" cy="2308324"/>
          </a:xfrm>
          <a:prstGeom prst="rect">
            <a:avLst/>
          </a:prstGeom>
        </p:spPr>
        <p:txBody>
          <a:bodyPr wrap="square">
            <a:spAutoFit/>
          </a:bodyPr>
          <a:lstStyle/>
          <a:p>
            <a:r>
              <a:rPr lang="en-US" dirty="0">
                <a:solidFill>
                  <a:schemeClr val="bg1"/>
                </a:solidFill>
                <a:latin typeface="ITC Franklin Gothic BookCd" panose="020B0506000000000000" pitchFamily="34" charset="0"/>
              </a:rPr>
              <a:t>CISA deploys technology, including the Continuous Diagnostics and Mitigation (CDM) Program and EINSTEIN</a:t>
            </a:r>
          </a:p>
        </p:txBody>
      </p:sp>
      <p:sp>
        <p:nvSpPr>
          <p:cNvPr id="9" name="Rectangle 8"/>
          <p:cNvSpPr/>
          <p:nvPr/>
        </p:nvSpPr>
        <p:spPr>
          <a:xfrm>
            <a:off x="4712556" y="1898852"/>
            <a:ext cx="3845817" cy="1200329"/>
          </a:xfrm>
          <a:prstGeom prst="rect">
            <a:avLst/>
          </a:prstGeom>
        </p:spPr>
        <p:txBody>
          <a:bodyPr wrap="square">
            <a:spAutoFit/>
          </a:bodyPr>
          <a:lstStyle/>
          <a:p>
            <a:r>
              <a:rPr lang="en-US" dirty="0">
                <a:solidFill>
                  <a:schemeClr val="bg1"/>
                </a:solidFill>
                <a:latin typeface="ITC Franklin Gothic BookCd" panose="020B0506000000000000" pitchFamily="34" charset="0"/>
              </a:rPr>
              <a:t>CISA operates a federal information security incident center within the NCCIC and receives reports of cybersecurity incidents.  </a:t>
            </a:r>
            <a:r>
              <a:rPr lang="en-US" sz="1600" dirty="0">
                <a:solidFill>
                  <a:schemeClr val="bg1"/>
                </a:solidFill>
                <a:latin typeface="ITC Franklin Gothic BookCd" panose="020B0506000000000000" pitchFamily="34" charset="0"/>
              </a:rPr>
              <a:t>44 U.S.C. § 3553(b)(6)(A).</a:t>
            </a:r>
          </a:p>
        </p:txBody>
      </p:sp>
      <p:sp>
        <p:nvSpPr>
          <p:cNvPr id="10"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chemeClr val="bg1"/>
                </a:solidFill>
                <a:latin typeface="Franklin Gothic Demi" panose="020B0703020102020204" pitchFamily="34" charset="0"/>
                <a:ea typeface="Arial" charset="0"/>
                <a:cs typeface="Arial" charset="0"/>
              </a:rPr>
              <a:t>Protecting federal, civilian, </a:t>
            </a:r>
            <a:br>
              <a:rPr lang="en-US" sz="3000" b="1" dirty="0">
                <a:solidFill>
                  <a:schemeClr val="bg1"/>
                </a:solidFill>
                <a:latin typeface="Franklin Gothic Demi" panose="020B0703020102020204" pitchFamily="34" charset="0"/>
                <a:ea typeface="Arial" charset="0"/>
                <a:cs typeface="Arial" charset="0"/>
              </a:rPr>
            </a:br>
            <a:r>
              <a:rPr lang="en-US" sz="3000" b="1" dirty="0">
                <a:solidFill>
                  <a:schemeClr val="bg1"/>
                </a:solidFill>
                <a:latin typeface="Franklin Gothic Demi" panose="020B0703020102020204" pitchFamily="34" charset="0"/>
                <a:ea typeface="Arial" charset="0"/>
                <a:cs typeface="Arial" charset="0"/>
              </a:rPr>
              <a:t>executive-branch agencies</a:t>
            </a:r>
          </a:p>
        </p:txBody>
      </p:sp>
      <p:sp>
        <p:nvSpPr>
          <p:cNvPr id="11" name="Slide Number Placeholder 5">
            <a:extLst>
              <a:ext uri="{FF2B5EF4-FFF2-40B4-BE49-F238E27FC236}">
                <a16:creationId xmlns:a16="http://schemas.microsoft.com/office/drawing/2014/main" id="{AE0E12BD-519D-0940-BAC9-AFF97958A482}"/>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bg1"/>
                </a:solidFill>
              </a:rPr>
              <a:pPr algn="r"/>
              <a:t>18</a:t>
            </a:fld>
            <a:endParaRPr lang="en-US" sz="1200" dirty="0">
              <a:solidFill>
                <a:schemeClr val="bg1"/>
              </a:solidFill>
            </a:endParaRPr>
          </a:p>
        </p:txBody>
      </p:sp>
    </p:spTree>
    <p:extLst>
      <p:ext uri="{BB962C8B-B14F-4D97-AF65-F5344CB8AC3E}">
        <p14:creationId xmlns:p14="http://schemas.microsoft.com/office/powerpoint/2010/main" val="342693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533401"/>
            <a:ext cx="6096000" cy="1524000"/>
          </a:xfrm>
        </p:spPr>
        <p:txBody>
          <a:bodyPr/>
          <a:lstStyle/>
          <a:p>
            <a:pPr marL="0" indent="0">
              <a:lnSpc>
                <a:spcPct val="90000"/>
              </a:lnSpc>
              <a:buNone/>
            </a:pPr>
            <a:r>
              <a:rPr lang="en-US" sz="3000" dirty="0">
                <a:solidFill>
                  <a:srgbClr val="5D9732"/>
                </a:solidFill>
                <a:latin typeface="Franklin Gothic Demi" panose="020B0703020102020204" pitchFamily="34" charset="0"/>
                <a:ea typeface="+mj-ea"/>
                <a:cs typeface="Arial"/>
              </a:rPr>
              <a:t>Detect and prevent cybersecurity threats from compromising Federal agency networks</a:t>
            </a:r>
          </a:p>
        </p:txBody>
      </p:sp>
      <p:sp>
        <p:nvSpPr>
          <p:cNvPr id="6" name="Rectangle 5"/>
          <p:cNvSpPr/>
          <p:nvPr/>
        </p:nvSpPr>
        <p:spPr bwMode="auto">
          <a:xfrm>
            <a:off x="0" y="-25402"/>
            <a:ext cx="2209800" cy="6883401"/>
          </a:xfrm>
          <a:prstGeom prst="rect">
            <a:avLst/>
          </a:prstGeom>
          <a:solidFill>
            <a:srgbClr val="3868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Content Placeholder 2"/>
          <p:cNvSpPr txBox="1">
            <a:spLocks/>
          </p:cNvSpPr>
          <p:nvPr/>
        </p:nvSpPr>
        <p:spPr bwMode="auto">
          <a:xfrm>
            <a:off x="2626930" y="2173777"/>
            <a:ext cx="3048112" cy="1146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0066"/>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400">
                <a:solidFill>
                  <a:srgbClr val="000066"/>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000">
                <a:solidFill>
                  <a:srgbClr val="000066"/>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a:solidFill>
                  <a:srgbClr val="000066"/>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1600">
                <a:solidFill>
                  <a:srgbClr val="000066"/>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1" u="none" strike="noStrike" kern="1200" cap="none" spc="0" normalizeH="0" baseline="0" noProof="0" dirty="0">
                <a:ln>
                  <a:noFill/>
                </a:ln>
                <a:solidFill>
                  <a:srgbClr val="5D9731"/>
                </a:solidFill>
                <a:effectLst/>
                <a:uLnTx/>
                <a:uFillTx/>
                <a:latin typeface="Franklin Gothic Demi" panose="020B0603020102020204" pitchFamily="34" charset="0"/>
                <a:cs typeface="ITC Franklin Gothic Std Demi"/>
              </a:rPr>
              <a:t>National </a:t>
            </a:r>
            <a:r>
              <a:rPr kumimoji="0" lang="en-US" sz="1800" b="1" u="none" strike="noStrike" kern="1200" cap="none" spc="0" normalizeH="0" baseline="0" noProof="0" dirty="0" err="1">
                <a:ln>
                  <a:noFill/>
                </a:ln>
                <a:solidFill>
                  <a:srgbClr val="5D9731"/>
                </a:solidFill>
                <a:effectLst/>
                <a:uLnTx/>
                <a:uFillTx/>
                <a:latin typeface="Franklin Gothic Demi" panose="020B0603020102020204" pitchFamily="34" charset="0"/>
                <a:cs typeface="ITC Franklin Gothic Std Demi"/>
              </a:rPr>
              <a:t>Cybersecurity</a:t>
            </a:r>
            <a:r>
              <a:rPr kumimoji="0" lang="en-US" sz="1800" b="1" u="none" strike="noStrike" kern="1200" cap="none" spc="0" normalizeH="0" baseline="0" noProof="0" dirty="0">
                <a:ln>
                  <a:noFill/>
                </a:ln>
                <a:solidFill>
                  <a:srgbClr val="5D9731"/>
                </a:solidFill>
                <a:effectLst/>
                <a:uLnTx/>
                <a:uFillTx/>
                <a:latin typeface="Franklin Gothic Demi" panose="020B0603020102020204" pitchFamily="34" charset="0"/>
                <a:cs typeface="ITC Franklin Gothic Std Demi"/>
              </a:rPr>
              <a:t> Protection System (NCPS</a:t>
            </a:r>
            <a:r>
              <a:rPr kumimoji="0" lang="en-US" sz="1800" b="1" i="0" u="none" strike="noStrike" kern="1200" cap="none" spc="0" normalizeH="0" baseline="0" noProof="0" dirty="0">
                <a:ln>
                  <a:noFill/>
                </a:ln>
                <a:solidFill>
                  <a:srgbClr val="5D9731"/>
                </a:solidFill>
                <a:effectLst/>
                <a:uLnTx/>
                <a:uFillTx/>
                <a:latin typeface="Franklin Gothic Book" panose="020B0503020102020204" pitchFamily="34" charset="0"/>
                <a:cs typeface="ITC Franklin Gothic Std Demi"/>
              </a:rPr>
              <a:t>)</a:t>
            </a:r>
          </a:p>
        </p:txBody>
      </p:sp>
      <p:sp>
        <p:nvSpPr>
          <p:cNvPr id="2" name="Rectangle 1"/>
          <p:cNvSpPr/>
          <p:nvPr/>
        </p:nvSpPr>
        <p:spPr bwMode="auto">
          <a:xfrm>
            <a:off x="2866475" y="4904906"/>
            <a:ext cx="1825298" cy="952500"/>
          </a:xfrm>
          <a:prstGeom prst="rect">
            <a:avLst/>
          </a:prstGeom>
          <a:solidFill>
            <a:srgbClr val="3868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p:cNvSpPr/>
          <p:nvPr/>
        </p:nvSpPr>
        <p:spPr bwMode="auto">
          <a:xfrm>
            <a:off x="4691773" y="4309594"/>
            <a:ext cx="1825298" cy="1547813"/>
          </a:xfrm>
          <a:prstGeom prst="rect">
            <a:avLst/>
          </a:prstGeom>
          <a:solidFill>
            <a:srgbClr val="3868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p:cNvSpPr/>
          <p:nvPr/>
        </p:nvSpPr>
        <p:spPr bwMode="auto">
          <a:xfrm>
            <a:off x="6517071" y="3714281"/>
            <a:ext cx="1825298" cy="2143125"/>
          </a:xfrm>
          <a:prstGeom prst="rect">
            <a:avLst/>
          </a:prstGeom>
          <a:solidFill>
            <a:srgbClr val="3868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p:cNvSpPr txBox="1"/>
          <p:nvPr/>
        </p:nvSpPr>
        <p:spPr>
          <a:xfrm>
            <a:off x="3064749" y="5177097"/>
            <a:ext cx="1428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FFFFFF"/>
                </a:solidFill>
                <a:effectLst/>
                <a:uLnTx/>
                <a:uFillTx/>
                <a:latin typeface="Franklin Gothic Demi" panose="020B0603020102020204" pitchFamily="34" charset="0"/>
                <a:cs typeface="ITC Franklin Gothic Std Book"/>
              </a:rPr>
              <a:t>E1</a:t>
            </a:r>
          </a:p>
        </p:txBody>
      </p:sp>
      <p:sp>
        <p:nvSpPr>
          <p:cNvPr id="19" name="TextBox 18"/>
          <p:cNvSpPr txBox="1"/>
          <p:nvPr/>
        </p:nvSpPr>
        <p:spPr>
          <a:xfrm>
            <a:off x="4924425" y="5143031"/>
            <a:ext cx="1428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FFFFFF"/>
                </a:solidFill>
                <a:effectLst/>
                <a:uLnTx/>
                <a:uFillTx/>
                <a:latin typeface="Franklin Gothic Demi" panose="020B0603020102020204" pitchFamily="34" charset="0"/>
                <a:cs typeface="ITC Franklin Gothic Std Book"/>
              </a:rPr>
              <a:t>E2</a:t>
            </a:r>
          </a:p>
        </p:txBody>
      </p:sp>
      <p:sp>
        <p:nvSpPr>
          <p:cNvPr id="20" name="TextBox 19"/>
          <p:cNvSpPr txBox="1"/>
          <p:nvPr/>
        </p:nvSpPr>
        <p:spPr>
          <a:xfrm>
            <a:off x="6749723" y="5143031"/>
            <a:ext cx="1428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rgbClr val="FFFFFF"/>
                </a:solidFill>
                <a:effectLst/>
                <a:uLnTx/>
                <a:uFillTx/>
                <a:latin typeface="Franklin Gothic Demi" panose="020B0603020102020204" pitchFamily="34" charset="0"/>
                <a:cs typeface="ITC Franklin Gothic Std Book"/>
              </a:rPr>
              <a:t>E</a:t>
            </a:r>
            <a:r>
              <a:rPr kumimoji="0" lang="en-US" sz="1800" b="1" u="none" strike="noStrike" kern="1200" cap="none" spc="0" normalizeH="0" baseline="30000" noProof="0" dirty="0">
                <a:ln>
                  <a:noFill/>
                </a:ln>
                <a:solidFill>
                  <a:srgbClr val="FFFFFF"/>
                </a:solidFill>
                <a:effectLst/>
                <a:uLnTx/>
                <a:uFillTx/>
                <a:latin typeface="Franklin Gothic Demi" panose="020B0603020102020204" pitchFamily="34" charset="0"/>
                <a:cs typeface="ITC Franklin Gothic Std Book"/>
              </a:rPr>
              <a:t>3</a:t>
            </a:r>
            <a:r>
              <a:rPr kumimoji="0" lang="en-US" sz="1800" b="1" u="none" strike="noStrike" kern="1200" cap="none" spc="0" normalizeH="0" baseline="0" noProof="0" dirty="0">
                <a:ln>
                  <a:noFill/>
                </a:ln>
                <a:solidFill>
                  <a:srgbClr val="FFFFFF"/>
                </a:solidFill>
                <a:effectLst/>
                <a:uLnTx/>
                <a:uFillTx/>
                <a:latin typeface="Franklin Gothic Demi" panose="020B0603020102020204" pitchFamily="34" charset="0"/>
                <a:cs typeface="ITC Franklin Gothic Std Book"/>
              </a:rPr>
              <a:t>A</a:t>
            </a:r>
          </a:p>
        </p:txBody>
      </p:sp>
      <p:sp>
        <p:nvSpPr>
          <p:cNvPr id="21" name="TextBox 20"/>
          <p:cNvSpPr txBox="1"/>
          <p:nvPr/>
        </p:nvSpPr>
        <p:spPr>
          <a:xfrm>
            <a:off x="2924175" y="3814705"/>
            <a:ext cx="1428750" cy="954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5D9731"/>
                </a:solidFill>
                <a:effectLst/>
                <a:uLnTx/>
                <a:uFillTx/>
                <a:latin typeface="Franklin Gothic Medium Cond" panose="020B0606030402020204" pitchFamily="34" charset="0"/>
                <a:cs typeface="ITC Franklin Gothic Std Book"/>
              </a:rPr>
              <a:t>Detects characteristics of internet traffic to and from agencies</a:t>
            </a:r>
          </a:p>
        </p:txBody>
      </p:sp>
      <p:sp>
        <p:nvSpPr>
          <p:cNvPr id="22" name="TextBox 21"/>
          <p:cNvSpPr txBox="1"/>
          <p:nvPr/>
        </p:nvSpPr>
        <p:spPr>
          <a:xfrm>
            <a:off x="4782975" y="3429000"/>
            <a:ext cx="15702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5D9731"/>
                </a:solidFill>
                <a:effectLst/>
                <a:uLnTx/>
                <a:uFillTx/>
                <a:latin typeface="Franklin Gothic Medium Cond" panose="020B0606030402020204" pitchFamily="34" charset="0"/>
                <a:cs typeface="ITC Franklin Gothic Std Book"/>
              </a:rPr>
              <a:t>Detects and alerts </a:t>
            </a:r>
            <a:br>
              <a:rPr kumimoji="0" lang="en-US" sz="1400" u="none" strike="noStrike" kern="1200" cap="none" spc="0" normalizeH="0" baseline="0" noProof="0" dirty="0">
                <a:ln>
                  <a:noFill/>
                </a:ln>
                <a:solidFill>
                  <a:srgbClr val="5D9731"/>
                </a:solidFill>
                <a:effectLst/>
                <a:uLnTx/>
                <a:uFillTx/>
                <a:latin typeface="Franklin Gothic Medium Cond" panose="020B0606030402020204" pitchFamily="34" charset="0"/>
                <a:cs typeface="ITC Franklin Gothic Std Book"/>
              </a:rPr>
            </a:br>
            <a:r>
              <a:rPr kumimoji="0" lang="en-US" sz="1400" u="none" strike="noStrike" kern="1200" cap="none" spc="0" normalizeH="0" baseline="0" noProof="0" dirty="0">
                <a:ln>
                  <a:noFill/>
                </a:ln>
                <a:solidFill>
                  <a:srgbClr val="5D9731"/>
                </a:solidFill>
                <a:effectLst/>
                <a:uLnTx/>
                <a:uFillTx/>
                <a:latin typeface="Franklin Gothic Medium Cond" panose="020B0606030402020204" pitchFamily="34" charset="0"/>
                <a:cs typeface="ITC Franklin Gothic Std Book"/>
              </a:rPr>
              <a:t>on known malicious traffic</a:t>
            </a:r>
          </a:p>
        </p:txBody>
      </p:sp>
      <p:sp>
        <p:nvSpPr>
          <p:cNvPr id="23" name="TextBox 22"/>
          <p:cNvSpPr txBox="1"/>
          <p:nvPr/>
        </p:nvSpPr>
        <p:spPr>
          <a:xfrm>
            <a:off x="6517071" y="2641113"/>
            <a:ext cx="1666875" cy="954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5D9731"/>
                </a:solidFill>
                <a:effectLst/>
                <a:uLnTx/>
                <a:uFillTx/>
                <a:latin typeface="Franklin Gothic Medium Cond" panose="020B0606030402020204" pitchFamily="34" charset="0"/>
                <a:cs typeface="ITC Franklin Gothic Std Book"/>
              </a:rPr>
              <a:t>Detects and blocks known malicious traffic using classified information</a:t>
            </a:r>
          </a:p>
        </p:txBody>
      </p:sp>
      <p:sp>
        <p:nvSpPr>
          <p:cNvPr id="24" name="TextBox 23"/>
          <p:cNvSpPr txBox="1"/>
          <p:nvPr/>
        </p:nvSpPr>
        <p:spPr>
          <a:xfrm>
            <a:off x="3143960" y="6434852"/>
            <a:ext cx="3028239"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x-none" sz="800" b="0" i="0" u="none" strike="noStrike" kern="1200" cap="none" spc="0" normalizeH="0" baseline="0" noProof="0" dirty="0">
                <a:ln>
                  <a:noFill/>
                </a:ln>
                <a:effectLst/>
                <a:uLnTx/>
                <a:uFillTx/>
                <a:latin typeface="Arial"/>
                <a:ea typeface="ＭＳ Ｐゴシック" pitchFamily="34" charset="-128"/>
                <a:cs typeface="ITC Franklin Gothic Std Book"/>
              </a:rPr>
              <a:t>UNCLASSIFIED // FOR OFFICIAL USE ONLY</a:t>
            </a:r>
            <a:endParaRPr kumimoji="0" lang="en-US" sz="800" b="0" i="0" u="none" strike="noStrike" kern="1200" cap="none" spc="0" normalizeH="0" baseline="0" noProof="0" dirty="0">
              <a:ln>
                <a:noFill/>
              </a:ln>
              <a:effectLst/>
              <a:uLnTx/>
              <a:uFillTx/>
              <a:latin typeface="Arial"/>
              <a:ea typeface="ＭＳ Ｐゴシック" pitchFamily="34" charset="-128"/>
              <a:cs typeface="ITC Franklin Gothic Std Book"/>
            </a:endParaRPr>
          </a:p>
        </p:txBody>
      </p:sp>
      <p:sp>
        <p:nvSpPr>
          <p:cNvPr id="25" name="TextBox 24">
            <a:extLst>
              <a:ext uri="{FF2B5EF4-FFF2-40B4-BE49-F238E27FC236}">
                <a16:creationId xmlns:a16="http://schemas.microsoft.com/office/drawing/2014/main" id="{23BA9471-1811-8141-8AA2-83FCDC3D1BFA}"/>
              </a:ext>
            </a:extLst>
          </p:cNvPr>
          <p:cNvSpPr txBox="1"/>
          <p:nvPr/>
        </p:nvSpPr>
        <p:spPr>
          <a:xfrm>
            <a:off x="149929" y="1526347"/>
            <a:ext cx="1910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bg1"/>
                </a:solidFill>
                <a:effectLst/>
                <a:uLnTx/>
                <a:uFillTx/>
                <a:latin typeface="Franklin Gothic Demi" panose="020B0603020102020204" pitchFamily="34" charset="0"/>
                <a:cs typeface="ITC Franklin Gothic Std Book"/>
              </a:rPr>
              <a:t>INSTRUMENTING</a:t>
            </a:r>
          </a:p>
        </p:txBody>
      </p:sp>
      <p:pic>
        <p:nvPicPr>
          <p:cNvPr id="27" name="Graphic 26">
            <a:extLst>
              <a:ext uri="{FF2B5EF4-FFF2-40B4-BE49-F238E27FC236}">
                <a16:creationId xmlns:a16="http://schemas.microsoft.com/office/drawing/2014/main" id="{A4D2E4A9-A0CF-CF4B-80EE-1A5087A91E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7364" y="658562"/>
            <a:ext cx="991826" cy="731262"/>
          </a:xfrm>
          <a:prstGeom prst="rect">
            <a:avLst/>
          </a:prstGeom>
        </p:spPr>
      </p:pic>
      <p:cxnSp>
        <p:nvCxnSpPr>
          <p:cNvPr id="8" name="Straight Connector 7">
            <a:extLst>
              <a:ext uri="{FF2B5EF4-FFF2-40B4-BE49-F238E27FC236}">
                <a16:creationId xmlns:a16="http://schemas.microsoft.com/office/drawing/2014/main" id="{377547B0-EE0E-994E-B453-D8FE31E74DD1}"/>
              </a:ext>
            </a:extLst>
          </p:cNvPr>
          <p:cNvCxnSpPr>
            <a:cxnSpLocks/>
          </p:cNvCxnSpPr>
          <p:nvPr/>
        </p:nvCxnSpPr>
        <p:spPr bwMode="auto">
          <a:xfrm>
            <a:off x="2701159" y="2911368"/>
            <a:ext cx="2669627" cy="0"/>
          </a:xfrm>
          <a:prstGeom prst="line">
            <a:avLst/>
          </a:prstGeom>
          <a:noFill/>
          <a:ln w="15875" cap="flat" cmpd="sng" algn="ctr">
            <a:solidFill>
              <a:srgbClr val="5D9731"/>
            </a:solidFill>
            <a:prstDash val="solid"/>
            <a:round/>
            <a:headEnd type="none" w="med" len="med"/>
            <a:tailEnd type="none" w="med" len="med"/>
          </a:ln>
          <a:effectLst/>
        </p:spPr>
      </p:cxnSp>
      <p:sp>
        <p:nvSpPr>
          <p:cNvPr id="18" name="Slide Number Placeholder 5">
            <a:extLst>
              <a:ext uri="{FF2B5EF4-FFF2-40B4-BE49-F238E27FC236}">
                <a16:creationId xmlns:a16="http://schemas.microsoft.com/office/drawing/2014/main" id="{7AF2C221-7385-3245-A027-A6694405207C}"/>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19</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261438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A5695A3D-B089-414C-BB78-52D41F435B1F}"/>
              </a:ext>
            </a:extLst>
          </p:cNvPr>
          <p:cNvSpPr/>
          <p:nvPr/>
        </p:nvSpPr>
        <p:spPr bwMode="auto">
          <a:xfrm>
            <a:off x="641755" y="1870752"/>
            <a:ext cx="2818263" cy="416311"/>
          </a:xfrm>
          <a:custGeom>
            <a:avLst/>
            <a:gdLst>
              <a:gd name="connsiteX0" fmla="*/ 0 w 2818263"/>
              <a:gd name="connsiteY0" fmla="*/ 0 h 416311"/>
              <a:gd name="connsiteX1" fmla="*/ 2818263 w 2818263"/>
              <a:gd name="connsiteY1" fmla="*/ 0 h 416311"/>
              <a:gd name="connsiteX2" fmla="*/ 2818263 w 2818263"/>
              <a:gd name="connsiteY2" fmla="*/ 416311 h 416311"/>
              <a:gd name="connsiteX3" fmla="*/ 2818263 w 2818263"/>
              <a:gd name="connsiteY3" fmla="*/ 416311 h 416311"/>
              <a:gd name="connsiteX4" fmla="*/ 2818263 w 2818263"/>
              <a:gd name="connsiteY4" fmla="*/ 1 h 416311"/>
              <a:gd name="connsiteX5" fmla="*/ 2687449 w 2818263"/>
              <a:gd name="connsiteY5" fmla="*/ 208156 h 416311"/>
              <a:gd name="connsiteX6" fmla="*/ 2818262 w 2818263"/>
              <a:gd name="connsiteY6" fmla="*/ 416311 h 416311"/>
              <a:gd name="connsiteX7" fmla="*/ 0 w 2818263"/>
              <a:gd name="connsiteY7" fmla="*/ 416311 h 416311"/>
              <a:gd name="connsiteX8" fmla="*/ 0 w 2818263"/>
              <a:gd name="connsiteY8" fmla="*/ 416311 h 416311"/>
              <a:gd name="connsiteX9" fmla="*/ 130814 w 2818263"/>
              <a:gd name="connsiteY9" fmla="*/ 208157 h 416311"/>
              <a:gd name="connsiteX10" fmla="*/ 0 w 2818263"/>
              <a:gd name="connsiteY10" fmla="*/ 1 h 416311"/>
              <a:gd name="connsiteX0" fmla="*/ 0 w 2818263"/>
              <a:gd name="connsiteY0" fmla="*/ 0 h 416311"/>
              <a:gd name="connsiteX1" fmla="*/ 2818263 w 2818263"/>
              <a:gd name="connsiteY1" fmla="*/ 0 h 416311"/>
              <a:gd name="connsiteX2" fmla="*/ 2818263 w 2818263"/>
              <a:gd name="connsiteY2" fmla="*/ 416311 h 416311"/>
              <a:gd name="connsiteX3" fmla="*/ 2818263 w 2818263"/>
              <a:gd name="connsiteY3" fmla="*/ 416311 h 416311"/>
              <a:gd name="connsiteX4" fmla="*/ 2818263 w 2818263"/>
              <a:gd name="connsiteY4" fmla="*/ 1 h 416311"/>
              <a:gd name="connsiteX5" fmla="*/ 2687449 w 2818263"/>
              <a:gd name="connsiteY5" fmla="*/ 208156 h 416311"/>
              <a:gd name="connsiteX6" fmla="*/ 2818262 w 2818263"/>
              <a:gd name="connsiteY6" fmla="*/ 416311 h 416311"/>
              <a:gd name="connsiteX7" fmla="*/ 0 w 2818263"/>
              <a:gd name="connsiteY7" fmla="*/ 416311 h 416311"/>
              <a:gd name="connsiteX8" fmla="*/ 0 w 2818263"/>
              <a:gd name="connsiteY8" fmla="*/ 416311 h 416311"/>
              <a:gd name="connsiteX9" fmla="*/ 0 w 2818263"/>
              <a:gd name="connsiteY9" fmla="*/ 1 h 416311"/>
              <a:gd name="connsiteX10" fmla="*/ 0 w 2818263"/>
              <a:gd name="connsiteY10" fmla="*/ 0 h 4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18263" h="416311">
                <a:moveTo>
                  <a:pt x="0" y="0"/>
                </a:moveTo>
                <a:lnTo>
                  <a:pt x="2818263" y="0"/>
                </a:lnTo>
                <a:lnTo>
                  <a:pt x="2818263" y="416311"/>
                </a:lnTo>
                <a:lnTo>
                  <a:pt x="2818263" y="416311"/>
                </a:lnTo>
                <a:lnTo>
                  <a:pt x="2818263" y="1"/>
                </a:lnTo>
                <a:lnTo>
                  <a:pt x="2687449" y="208156"/>
                </a:lnTo>
                <a:lnTo>
                  <a:pt x="2818262" y="416311"/>
                </a:lnTo>
                <a:lnTo>
                  <a:pt x="0" y="416311"/>
                </a:lnTo>
                <a:lnTo>
                  <a:pt x="0" y="416311"/>
                </a:lnTo>
                <a:lnTo>
                  <a:pt x="0" y="1"/>
                </a:lnTo>
                <a:lnTo>
                  <a:pt x="0" y="0"/>
                </a:lnTo>
                <a:close/>
              </a:path>
            </a:pathLst>
          </a:custGeom>
          <a:solidFill>
            <a:srgbClr val="0078A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80000"/>
              </a:lnSpc>
              <a:spcBef>
                <a:spcPct val="20000"/>
              </a:spcBef>
              <a:spcAft>
                <a:spcPct val="0"/>
              </a:spcAft>
              <a:buClrTx/>
              <a:buSzTx/>
              <a:tabLst/>
            </a:pPr>
            <a:endParaRPr kumimoji="0" lang="en-US" sz="1800" b="0" i="0" u="none" strike="noStrike" cap="none" normalizeH="0" baseline="0" dirty="0">
              <a:ln>
                <a:noFill/>
              </a:ln>
              <a:solidFill>
                <a:schemeClr val="tx1"/>
              </a:solidFill>
              <a:effectLst/>
              <a:latin typeface="Arial" charset="0"/>
            </a:endParaRPr>
          </a:p>
        </p:txBody>
      </p:sp>
      <p:sp>
        <p:nvSpPr>
          <p:cNvPr id="6" name="Title 1">
            <a:extLst>
              <a:ext uri="{FF2B5EF4-FFF2-40B4-BE49-F238E27FC236}">
                <a16:creationId xmlns:a16="http://schemas.microsoft.com/office/drawing/2014/main" id="{3947EE59-6E4D-3B47-9C4C-7A69B4302690}"/>
              </a:ext>
            </a:extLst>
          </p:cNvPr>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0078AE"/>
                </a:solidFill>
                <a:latin typeface="Franklin Gothic Demi" panose="020B0703020102020204" pitchFamily="34" charset="0"/>
                <a:ea typeface="Arial" charset="0"/>
                <a:cs typeface="Arial" charset="0"/>
              </a:rPr>
              <a:t>Composition of our Client</a:t>
            </a:r>
          </a:p>
        </p:txBody>
      </p:sp>
      <p:sp>
        <p:nvSpPr>
          <p:cNvPr id="7" name="TextBox 6">
            <a:extLst>
              <a:ext uri="{FF2B5EF4-FFF2-40B4-BE49-F238E27FC236}">
                <a16:creationId xmlns:a16="http://schemas.microsoft.com/office/drawing/2014/main" id="{3FE96DF9-977F-6B49-B7E8-08BC95FB2D8A}"/>
              </a:ext>
            </a:extLst>
          </p:cNvPr>
          <p:cNvSpPr txBox="1"/>
          <p:nvPr/>
        </p:nvSpPr>
        <p:spPr>
          <a:xfrm>
            <a:off x="713776" y="2403403"/>
            <a:ext cx="2541054" cy="1200329"/>
          </a:xfrm>
          <a:prstGeom prst="rect">
            <a:avLst/>
          </a:prstGeom>
          <a:noFill/>
        </p:spPr>
        <p:txBody>
          <a:bodyPr wrap="square" rtlCol="0">
            <a:spAutoFit/>
          </a:bodyPr>
          <a:lstStyle/>
          <a:p>
            <a:r>
              <a:rPr lang="en-US" sz="2400" b="1" dirty="0">
                <a:solidFill>
                  <a:srgbClr val="005086"/>
                </a:solidFill>
                <a:latin typeface="Franklin Gothic Medium Cond" charset="0"/>
                <a:ea typeface="Franklin Gothic Medium Cond" charset="0"/>
                <a:cs typeface="Franklin Gothic Medium Cond" charset="0"/>
              </a:rPr>
              <a:t>The Agency shall be composed of the </a:t>
            </a:r>
            <a:br>
              <a:rPr lang="en-US" sz="2400" b="1" dirty="0">
                <a:solidFill>
                  <a:srgbClr val="005086"/>
                </a:solidFill>
                <a:latin typeface="Franklin Gothic Medium Cond" charset="0"/>
                <a:ea typeface="Franklin Gothic Medium Cond" charset="0"/>
                <a:cs typeface="Franklin Gothic Medium Cond" charset="0"/>
              </a:rPr>
            </a:br>
            <a:r>
              <a:rPr lang="en-US" sz="2400" b="1" dirty="0">
                <a:solidFill>
                  <a:srgbClr val="005086"/>
                </a:solidFill>
                <a:latin typeface="Franklin Gothic Medium Cond" charset="0"/>
                <a:ea typeface="Franklin Gothic Medium Cond" charset="0"/>
                <a:cs typeface="Franklin Gothic Medium Cond" charset="0"/>
              </a:rPr>
              <a:t>following divisions:</a:t>
            </a:r>
          </a:p>
        </p:txBody>
      </p:sp>
      <p:sp>
        <p:nvSpPr>
          <p:cNvPr id="2" name="Rectangle 1">
            <a:extLst>
              <a:ext uri="{FF2B5EF4-FFF2-40B4-BE49-F238E27FC236}">
                <a16:creationId xmlns:a16="http://schemas.microsoft.com/office/drawing/2014/main" id="{5390A77C-9B86-A844-9FA0-0330B3217D30}"/>
              </a:ext>
            </a:extLst>
          </p:cNvPr>
          <p:cNvSpPr/>
          <p:nvPr/>
        </p:nvSpPr>
        <p:spPr>
          <a:xfrm>
            <a:off x="713775" y="1909123"/>
            <a:ext cx="2406364" cy="323165"/>
          </a:xfrm>
          <a:prstGeom prst="rect">
            <a:avLst/>
          </a:prstGeom>
        </p:spPr>
        <p:txBody>
          <a:bodyPr wrap="none">
            <a:spAutoFit/>
          </a:bodyPr>
          <a:lstStyle/>
          <a:p>
            <a:pPr algn="ctr"/>
            <a:r>
              <a:rPr lang="en-US" sz="1500" dirty="0">
                <a:solidFill>
                  <a:schemeClr val="bg1"/>
                </a:solidFill>
                <a:latin typeface="Franklin Gothic Book" panose="020B0503020102020204" pitchFamily="34" charset="0"/>
              </a:rPr>
              <a:t>6 USC §652(f) Composition</a:t>
            </a:r>
          </a:p>
        </p:txBody>
      </p:sp>
      <p:graphicFrame>
        <p:nvGraphicFramePr>
          <p:cNvPr id="16" name="Table 15">
            <a:extLst>
              <a:ext uri="{FF2B5EF4-FFF2-40B4-BE49-F238E27FC236}">
                <a16:creationId xmlns:a16="http://schemas.microsoft.com/office/drawing/2014/main" id="{570422C2-F63A-3D4F-8375-AB95EA24D603}"/>
              </a:ext>
            </a:extLst>
          </p:cNvPr>
          <p:cNvGraphicFramePr>
            <a:graphicFrameLocks noGrp="1"/>
          </p:cNvGraphicFramePr>
          <p:nvPr>
            <p:extLst>
              <p:ext uri="{D42A27DB-BD31-4B8C-83A1-F6EECF244321}">
                <p14:modId xmlns:p14="http://schemas.microsoft.com/office/powerpoint/2010/main" val="2887715765"/>
              </p:ext>
            </p:extLst>
          </p:nvPr>
        </p:nvGraphicFramePr>
        <p:xfrm>
          <a:off x="3982439" y="1870752"/>
          <a:ext cx="4519304" cy="3657600"/>
        </p:xfrm>
        <a:graphic>
          <a:graphicData uri="http://schemas.openxmlformats.org/drawingml/2006/table">
            <a:tbl>
              <a:tblPr bandRow="1" bandCol="1">
                <a:tableStyleId>{5C22544A-7EE6-4342-B048-85BDC9FD1C3A}</a:tableStyleId>
              </a:tblPr>
              <a:tblGrid>
                <a:gridCol w="4519304">
                  <a:extLst>
                    <a:ext uri="{9D8B030D-6E8A-4147-A177-3AD203B41FA5}">
                      <a16:colId xmlns:a16="http://schemas.microsoft.com/office/drawing/2014/main" val="20000"/>
                    </a:ext>
                  </a:extLst>
                </a:gridCol>
              </a:tblGrid>
              <a:tr h="0">
                <a:tc>
                  <a:txBody>
                    <a:bodyPr/>
                    <a:lstStyle/>
                    <a:p>
                      <a:pPr marL="342900" indent="-342900">
                        <a:buAutoNum type="arabicParenBoth"/>
                      </a:pPr>
                      <a:r>
                        <a:rPr lang="en-US" sz="1600" b="1" i="0" dirty="0">
                          <a:latin typeface="Franklin Gothic Demi" panose="020B0603020102020204" pitchFamily="34" charset="0"/>
                        </a:rPr>
                        <a:t>The Cybersecurity Division, </a:t>
                      </a:r>
                      <a:r>
                        <a:rPr lang="en-US" sz="1600" dirty="0">
                          <a:latin typeface="Franklin Gothic Book" panose="020B0503020102020204" pitchFamily="34" charset="0"/>
                        </a:rPr>
                        <a:t>headed by an </a:t>
                      </a:r>
                      <a:br>
                        <a:rPr lang="en-US" sz="1600" dirty="0">
                          <a:latin typeface="Franklin Gothic Book" panose="020B0503020102020204" pitchFamily="34" charset="0"/>
                        </a:rPr>
                      </a:br>
                      <a:r>
                        <a:rPr lang="en-US" sz="1600" dirty="0">
                          <a:latin typeface="Franklin Gothic Book" panose="020B0503020102020204" pitchFamily="34" charset="0"/>
                        </a:rPr>
                        <a:t>Assistant Director. [6 U.S.C. </a:t>
                      </a:r>
                      <a:r>
                        <a:rPr lang="en-US" sz="1600" dirty="0">
                          <a:latin typeface="Franklin Gothic Book" panose="020B0503020102020204" pitchFamily="34" charset="0"/>
                          <a:ea typeface="Times New Roman" panose="02020603050405020304" pitchFamily="18" charset="0"/>
                        </a:rPr>
                        <a:t>§</a:t>
                      </a:r>
                      <a:r>
                        <a:rPr lang="en-US" sz="1600" dirty="0">
                          <a:latin typeface="Franklin Gothic Book" panose="020B0503020102020204" pitchFamily="34" charset="0"/>
                        </a:rPr>
                        <a:t>653]</a:t>
                      </a:r>
                    </a:p>
                    <a:p>
                      <a:pPr marL="742950" lvl="1" indent="-285750">
                        <a:buFont typeface="Arial" panose="020B0604020202020204" pitchFamily="34" charset="0"/>
                        <a:buChar char="•"/>
                      </a:pPr>
                      <a:r>
                        <a:rPr lang="en-US" sz="1600" dirty="0">
                          <a:latin typeface="Franklin Gothic Book" panose="020B0503020102020204" pitchFamily="34" charset="0"/>
                        </a:rPr>
                        <a:t>The NCCIC is located in CISA and the head of the NCCIC reports to the Assistant Director for Cybersecurity. 6 USC </a:t>
                      </a:r>
                      <a:r>
                        <a:rPr lang="en-US" sz="1600" dirty="0">
                          <a:latin typeface="Franklin Gothic Book" panose="020B0503020102020204" pitchFamily="34" charset="0"/>
                          <a:ea typeface="Times New Roman" panose="02020603050405020304" pitchFamily="18" charset="0"/>
                        </a:rPr>
                        <a:t>§</a:t>
                      </a:r>
                      <a:r>
                        <a:rPr lang="en-US" sz="1600" dirty="0">
                          <a:latin typeface="Franklin Gothic Book" panose="020B0503020102020204" pitchFamily="34" charset="0"/>
                        </a:rPr>
                        <a:t>659(b)</a:t>
                      </a:r>
                    </a:p>
                  </a:txBody>
                  <a:tcPr marL="137160" marR="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8"/>
                    </a:solidFill>
                  </a:tcPr>
                </a:tc>
                <a:extLst>
                  <a:ext uri="{0D108BD9-81ED-4DB2-BD59-A6C34878D82A}">
                    <a16:rowId xmlns:a16="http://schemas.microsoft.com/office/drawing/2014/main" val="10000"/>
                  </a:ext>
                </a:extLst>
              </a:tr>
              <a:tr h="370840">
                <a:tc>
                  <a:txBody>
                    <a:bodyPr/>
                    <a:lstStyle/>
                    <a:p>
                      <a:r>
                        <a:rPr lang="en-US" sz="1600" b="1" i="0" dirty="0">
                          <a:latin typeface="Franklin Gothic Demi" panose="020B0603020102020204" pitchFamily="34" charset="0"/>
                        </a:rPr>
                        <a:t>(2) The Infrastructure Security Division</a:t>
                      </a:r>
                      <a:r>
                        <a:rPr lang="en-US" sz="1600" dirty="0">
                          <a:latin typeface="Franklin Gothic Book" panose="020B0503020102020204" pitchFamily="34" charset="0"/>
                        </a:rPr>
                        <a:t>, headed by an Assistant Director. [6 USC </a:t>
                      </a:r>
                      <a:r>
                        <a:rPr lang="en-US" sz="1600" dirty="0">
                          <a:latin typeface="Franklin Gothic Book" panose="020B0503020102020204" pitchFamily="34" charset="0"/>
                          <a:ea typeface="Times New Roman" panose="02020603050405020304" pitchFamily="18" charset="0"/>
                        </a:rPr>
                        <a:t>§</a:t>
                      </a:r>
                      <a:r>
                        <a:rPr lang="en-US" sz="1600" dirty="0">
                          <a:latin typeface="Franklin Gothic Book" panose="020B0503020102020204" pitchFamily="34" charset="0"/>
                        </a:rPr>
                        <a:t>654]</a:t>
                      </a:r>
                    </a:p>
                  </a:txBody>
                  <a:tcPr marL="137160" marR="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1"/>
                  </a:ext>
                </a:extLst>
              </a:tr>
              <a:tr h="370840">
                <a:tc>
                  <a:txBody>
                    <a:bodyPr/>
                    <a:lstStyle/>
                    <a:p>
                      <a:r>
                        <a:rPr lang="en-US" sz="1600" b="1" i="0" dirty="0">
                          <a:latin typeface="Franklin Gothic Demi" panose="020B0603020102020204" pitchFamily="34" charset="0"/>
                        </a:rPr>
                        <a:t>(3) The Emergency Communications Division </a:t>
                      </a:r>
                      <a:r>
                        <a:rPr lang="en-US" sz="1600" dirty="0">
                          <a:latin typeface="Franklin Gothic Book" panose="020B0503020102020204" pitchFamily="34" charset="0"/>
                        </a:rPr>
                        <a:t>under subchapter XIII, headed by an Assistant Director. [6 USC </a:t>
                      </a:r>
                      <a:r>
                        <a:rPr lang="en-US" sz="1600" dirty="0">
                          <a:latin typeface="Franklin Gothic Book" panose="020B0503020102020204" pitchFamily="34" charset="0"/>
                          <a:ea typeface="Times New Roman" panose="02020603050405020304" pitchFamily="18" charset="0"/>
                        </a:rPr>
                        <a:t>§</a:t>
                      </a:r>
                      <a:r>
                        <a:rPr lang="en-US" sz="1600" dirty="0">
                          <a:latin typeface="Franklin Gothic Book" panose="020B0503020102020204" pitchFamily="34" charset="0"/>
                        </a:rPr>
                        <a:t>571]</a:t>
                      </a:r>
                    </a:p>
                  </a:txBody>
                  <a:tcPr marL="137160" marR="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8"/>
                    </a:solidFill>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ea typeface="Times New Roman" panose="02020603050405020304" pitchFamily="18" charset="0"/>
                        </a:rPr>
                        <a:t>* </a:t>
                      </a:r>
                      <a:r>
                        <a:rPr lang="en-US" sz="1600" dirty="0">
                          <a:latin typeface="Franklin Gothic Book" panose="020B0503020102020204" pitchFamily="34" charset="0"/>
                        </a:rPr>
                        <a:t>National Risk Management Center (NRMC)</a:t>
                      </a:r>
                    </a:p>
                  </a:txBody>
                  <a:tcPr marL="137160" marR="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7F8F7"/>
                    </a:solidFill>
                  </a:tcPr>
                </a:tc>
                <a:extLst>
                  <a:ext uri="{0D108BD9-81ED-4DB2-BD59-A6C34878D82A}">
                    <a16:rowId xmlns:a16="http://schemas.microsoft.com/office/drawing/2014/main" val="3955735743"/>
                  </a:ext>
                </a:extLst>
              </a:tr>
            </a:tbl>
          </a:graphicData>
        </a:graphic>
      </p:graphicFrame>
      <p:pic>
        <p:nvPicPr>
          <p:cNvPr id="17" name="Picture 16" descr="CISA Wordmark CMYK 20181115_4 color seal with dk blue text">
            <a:extLst>
              <a:ext uri="{FF2B5EF4-FFF2-40B4-BE49-F238E27FC236}">
                <a16:creationId xmlns:a16="http://schemas.microsoft.com/office/drawing/2014/main" id="{CDF65DA7-5034-6F4D-B437-9F9F3FDF041D}"/>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41755" y="3983168"/>
            <a:ext cx="2276475" cy="933450"/>
          </a:xfrm>
          <a:prstGeom prst="rect">
            <a:avLst/>
          </a:prstGeom>
          <a:noFill/>
          <a:ln>
            <a:noFill/>
          </a:ln>
        </p:spPr>
      </p:pic>
      <p:sp>
        <p:nvSpPr>
          <p:cNvPr id="8" name="Slide Number Placeholder 5">
            <a:extLst>
              <a:ext uri="{FF2B5EF4-FFF2-40B4-BE49-F238E27FC236}">
                <a16:creationId xmlns:a16="http://schemas.microsoft.com/office/drawing/2014/main" id="{BBD12060-DFE5-7A4A-BB2E-E6C164449E82}"/>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2</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195474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800" y="533401"/>
            <a:ext cx="6096000" cy="1524000"/>
          </a:xfrm>
        </p:spPr>
        <p:txBody>
          <a:bodyPr/>
          <a:lstStyle/>
          <a:p>
            <a:pPr marL="0" indent="0">
              <a:lnSpc>
                <a:spcPct val="90000"/>
              </a:lnSpc>
              <a:buNone/>
            </a:pPr>
            <a:r>
              <a:rPr lang="en-US" sz="3000" dirty="0">
                <a:solidFill>
                  <a:srgbClr val="5D9732"/>
                </a:solidFill>
                <a:latin typeface="Franklin Gothic Demi" panose="020B0703020102020204" pitchFamily="34" charset="0"/>
                <a:ea typeface="+mj-ea"/>
                <a:cs typeface="Arial"/>
              </a:rPr>
              <a:t>Detect and prevent cybersecurity threats from compromising Federal agency networks</a:t>
            </a:r>
          </a:p>
        </p:txBody>
      </p:sp>
      <p:sp>
        <p:nvSpPr>
          <p:cNvPr id="6" name="Rectangle 5"/>
          <p:cNvSpPr/>
          <p:nvPr/>
        </p:nvSpPr>
        <p:spPr bwMode="auto">
          <a:xfrm>
            <a:off x="0" y="-25402"/>
            <a:ext cx="2209800" cy="6883401"/>
          </a:xfrm>
          <a:prstGeom prst="rect">
            <a:avLst/>
          </a:prstGeom>
          <a:solidFill>
            <a:srgbClr val="3868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TextBox 23"/>
          <p:cNvSpPr txBox="1"/>
          <p:nvPr/>
        </p:nvSpPr>
        <p:spPr>
          <a:xfrm>
            <a:off x="3143960" y="6434852"/>
            <a:ext cx="3028239"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x-none" sz="800" b="0" i="0" u="none" strike="noStrike" kern="1200" cap="none" spc="0" normalizeH="0" baseline="0" noProof="0" dirty="0">
                <a:ln>
                  <a:noFill/>
                </a:ln>
                <a:effectLst/>
                <a:uLnTx/>
                <a:uFillTx/>
                <a:latin typeface="Arial"/>
                <a:ea typeface="ＭＳ Ｐゴシック" pitchFamily="34" charset="-128"/>
                <a:cs typeface="ITC Franklin Gothic Std Book"/>
              </a:rPr>
              <a:t>UNCLASSIFIED // FOR OFFICIAL USE ONLY</a:t>
            </a:r>
            <a:endParaRPr kumimoji="0" lang="en-US" sz="800" b="0" i="0" u="none" strike="noStrike" kern="1200" cap="none" spc="0" normalizeH="0" baseline="0" noProof="0" dirty="0">
              <a:ln>
                <a:noFill/>
              </a:ln>
              <a:effectLst/>
              <a:uLnTx/>
              <a:uFillTx/>
              <a:latin typeface="Arial"/>
              <a:ea typeface="ＭＳ Ｐゴシック" pitchFamily="34" charset="-128"/>
              <a:cs typeface="ITC Franklin Gothic Std Book"/>
            </a:endParaRPr>
          </a:p>
        </p:txBody>
      </p:sp>
      <p:pic>
        <p:nvPicPr>
          <p:cNvPr id="9" name="Picture 8" descr="CDM_circl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380" y="3319843"/>
            <a:ext cx="5139813" cy="2811517"/>
          </a:xfrm>
          <a:prstGeom prst="rect">
            <a:avLst/>
          </a:prstGeom>
        </p:spPr>
      </p:pic>
      <p:sp>
        <p:nvSpPr>
          <p:cNvPr id="25" name="TextBox 24">
            <a:extLst>
              <a:ext uri="{FF2B5EF4-FFF2-40B4-BE49-F238E27FC236}">
                <a16:creationId xmlns:a16="http://schemas.microsoft.com/office/drawing/2014/main" id="{23BA9471-1811-8141-8AA2-83FCDC3D1BFA}"/>
              </a:ext>
            </a:extLst>
          </p:cNvPr>
          <p:cNvSpPr txBox="1"/>
          <p:nvPr/>
        </p:nvSpPr>
        <p:spPr>
          <a:xfrm>
            <a:off x="149929" y="1526347"/>
            <a:ext cx="19104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chemeClr val="bg1"/>
                </a:solidFill>
                <a:effectLst/>
                <a:uLnTx/>
                <a:uFillTx/>
                <a:latin typeface="Franklin Gothic Demi" panose="020B0603020102020204" pitchFamily="34" charset="0"/>
                <a:cs typeface="ITC Franklin Gothic Std Book"/>
              </a:rPr>
              <a:t>INSTRUMENTING</a:t>
            </a:r>
          </a:p>
        </p:txBody>
      </p:sp>
      <p:pic>
        <p:nvPicPr>
          <p:cNvPr id="27" name="Graphic 26">
            <a:extLst>
              <a:ext uri="{FF2B5EF4-FFF2-40B4-BE49-F238E27FC236}">
                <a16:creationId xmlns:a16="http://schemas.microsoft.com/office/drawing/2014/main" id="{A4D2E4A9-A0CF-CF4B-80EE-1A5087A91E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7364" y="658562"/>
            <a:ext cx="991826" cy="731262"/>
          </a:xfrm>
          <a:prstGeom prst="rect">
            <a:avLst/>
          </a:prstGeom>
        </p:spPr>
      </p:pic>
      <p:sp>
        <p:nvSpPr>
          <p:cNvPr id="28" name="Content Placeholder 2">
            <a:extLst>
              <a:ext uri="{FF2B5EF4-FFF2-40B4-BE49-F238E27FC236}">
                <a16:creationId xmlns:a16="http://schemas.microsoft.com/office/drawing/2014/main" id="{C8D1BBC0-B2E1-FC44-95DC-C0B583B45B8A}"/>
              </a:ext>
            </a:extLst>
          </p:cNvPr>
          <p:cNvSpPr txBox="1">
            <a:spLocks/>
          </p:cNvSpPr>
          <p:nvPr/>
        </p:nvSpPr>
        <p:spPr bwMode="auto">
          <a:xfrm>
            <a:off x="2626930" y="2173777"/>
            <a:ext cx="3048112" cy="11460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rgbClr val="000066"/>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400">
                <a:solidFill>
                  <a:srgbClr val="000066"/>
                </a:solidFill>
                <a:latin typeface="Times New Roman" panose="02020603050405020304" pitchFamily="18" charset="0"/>
                <a:cs typeface="Times New Roman" panose="02020603050405020304" pitchFamily="18" charset="0"/>
              </a:defRPr>
            </a:lvl2pPr>
            <a:lvl3pPr marL="1143000" indent="-228600" algn="l" rtl="0" eaLnBrk="0" fontAlgn="base" hangingPunct="0">
              <a:spcBef>
                <a:spcPct val="20000"/>
              </a:spcBef>
              <a:spcAft>
                <a:spcPct val="0"/>
              </a:spcAft>
              <a:buChar char="•"/>
              <a:defRPr sz="2000">
                <a:solidFill>
                  <a:srgbClr val="000066"/>
                </a:solidFill>
                <a:latin typeface="Times New Roman" panose="02020603050405020304" pitchFamily="18" charset="0"/>
                <a:cs typeface="Times New Roman" panose="02020603050405020304" pitchFamily="18" charset="0"/>
              </a:defRPr>
            </a:lvl3pPr>
            <a:lvl4pPr marL="1600200" indent="-228600" algn="l" rtl="0" eaLnBrk="0" fontAlgn="base" hangingPunct="0">
              <a:spcBef>
                <a:spcPct val="20000"/>
              </a:spcBef>
              <a:spcAft>
                <a:spcPct val="0"/>
              </a:spcAft>
              <a:buChar char="–"/>
              <a:defRPr>
                <a:solidFill>
                  <a:srgbClr val="000066"/>
                </a:solidFill>
                <a:latin typeface="Times New Roman" panose="02020603050405020304" pitchFamily="18" charset="0"/>
                <a:cs typeface="Times New Roman" panose="02020603050405020304" pitchFamily="18" charset="0"/>
              </a:defRPr>
            </a:lvl4pPr>
            <a:lvl5pPr marL="2057400" indent="-228600" algn="l" rtl="0" eaLnBrk="0" fontAlgn="base" hangingPunct="0">
              <a:spcBef>
                <a:spcPct val="20000"/>
              </a:spcBef>
              <a:spcAft>
                <a:spcPct val="0"/>
              </a:spcAft>
              <a:buChar char="»"/>
              <a:defRPr sz="1600">
                <a:solidFill>
                  <a:srgbClr val="000066"/>
                </a:solidFill>
                <a:latin typeface="Times New Roman" panose="02020603050405020304" pitchFamily="18" charset="0"/>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a:buNone/>
              <a:defRPr/>
            </a:pPr>
            <a:r>
              <a:rPr lang="en-US" sz="1800" b="1" dirty="0">
                <a:solidFill>
                  <a:srgbClr val="5D9731"/>
                </a:solidFill>
                <a:latin typeface="Franklin Gothic Demi" panose="020B0603020102020204" pitchFamily="34" charset="0"/>
                <a:cs typeface="ITC Franklin Gothic Std Demi"/>
              </a:rPr>
              <a:t>Continuous Diagnostics </a:t>
            </a:r>
            <a:br>
              <a:rPr lang="en-US" sz="1800" b="1" dirty="0">
                <a:solidFill>
                  <a:srgbClr val="5D9731"/>
                </a:solidFill>
                <a:latin typeface="Franklin Gothic Demi" panose="020B0603020102020204" pitchFamily="34" charset="0"/>
                <a:cs typeface="ITC Franklin Gothic Std Demi"/>
              </a:rPr>
            </a:br>
            <a:r>
              <a:rPr lang="en-US" sz="1800" b="1" dirty="0">
                <a:solidFill>
                  <a:srgbClr val="5D9731"/>
                </a:solidFill>
                <a:latin typeface="Franklin Gothic Demi" panose="020B0603020102020204" pitchFamily="34" charset="0"/>
                <a:cs typeface="ITC Franklin Gothic Std Demi"/>
              </a:rPr>
              <a:t>and Mitigation (CDM)</a:t>
            </a:r>
          </a:p>
          <a:p>
            <a:pPr marL="0" lvl="0" indent="0">
              <a:buNone/>
              <a:defRPr/>
            </a:pPr>
            <a:endParaRPr lang="en-US" sz="1800" b="1" dirty="0">
              <a:solidFill>
                <a:srgbClr val="5D9731"/>
              </a:solidFill>
              <a:latin typeface="Franklin Gothic Demi" panose="020B0603020102020204" pitchFamily="34" charset="0"/>
              <a:cs typeface="ITC Franklin Gothic Std Demi"/>
            </a:endParaRPr>
          </a:p>
        </p:txBody>
      </p:sp>
      <p:cxnSp>
        <p:nvCxnSpPr>
          <p:cNvPr id="29" name="Straight Connector 28">
            <a:extLst>
              <a:ext uri="{FF2B5EF4-FFF2-40B4-BE49-F238E27FC236}">
                <a16:creationId xmlns:a16="http://schemas.microsoft.com/office/drawing/2014/main" id="{B3DC7DE5-86A7-9042-9B4B-5915509BF32E}"/>
              </a:ext>
            </a:extLst>
          </p:cNvPr>
          <p:cNvCxnSpPr>
            <a:cxnSpLocks/>
          </p:cNvCxnSpPr>
          <p:nvPr/>
        </p:nvCxnSpPr>
        <p:spPr bwMode="auto">
          <a:xfrm>
            <a:off x="2701159" y="2911368"/>
            <a:ext cx="2669627" cy="0"/>
          </a:xfrm>
          <a:prstGeom prst="line">
            <a:avLst/>
          </a:prstGeom>
          <a:noFill/>
          <a:ln w="15875" cap="flat" cmpd="sng" algn="ctr">
            <a:solidFill>
              <a:srgbClr val="5D9731"/>
            </a:solidFill>
            <a:prstDash val="solid"/>
            <a:round/>
            <a:headEnd type="none" w="med" len="med"/>
            <a:tailEnd type="none" w="med" len="med"/>
          </a:ln>
          <a:effectLst/>
        </p:spPr>
      </p:cxnSp>
      <p:sp>
        <p:nvSpPr>
          <p:cNvPr id="10" name="Slide Number Placeholder 5">
            <a:extLst>
              <a:ext uri="{FF2B5EF4-FFF2-40B4-BE49-F238E27FC236}">
                <a16:creationId xmlns:a16="http://schemas.microsoft.com/office/drawing/2014/main" id="{C8A1F17C-C952-A945-B769-CECB1C3847F4}"/>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20</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498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F4CC6F1-8488-1840-8020-3427D3BC52CA}"/>
              </a:ext>
            </a:extLst>
          </p:cNvPr>
          <p:cNvGraphicFramePr>
            <a:graphicFrameLocks noGrp="1"/>
          </p:cNvGraphicFramePr>
          <p:nvPr>
            <p:extLst>
              <p:ext uri="{D42A27DB-BD31-4B8C-83A1-F6EECF244321}">
                <p14:modId xmlns:p14="http://schemas.microsoft.com/office/powerpoint/2010/main" val="2836196177"/>
              </p:ext>
            </p:extLst>
          </p:nvPr>
        </p:nvGraphicFramePr>
        <p:xfrm>
          <a:off x="3955983" y="643074"/>
          <a:ext cx="5188017" cy="5486400"/>
        </p:xfrm>
        <a:graphic>
          <a:graphicData uri="http://schemas.openxmlformats.org/drawingml/2006/table">
            <a:tbl>
              <a:tblPr bandRow="1" bandCol="1">
                <a:solidFill>
                  <a:srgbClr val="F0F7EB"/>
                </a:solidFill>
                <a:tableStyleId>{5C22544A-7EE6-4342-B048-85BDC9FD1C3A}</a:tableStyleId>
              </a:tblPr>
              <a:tblGrid>
                <a:gridCol w="5188017">
                  <a:extLst>
                    <a:ext uri="{9D8B030D-6E8A-4147-A177-3AD203B41FA5}">
                      <a16:colId xmlns:a16="http://schemas.microsoft.com/office/drawing/2014/main" val="20000"/>
                    </a:ext>
                  </a:extLst>
                </a:gridCol>
              </a:tblGrid>
              <a:tr h="765689">
                <a:tc>
                  <a:txBody>
                    <a:bodyPr/>
                    <a:lstStyle/>
                    <a:p>
                      <a:r>
                        <a:rPr lang="en-US" sz="1200" b="1" i="0" kern="1200" dirty="0">
                          <a:solidFill>
                            <a:schemeClr val="tx1">
                              <a:lumMod val="75000"/>
                              <a:lumOff val="25000"/>
                            </a:schemeClr>
                          </a:solidFill>
                          <a:effectLst/>
                          <a:latin typeface="Franklin Gothic Demi" panose="020B0603020102020204" pitchFamily="34" charset="0"/>
                          <a:ea typeface="Franklin Gothic Book" charset="0"/>
                          <a:cs typeface="Franklin Gothic Book" charset="0"/>
                        </a:rPr>
                        <a:t>BOD </a:t>
                      </a:r>
                      <a:r>
                        <a:rPr lang="en-US" sz="1200" b="1" i="0" kern="1200" dirty="0">
                          <a:solidFill>
                            <a:schemeClr val="tx1">
                              <a:lumMod val="75000"/>
                              <a:lumOff val="25000"/>
                            </a:schemeClr>
                          </a:solidFill>
                          <a:effectLst/>
                          <a:latin typeface="Franklin Gothic Demi" panose="020B0603020102020204" pitchFamily="34" charset="0"/>
                          <a:ea typeface="+mn-ea"/>
                          <a:cs typeface="+mn-cs"/>
                        </a:rPr>
                        <a:t>15-01, </a:t>
                      </a:r>
                      <a:r>
                        <a:rPr lang="en-US" sz="1200" b="0" i="0" kern="1200" dirty="0">
                          <a:solidFill>
                            <a:schemeClr val="tx1">
                              <a:lumMod val="75000"/>
                              <a:lumOff val="25000"/>
                            </a:schemeClr>
                          </a:solidFill>
                          <a:effectLst/>
                          <a:latin typeface="Franklin Gothic Book" panose="020B0503020102020204" pitchFamily="34" charset="0"/>
                          <a:ea typeface="+mn-ea"/>
                          <a:cs typeface="+mn-cs"/>
                        </a:rPr>
                        <a:t>Critical Vulnerability Mitigation Requirements for Federal Civilian Executive Branch Departments and Agencies’ Internet-Accessible Systems (May 21, 2015)</a:t>
                      </a:r>
                      <a:endPar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endParaRP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7EA"/>
                    </a:solidFill>
                  </a:tcPr>
                </a:tc>
                <a:extLst>
                  <a:ext uri="{0D108BD9-81ED-4DB2-BD59-A6C34878D82A}">
                    <a16:rowId xmlns:a16="http://schemas.microsoft.com/office/drawing/2014/main" val="10000"/>
                  </a:ext>
                </a:extLst>
              </a:tr>
              <a:tr h="459413">
                <a:tc>
                  <a:txBody>
                    <a:bodyPr/>
                    <a:lstStyle/>
                    <a:p>
                      <a:r>
                        <a:rPr lang="en-US" sz="1200" b="1" i="0" kern="1200" dirty="0">
                          <a:solidFill>
                            <a:schemeClr val="tx1">
                              <a:lumMod val="75000"/>
                              <a:lumOff val="25000"/>
                            </a:schemeClr>
                          </a:solidFill>
                          <a:effectLst/>
                          <a:latin typeface="Franklin Gothic Demi" panose="020B0603020102020204" pitchFamily="34" charset="0"/>
                          <a:ea typeface="Franklin Gothic Book" charset="0"/>
                          <a:cs typeface="Franklin Gothic Book" charset="0"/>
                        </a:rPr>
                        <a:t>BOD </a:t>
                      </a:r>
                      <a:r>
                        <a:rPr lang="en-US" sz="1200" b="1" i="0" kern="1200" dirty="0">
                          <a:solidFill>
                            <a:schemeClr val="tx1">
                              <a:lumMod val="75000"/>
                              <a:lumOff val="25000"/>
                            </a:schemeClr>
                          </a:solidFill>
                          <a:effectLst/>
                          <a:latin typeface="Franklin Gothic Demi" panose="020B0603020102020204" pitchFamily="34" charset="0"/>
                          <a:ea typeface="+mn-ea"/>
                          <a:cs typeface="+mn-cs"/>
                        </a:rPr>
                        <a:t>16-01, </a:t>
                      </a:r>
                      <a:r>
                        <a:rPr lang="en-US" sz="1200" b="0" i="0" kern="1200" dirty="0">
                          <a:solidFill>
                            <a:schemeClr val="tx1">
                              <a:lumMod val="75000"/>
                              <a:lumOff val="25000"/>
                            </a:schemeClr>
                          </a:solidFill>
                          <a:effectLst/>
                          <a:latin typeface="Franklin Gothic Book" panose="020B0503020102020204" pitchFamily="34" charset="0"/>
                          <a:ea typeface="+mn-ea"/>
                          <a:cs typeface="+mn-cs"/>
                        </a:rPr>
                        <a:t>Securing High Value Assets (June 9, 2016)</a:t>
                      </a:r>
                      <a:endPar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endParaRP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10001"/>
                  </a:ext>
                </a:extLst>
              </a:tr>
              <a:tr h="612551">
                <a:tc>
                  <a:txBody>
                    <a:bodyPr/>
                    <a:lstStyle/>
                    <a:p>
                      <a:r>
                        <a:rPr lang="en-US" sz="1200" b="1" i="0" kern="1200" dirty="0">
                          <a:solidFill>
                            <a:schemeClr val="tx1">
                              <a:lumMod val="75000"/>
                              <a:lumOff val="25000"/>
                            </a:schemeClr>
                          </a:solidFill>
                          <a:effectLst/>
                          <a:latin typeface="Franklin Gothic Demi" panose="020B0603020102020204" pitchFamily="34" charset="0"/>
                          <a:ea typeface="Franklin Gothic Book" charset="0"/>
                          <a:cs typeface="Franklin Gothic Book" charset="0"/>
                        </a:rPr>
                        <a:t>BOD </a:t>
                      </a:r>
                      <a:r>
                        <a:rPr lang="en-US" sz="1200" b="1" i="0" kern="1200" dirty="0">
                          <a:solidFill>
                            <a:schemeClr val="tx1">
                              <a:lumMod val="75000"/>
                              <a:lumOff val="25000"/>
                            </a:schemeClr>
                          </a:solidFill>
                          <a:effectLst/>
                          <a:latin typeface="Franklin Gothic Demi" panose="020B0603020102020204" pitchFamily="34" charset="0"/>
                          <a:ea typeface="+mn-ea"/>
                          <a:cs typeface="+mn-cs"/>
                        </a:rPr>
                        <a:t>16-02, </a:t>
                      </a:r>
                      <a:r>
                        <a:rPr lang="en-US" sz="1200" b="0" i="0" kern="1200" dirty="0">
                          <a:solidFill>
                            <a:schemeClr val="tx1">
                              <a:lumMod val="75000"/>
                              <a:lumOff val="25000"/>
                            </a:schemeClr>
                          </a:solidFill>
                          <a:effectLst/>
                          <a:latin typeface="Franklin Gothic Book" panose="020B0503020102020204" pitchFamily="34" charset="0"/>
                          <a:ea typeface="+mn-ea"/>
                          <a:cs typeface="+mn-cs"/>
                        </a:rPr>
                        <a:t>Threat to Network Infrastructure Devices </a:t>
                      </a:r>
                    </a:p>
                    <a:p>
                      <a:r>
                        <a:rPr lang="en-US" sz="1200" b="0" i="0" kern="1200" dirty="0">
                          <a:solidFill>
                            <a:schemeClr val="tx1">
                              <a:lumMod val="75000"/>
                              <a:lumOff val="25000"/>
                            </a:schemeClr>
                          </a:solidFill>
                          <a:effectLst/>
                          <a:latin typeface="Franklin Gothic Book" panose="020B0503020102020204" pitchFamily="34" charset="0"/>
                          <a:ea typeface="+mn-ea"/>
                          <a:cs typeface="+mn-cs"/>
                        </a:rPr>
                        <a:t>(Sept. 27, 2016)</a:t>
                      </a:r>
                      <a:endPar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endParaRP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0D9">
                        <a:alpha val="56078"/>
                      </a:srgbClr>
                    </a:solidFill>
                  </a:tcPr>
                </a:tc>
                <a:extLst>
                  <a:ext uri="{0D108BD9-81ED-4DB2-BD59-A6C34878D82A}">
                    <a16:rowId xmlns:a16="http://schemas.microsoft.com/office/drawing/2014/main" val="10002"/>
                  </a:ext>
                </a:extLst>
              </a:tr>
              <a:tr h="612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rPr>
                        <a:t> </a:t>
                      </a:r>
                      <a:r>
                        <a:rPr lang="en-US" sz="1200" b="1" i="0" kern="1200" dirty="0">
                          <a:solidFill>
                            <a:schemeClr val="tx1">
                              <a:lumMod val="75000"/>
                              <a:lumOff val="25000"/>
                            </a:schemeClr>
                          </a:solidFill>
                          <a:effectLst/>
                          <a:latin typeface="Franklin Gothic Demi" panose="020B0603020102020204" pitchFamily="34" charset="0"/>
                          <a:ea typeface="Franklin Gothic Book" charset="0"/>
                          <a:cs typeface="Franklin Gothic Book" charset="0"/>
                        </a:rPr>
                        <a:t>BOD 16-03, </a:t>
                      </a:r>
                      <a:r>
                        <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rPr>
                        <a:t>2016 Agency Cybersecurity Reporting Requirements (Oct. 17, 2016)</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10003"/>
                  </a:ext>
                </a:extLst>
              </a:tr>
              <a:tr h="612551">
                <a:tc>
                  <a:txBody>
                    <a:bodyPr/>
                    <a:lstStyle/>
                    <a:p>
                      <a:r>
                        <a:rPr lang="en-US" sz="1200" b="1" i="0" kern="1200" dirty="0">
                          <a:solidFill>
                            <a:schemeClr val="tx1">
                              <a:lumMod val="75000"/>
                              <a:lumOff val="25000"/>
                            </a:schemeClr>
                          </a:solidFill>
                          <a:effectLst/>
                          <a:latin typeface="Franklin Gothic Demi" panose="020B0603020102020204" pitchFamily="34" charset="0"/>
                          <a:ea typeface="Franklin Gothic Book" charset="0"/>
                          <a:cs typeface="Franklin Gothic Book" charset="0"/>
                        </a:rPr>
                        <a:t>BOD 17-01 </a:t>
                      </a:r>
                      <a:r>
                        <a:rPr lang="en-US" sz="1200" b="0" i="0" u="none" strike="noStrike" kern="1200" baseline="0" dirty="0">
                          <a:solidFill>
                            <a:schemeClr val="tx1">
                              <a:lumMod val="75000"/>
                              <a:lumOff val="25000"/>
                            </a:schemeClr>
                          </a:solidFill>
                          <a:latin typeface="Franklin Gothic Book" panose="020B0503020102020204" pitchFamily="34" charset="0"/>
                          <a:ea typeface="+mn-ea"/>
                          <a:cs typeface="+mn-cs"/>
                        </a:rPr>
                        <a:t>Removal of Kaspersky-Branded Products </a:t>
                      </a:r>
                    </a:p>
                    <a:p>
                      <a:r>
                        <a:rPr lang="en-US" sz="1200" b="0" i="0" u="none" strike="noStrike" kern="1200" baseline="0" dirty="0">
                          <a:solidFill>
                            <a:schemeClr val="tx1">
                              <a:lumMod val="75000"/>
                              <a:lumOff val="25000"/>
                            </a:schemeClr>
                          </a:solidFill>
                          <a:latin typeface="Franklin Gothic Book" panose="020B0503020102020204" pitchFamily="34" charset="0"/>
                          <a:ea typeface="+mn-ea"/>
                          <a:cs typeface="+mn-cs"/>
                        </a:rPr>
                        <a:t>(82 </a:t>
                      </a:r>
                      <a:r>
                        <a:rPr lang="en-US" sz="1200" b="0" i="0" u="none" strike="noStrike" kern="1200" baseline="0" dirty="0" err="1">
                          <a:solidFill>
                            <a:schemeClr val="tx1">
                              <a:lumMod val="75000"/>
                              <a:lumOff val="25000"/>
                            </a:schemeClr>
                          </a:solidFill>
                          <a:latin typeface="Franklin Gothic Book" panose="020B0503020102020204" pitchFamily="34" charset="0"/>
                          <a:ea typeface="+mn-ea"/>
                          <a:cs typeface="+mn-cs"/>
                        </a:rPr>
                        <a:t>Fed.Reg</a:t>
                      </a:r>
                      <a:r>
                        <a:rPr lang="en-US" sz="1200" b="0" i="0" u="none" strike="noStrike" kern="1200" baseline="0" dirty="0">
                          <a:solidFill>
                            <a:schemeClr val="tx1">
                              <a:lumMod val="75000"/>
                              <a:lumOff val="25000"/>
                            </a:schemeClr>
                          </a:solidFill>
                          <a:latin typeface="Franklin Gothic Book" panose="020B0503020102020204" pitchFamily="34" charset="0"/>
                          <a:ea typeface="+mn-ea"/>
                          <a:cs typeface="+mn-cs"/>
                        </a:rPr>
                        <a:t>. 43782, Sept. 19, 2017)</a:t>
                      </a:r>
                      <a:endPar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endParaRP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4E1"/>
                    </a:solidFill>
                  </a:tcPr>
                </a:tc>
                <a:extLst>
                  <a:ext uri="{0D108BD9-81ED-4DB2-BD59-A6C34878D82A}">
                    <a16:rowId xmlns:a16="http://schemas.microsoft.com/office/drawing/2014/main" val="2667655870"/>
                  </a:ext>
                </a:extLst>
              </a:tr>
              <a:tr h="459413">
                <a:tc>
                  <a:txBody>
                    <a:bodyPr/>
                    <a:lstStyle/>
                    <a:p>
                      <a:r>
                        <a:rPr lang="en-US" sz="1200" b="1" i="0" kern="1200" dirty="0">
                          <a:solidFill>
                            <a:schemeClr val="tx1">
                              <a:lumMod val="75000"/>
                              <a:lumOff val="25000"/>
                            </a:schemeClr>
                          </a:solidFill>
                          <a:effectLst/>
                          <a:latin typeface="Franklin Gothic Demi" panose="020B0603020102020204" pitchFamily="34" charset="0"/>
                          <a:ea typeface="Franklin Gothic Book" charset="0"/>
                          <a:cs typeface="Franklin Gothic Book" charset="0"/>
                        </a:rPr>
                        <a:t>BOD 18-01</a:t>
                      </a:r>
                      <a:r>
                        <a:rPr lang="en-US" sz="1200" b="1" i="0" kern="1200" baseline="0" dirty="0">
                          <a:solidFill>
                            <a:schemeClr val="tx1">
                              <a:lumMod val="75000"/>
                              <a:lumOff val="25000"/>
                            </a:schemeClr>
                          </a:solidFill>
                          <a:effectLst/>
                          <a:latin typeface="Franklin Gothic Demi" panose="020B0603020102020204" pitchFamily="34" charset="0"/>
                          <a:ea typeface="Franklin Gothic Book" charset="0"/>
                          <a:cs typeface="Franklin Gothic Book" charset="0"/>
                        </a:rPr>
                        <a:t> </a:t>
                      </a:r>
                      <a:r>
                        <a:rPr lang="en-US" sz="1200" b="0" i="0" kern="1200" baseline="0" dirty="0">
                          <a:solidFill>
                            <a:schemeClr val="tx1">
                              <a:lumMod val="75000"/>
                              <a:lumOff val="25000"/>
                            </a:schemeClr>
                          </a:solidFill>
                          <a:effectLst/>
                          <a:latin typeface="Franklin Gothic Book" panose="020B0503020102020204" pitchFamily="34" charset="0"/>
                          <a:ea typeface="Franklin Gothic Book" charset="0"/>
                          <a:cs typeface="Franklin Gothic Book" charset="0"/>
                        </a:rPr>
                        <a:t>Enhance Email and Web Security (October 16, 2017)</a:t>
                      </a:r>
                      <a:endPar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endParaRP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3363009967"/>
                  </a:ext>
                </a:extLst>
              </a:tr>
              <a:tr h="459413">
                <a:tc>
                  <a:txBody>
                    <a:bodyPr/>
                    <a:lstStyle/>
                    <a:p>
                      <a:r>
                        <a:rPr lang="en-US" sz="1200" b="1" i="0" kern="1200" dirty="0">
                          <a:solidFill>
                            <a:schemeClr val="tx1">
                              <a:lumMod val="75000"/>
                              <a:lumOff val="25000"/>
                            </a:schemeClr>
                          </a:solidFill>
                          <a:effectLst/>
                          <a:latin typeface="Franklin Gothic Demi" panose="020B0603020102020204" pitchFamily="34" charset="0"/>
                          <a:ea typeface="+mn-ea"/>
                          <a:cs typeface="+mn-cs"/>
                        </a:rPr>
                        <a:t>BOD 18-02 </a:t>
                      </a:r>
                      <a:r>
                        <a:rPr lang="en-US" sz="1200" b="0" i="0" kern="1200" dirty="0">
                          <a:solidFill>
                            <a:schemeClr val="tx1">
                              <a:lumMod val="75000"/>
                              <a:lumOff val="25000"/>
                            </a:schemeClr>
                          </a:solidFill>
                          <a:effectLst/>
                          <a:latin typeface="Franklin Gothic Book" panose="020B0503020102020204" pitchFamily="34" charset="0"/>
                          <a:ea typeface="+mn-ea"/>
                          <a:cs typeface="+mn-cs"/>
                        </a:rPr>
                        <a:t>Securing High Value Assets (May 7, 2018)</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F4E1"/>
                    </a:solidFill>
                  </a:tcPr>
                </a:tc>
                <a:extLst>
                  <a:ext uri="{0D108BD9-81ED-4DB2-BD59-A6C34878D82A}">
                    <a16:rowId xmlns:a16="http://schemas.microsoft.com/office/drawing/2014/main" val="2763044090"/>
                  </a:ext>
                </a:extLst>
              </a:tr>
              <a:tr h="612551">
                <a:tc>
                  <a:txBody>
                    <a:bodyPr/>
                    <a:lstStyle/>
                    <a:p>
                      <a:r>
                        <a:rPr lang="en-US" sz="1200" b="1" i="0" kern="1200" dirty="0">
                          <a:solidFill>
                            <a:schemeClr val="tx1">
                              <a:lumMod val="75000"/>
                              <a:lumOff val="25000"/>
                            </a:schemeClr>
                          </a:solidFill>
                          <a:effectLst/>
                          <a:latin typeface="Franklin Gothic Demi" panose="020B0603020102020204" pitchFamily="34" charset="0"/>
                          <a:ea typeface="+mn-ea"/>
                          <a:cs typeface="+mn-cs"/>
                        </a:rPr>
                        <a:t>ED 19-01: </a:t>
                      </a:r>
                      <a:r>
                        <a:rPr lang="en-US" sz="1200" b="0" i="0" kern="1200" dirty="0">
                          <a:solidFill>
                            <a:schemeClr val="tx1">
                              <a:lumMod val="75000"/>
                              <a:lumOff val="25000"/>
                            </a:schemeClr>
                          </a:solidFill>
                          <a:effectLst/>
                          <a:latin typeface="Franklin Gothic Book" panose="020B0503020102020204" pitchFamily="34" charset="0"/>
                          <a:ea typeface="+mn-ea"/>
                          <a:cs typeface="+mn-cs"/>
                        </a:rPr>
                        <a:t>Mitigate DNS Infrastructure Tampering </a:t>
                      </a:r>
                      <a:br>
                        <a:rPr lang="en-US" sz="1200" b="0" i="0" kern="1200" dirty="0">
                          <a:solidFill>
                            <a:schemeClr val="tx1">
                              <a:lumMod val="75000"/>
                              <a:lumOff val="25000"/>
                            </a:schemeClr>
                          </a:solidFill>
                          <a:effectLst/>
                          <a:latin typeface="Franklin Gothic Book" panose="020B0503020102020204" pitchFamily="34" charset="0"/>
                          <a:ea typeface="+mn-ea"/>
                          <a:cs typeface="+mn-cs"/>
                        </a:rPr>
                      </a:br>
                      <a:r>
                        <a:rPr lang="en-US" sz="1200" b="0" i="0" kern="1200" dirty="0">
                          <a:solidFill>
                            <a:schemeClr val="tx1">
                              <a:lumMod val="75000"/>
                              <a:lumOff val="25000"/>
                            </a:schemeClr>
                          </a:solidFill>
                          <a:effectLst/>
                          <a:latin typeface="Franklin Gothic Book" panose="020B0503020102020204" pitchFamily="34" charset="0"/>
                          <a:ea typeface="+mn-ea"/>
                          <a:cs typeface="+mn-cs"/>
                        </a:rPr>
                        <a:t>(January</a:t>
                      </a:r>
                      <a:r>
                        <a:rPr lang="en-US" sz="1200" b="0" i="0" kern="1200" baseline="0" dirty="0">
                          <a:solidFill>
                            <a:schemeClr val="tx1">
                              <a:lumMod val="75000"/>
                              <a:lumOff val="25000"/>
                            </a:schemeClr>
                          </a:solidFill>
                          <a:effectLst/>
                          <a:latin typeface="Franklin Gothic Book" panose="020B0503020102020204" pitchFamily="34" charset="0"/>
                          <a:ea typeface="+mn-ea"/>
                          <a:cs typeface="+mn-cs"/>
                        </a:rPr>
                        <a:t> 22, 2019)</a:t>
                      </a:r>
                      <a:endParaRPr lang="en-US" sz="1200" b="0" i="0" kern="1200" dirty="0">
                        <a:solidFill>
                          <a:schemeClr val="tx1">
                            <a:lumMod val="75000"/>
                            <a:lumOff val="25000"/>
                          </a:schemeClr>
                        </a:solidFill>
                        <a:effectLst/>
                        <a:latin typeface="Franklin Gothic Book" panose="020B0503020102020204" pitchFamily="34" charset="0"/>
                        <a:ea typeface="Franklin Gothic Book" charset="0"/>
                        <a:cs typeface="Franklin Gothic Book" charset="0"/>
                      </a:endParaRP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3485209420"/>
                  </a:ext>
                </a:extLst>
              </a:tr>
            </a:tbl>
          </a:graphicData>
        </a:graphic>
      </p:graphicFrame>
      <p:sp>
        <p:nvSpPr>
          <p:cNvPr id="4" name="Title 2">
            <a:extLst>
              <a:ext uri="{FF2B5EF4-FFF2-40B4-BE49-F238E27FC236}">
                <a16:creationId xmlns:a16="http://schemas.microsoft.com/office/drawing/2014/main" id="{C3F23BE5-905D-E240-A96A-213CA4073D56}"/>
              </a:ext>
            </a:extLst>
          </p:cNvPr>
          <p:cNvSpPr>
            <a:spLocks noGrp="1"/>
          </p:cNvSpPr>
          <p:nvPr>
            <p:ph type="title"/>
          </p:nvPr>
        </p:nvSpPr>
        <p:spPr>
          <a:xfrm>
            <a:off x="369652" y="1886936"/>
            <a:ext cx="3162820" cy="3084128"/>
          </a:xfrm>
        </p:spPr>
        <p:txBody>
          <a:bodyPr/>
          <a:lstStyle/>
          <a:p>
            <a:r>
              <a:rPr lang="en-US" sz="3000" b="1" dirty="0">
                <a:solidFill>
                  <a:srgbClr val="5D9732"/>
                </a:solidFill>
                <a:latin typeface="Franklin Gothic Demi" panose="020B0703020102020204" pitchFamily="34" charset="0"/>
                <a:ea typeface="Arial" charset="0"/>
                <a:cs typeface="Arial" charset="0"/>
              </a:rPr>
              <a:t>Binding </a:t>
            </a:r>
            <a:br>
              <a:rPr lang="en-US" sz="3000" b="1" dirty="0">
                <a:solidFill>
                  <a:srgbClr val="5D9732"/>
                </a:solidFill>
                <a:latin typeface="Franklin Gothic Demi" panose="020B0703020102020204" pitchFamily="34" charset="0"/>
                <a:ea typeface="Arial" charset="0"/>
                <a:cs typeface="Arial" charset="0"/>
              </a:rPr>
            </a:br>
            <a:r>
              <a:rPr lang="en-US" sz="3000" b="1" dirty="0">
                <a:solidFill>
                  <a:srgbClr val="5D9732"/>
                </a:solidFill>
                <a:latin typeface="Franklin Gothic Demi" panose="020B0703020102020204" pitchFamily="34" charset="0"/>
                <a:ea typeface="Arial" charset="0"/>
                <a:cs typeface="Arial" charset="0"/>
              </a:rPr>
              <a:t>Operational </a:t>
            </a:r>
            <a:br>
              <a:rPr lang="en-US" sz="3000" b="1" dirty="0">
                <a:solidFill>
                  <a:srgbClr val="5D9732"/>
                </a:solidFill>
                <a:latin typeface="Franklin Gothic Demi" panose="020B0703020102020204" pitchFamily="34" charset="0"/>
                <a:ea typeface="Arial" charset="0"/>
                <a:cs typeface="Arial" charset="0"/>
              </a:rPr>
            </a:br>
            <a:r>
              <a:rPr lang="en-US" sz="3000" b="1" dirty="0">
                <a:solidFill>
                  <a:srgbClr val="5D9732"/>
                </a:solidFill>
                <a:latin typeface="Franklin Gothic Demi" panose="020B0703020102020204" pitchFamily="34" charset="0"/>
                <a:ea typeface="Arial" charset="0"/>
                <a:cs typeface="Arial" charset="0"/>
              </a:rPr>
              <a:t>Directives (BOD) </a:t>
            </a:r>
            <a:br>
              <a:rPr lang="en-US" sz="3000" b="1" dirty="0">
                <a:solidFill>
                  <a:srgbClr val="5D9732"/>
                </a:solidFill>
                <a:latin typeface="Franklin Gothic Demi" panose="020B0703020102020204" pitchFamily="34" charset="0"/>
                <a:ea typeface="Arial" charset="0"/>
                <a:cs typeface="Arial" charset="0"/>
              </a:rPr>
            </a:br>
            <a:r>
              <a:rPr lang="en-US" sz="3000" b="1" dirty="0">
                <a:solidFill>
                  <a:srgbClr val="5D9732"/>
                </a:solidFill>
                <a:latin typeface="Franklin Gothic Demi" panose="020B0703020102020204" pitchFamily="34" charset="0"/>
                <a:ea typeface="Arial" charset="0"/>
                <a:cs typeface="Arial" charset="0"/>
              </a:rPr>
              <a:t>and Emergency </a:t>
            </a:r>
            <a:br>
              <a:rPr lang="en-US" sz="3000" b="1" dirty="0">
                <a:solidFill>
                  <a:srgbClr val="5D9732"/>
                </a:solidFill>
                <a:latin typeface="Franklin Gothic Demi" panose="020B0703020102020204" pitchFamily="34" charset="0"/>
                <a:ea typeface="Arial" charset="0"/>
                <a:cs typeface="Arial" charset="0"/>
              </a:rPr>
            </a:br>
            <a:r>
              <a:rPr lang="en-US" sz="3000" b="1" dirty="0">
                <a:solidFill>
                  <a:srgbClr val="5D9732"/>
                </a:solidFill>
                <a:latin typeface="Franklin Gothic Demi" panose="020B0703020102020204" pitchFamily="34" charset="0"/>
                <a:ea typeface="Arial" charset="0"/>
                <a:cs typeface="Arial" charset="0"/>
              </a:rPr>
              <a:t>Directives (ED)</a:t>
            </a:r>
          </a:p>
        </p:txBody>
      </p:sp>
      <p:sp>
        <p:nvSpPr>
          <p:cNvPr id="5" name="Rectangle 4">
            <a:extLst>
              <a:ext uri="{FF2B5EF4-FFF2-40B4-BE49-F238E27FC236}">
                <a16:creationId xmlns:a16="http://schemas.microsoft.com/office/drawing/2014/main" id="{56522A87-D109-424B-A53C-5EBED860038F}"/>
              </a:ext>
            </a:extLst>
          </p:cNvPr>
          <p:cNvSpPr/>
          <p:nvPr/>
        </p:nvSpPr>
        <p:spPr>
          <a:xfrm>
            <a:off x="473879" y="5664269"/>
            <a:ext cx="3482104" cy="49244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1300" u="none" strike="noStrike" kern="1200" cap="none" spc="0" normalizeH="0" baseline="0" noProof="0" dirty="0">
                <a:ln>
                  <a:noFill/>
                </a:ln>
                <a:solidFill>
                  <a:srgbClr val="5D9732"/>
                </a:solidFill>
                <a:effectLst/>
                <a:uLnTx/>
                <a:uFillTx/>
                <a:latin typeface="Franklin Gothic Book" panose="020B0503020102020204" pitchFamily="34" charset="0"/>
              </a:rPr>
              <a:t>FOR MORE INFORMATION: </a:t>
            </a:r>
            <a:r>
              <a:rPr kumimoji="0" lang="en-US" sz="1300" u="none" strike="noStrike" kern="1200" cap="none" spc="0" normalizeH="0" baseline="0" noProof="0" dirty="0">
                <a:ln>
                  <a:noFill/>
                </a:ln>
                <a:solidFill>
                  <a:srgbClr val="5D9732"/>
                </a:solidFill>
                <a:effectLst/>
                <a:uLnTx/>
                <a:uFillTx/>
                <a:latin typeface="Franklin Gothic Medium" panose="020B0603020102020204" pitchFamily="34" charset="0"/>
              </a:rPr>
              <a:t/>
            </a:r>
            <a:br>
              <a:rPr kumimoji="0" lang="en-US" sz="1300" u="none" strike="noStrike" kern="1200" cap="none" spc="0" normalizeH="0" baseline="0" noProof="0" dirty="0">
                <a:ln>
                  <a:noFill/>
                </a:ln>
                <a:solidFill>
                  <a:srgbClr val="5D9732"/>
                </a:solidFill>
                <a:effectLst/>
                <a:uLnTx/>
                <a:uFillTx/>
                <a:latin typeface="Franklin Gothic Medium" panose="020B0603020102020204" pitchFamily="34" charset="0"/>
              </a:rPr>
            </a:br>
            <a:r>
              <a:rPr kumimoji="0" lang="en-US" sz="1300" u="none" strike="noStrike" kern="1200" cap="none" spc="0" normalizeH="0" baseline="0" noProof="0" dirty="0">
                <a:ln>
                  <a:noFill/>
                </a:ln>
                <a:solidFill>
                  <a:srgbClr val="5D9732"/>
                </a:solidFill>
                <a:effectLst/>
                <a:uLnTx/>
                <a:uFillTx/>
                <a:latin typeface="Franklin Gothic Medium" panose="020B0603020102020204" pitchFamily="34" charset="0"/>
                <a:hlinkClick r:id="rId2"/>
              </a:rPr>
              <a:t>https://</a:t>
            </a:r>
            <a:r>
              <a:rPr kumimoji="0" lang="en-US" sz="1300" u="none" strike="noStrike" kern="1200" cap="none" spc="0" normalizeH="0" baseline="0" noProof="0" dirty="0" err="1">
                <a:ln>
                  <a:noFill/>
                </a:ln>
                <a:solidFill>
                  <a:srgbClr val="5D9732"/>
                </a:solidFill>
                <a:effectLst/>
                <a:uLnTx/>
                <a:uFillTx/>
                <a:latin typeface="Franklin Gothic Medium" panose="020B0603020102020204" pitchFamily="34" charset="0"/>
                <a:hlinkClick r:id="rId2"/>
              </a:rPr>
              <a:t>cyber.dhs.gov</a:t>
            </a:r>
            <a:r>
              <a:rPr kumimoji="0" lang="en-US" sz="1300" u="none" strike="noStrike" kern="1200" cap="none" spc="0" normalizeH="0" baseline="0" noProof="0" dirty="0">
                <a:ln>
                  <a:noFill/>
                </a:ln>
                <a:solidFill>
                  <a:srgbClr val="5D9732"/>
                </a:solidFill>
                <a:effectLst/>
                <a:uLnTx/>
                <a:uFillTx/>
                <a:latin typeface="Franklin Gothic Medium" panose="020B0603020102020204" pitchFamily="34" charset="0"/>
                <a:hlinkClick r:id="rId2"/>
              </a:rPr>
              <a:t>/directives</a:t>
            </a:r>
            <a:endParaRPr kumimoji="0" lang="en-US" sz="1300" u="none" strike="noStrike" kern="1200" cap="none" spc="0" normalizeH="0" baseline="0" noProof="0" dirty="0">
              <a:ln>
                <a:noFill/>
              </a:ln>
              <a:solidFill>
                <a:srgbClr val="5D9732"/>
              </a:solidFill>
              <a:effectLst/>
              <a:uLnTx/>
              <a:uFillTx/>
              <a:latin typeface="Franklin Gothic Medium" panose="020B0603020102020204" pitchFamily="34" charset="0"/>
            </a:endParaRPr>
          </a:p>
        </p:txBody>
      </p:sp>
      <p:sp>
        <p:nvSpPr>
          <p:cNvPr id="9" name="Rectangle 8">
            <a:extLst>
              <a:ext uri="{FF2B5EF4-FFF2-40B4-BE49-F238E27FC236}">
                <a16:creationId xmlns:a16="http://schemas.microsoft.com/office/drawing/2014/main" id="{F773D772-FBAF-0640-B007-5E350F179C8F}"/>
              </a:ext>
            </a:extLst>
          </p:cNvPr>
          <p:cNvSpPr/>
          <p:nvPr/>
        </p:nvSpPr>
        <p:spPr>
          <a:xfrm>
            <a:off x="-31644" y="618113"/>
            <a:ext cx="1241585" cy="1241585"/>
          </a:xfrm>
          <a:prstGeom prst="rect">
            <a:avLst/>
          </a:prstGeom>
          <a:solidFill>
            <a:srgbClr val="38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86834"/>
              </a:solidFill>
              <a:highlight>
                <a:srgbClr val="386834"/>
              </a:highlight>
            </a:endParaRPr>
          </a:p>
        </p:txBody>
      </p:sp>
      <p:sp>
        <p:nvSpPr>
          <p:cNvPr id="10" name="Oval 9">
            <a:extLst>
              <a:ext uri="{FF2B5EF4-FFF2-40B4-BE49-F238E27FC236}">
                <a16:creationId xmlns:a16="http://schemas.microsoft.com/office/drawing/2014/main" id="{CBB7E4E8-9A40-0144-8AA7-D3C6D66E3CEE}"/>
              </a:ext>
            </a:extLst>
          </p:cNvPr>
          <p:cNvSpPr/>
          <p:nvPr/>
        </p:nvSpPr>
        <p:spPr>
          <a:xfrm>
            <a:off x="590969" y="618113"/>
            <a:ext cx="1241585" cy="1241585"/>
          </a:xfrm>
          <a:prstGeom prst="ellipse">
            <a:avLst/>
          </a:prstGeom>
          <a:solidFill>
            <a:srgbClr val="3868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86834"/>
              </a:solidFill>
              <a:highlight>
                <a:srgbClr val="000080"/>
              </a:highlight>
            </a:endParaRPr>
          </a:p>
        </p:txBody>
      </p:sp>
      <p:pic>
        <p:nvPicPr>
          <p:cNvPr id="11" name="Graphic 10">
            <a:extLst>
              <a:ext uri="{FF2B5EF4-FFF2-40B4-BE49-F238E27FC236}">
                <a16:creationId xmlns:a16="http://schemas.microsoft.com/office/drawing/2014/main" id="{2E73F150-3C6B-D442-9A1B-1CF0D8C57D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2511" y="792154"/>
            <a:ext cx="821055" cy="893501"/>
          </a:xfrm>
          <a:prstGeom prst="rect">
            <a:avLst/>
          </a:prstGeom>
        </p:spPr>
      </p:pic>
      <p:sp>
        <p:nvSpPr>
          <p:cNvPr id="15" name="Slide Number Placeholder 5">
            <a:extLst>
              <a:ext uri="{FF2B5EF4-FFF2-40B4-BE49-F238E27FC236}">
                <a16:creationId xmlns:a16="http://schemas.microsoft.com/office/drawing/2014/main" id="{9E893C7F-384C-FB4D-A8B2-8D772E6F8A16}"/>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21</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3009556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9652" y="1625027"/>
            <a:ext cx="2454571" cy="187743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5D9732"/>
                </a:solidFill>
                <a:effectLst/>
                <a:uLnTx/>
                <a:uFillTx/>
                <a:latin typeface="Franklin Gothic Medium Cond" charset="0"/>
                <a:ea typeface="Franklin Gothic Medium Cond" charset="0"/>
                <a:cs typeface="Franklin Gothic Medium Cond" charset="0"/>
              </a:rPr>
              <a:t>Subchapter III of Chapter 13 of Title 41 </a:t>
            </a:r>
            <a:r>
              <a:rPr kumimoji="0" lang="en-US" sz="2200" b="0" i="0" u="none" strike="noStrike" kern="1200" cap="none" spc="0" normalizeH="0" baseline="0" noProof="0" dirty="0">
                <a:ln>
                  <a:noFill/>
                </a:ln>
                <a:solidFill>
                  <a:srgbClr val="002060"/>
                </a:solidFill>
                <a:effectLst/>
                <a:uLnTx/>
                <a:uFillTx/>
                <a:latin typeface="Franklin Gothic Demi" charset="0"/>
                <a:ea typeface="Franklin Gothic Demi" charset="0"/>
                <a:cs typeface="Franklin Gothic Demi" charset="0"/>
              </a:rPr>
              <a:t/>
            </a:r>
            <a:br>
              <a:rPr kumimoji="0" lang="en-US" sz="2200" b="0" i="0" u="none" strike="noStrike" kern="1200" cap="none" spc="0" normalizeH="0" baseline="0" noProof="0" dirty="0">
                <a:ln>
                  <a:noFill/>
                </a:ln>
                <a:solidFill>
                  <a:srgbClr val="002060"/>
                </a:solidFill>
                <a:effectLst/>
                <a:uLnTx/>
                <a:uFillTx/>
                <a:latin typeface="Franklin Gothic Demi" charset="0"/>
                <a:ea typeface="Franklin Gothic Demi" charset="0"/>
                <a:cs typeface="Franklin Gothic Demi" charset="0"/>
              </a:rPr>
            </a:br>
            <a:r>
              <a:rPr kumimoji="0" lang="en-US" sz="1800" b="0" i="0" u="none" strike="noStrike" kern="1200" cap="none" spc="0" normalizeH="0" baseline="0" noProof="0" dirty="0">
                <a:ln>
                  <a:noFill/>
                </a:ln>
                <a:solidFill>
                  <a:srgbClr val="5B5C5E"/>
                </a:solidFill>
                <a:effectLst/>
                <a:uLnTx/>
                <a:uFillTx/>
                <a:latin typeface="Franklin Gothic Book" charset="0"/>
                <a:ea typeface="Franklin Gothic Book" charset="0"/>
                <a:cs typeface="Franklin Gothic Book" charset="0"/>
              </a:rPr>
              <a:t>(created by the Federal Acquisition</a:t>
            </a:r>
            <a:r>
              <a:rPr kumimoji="0" lang="en-US" sz="1800" b="0" i="0" u="none" strike="noStrike" kern="1200" cap="none" spc="0" normalizeH="0" noProof="0" dirty="0">
                <a:ln>
                  <a:noFill/>
                </a:ln>
                <a:solidFill>
                  <a:srgbClr val="5B5C5E"/>
                </a:solidFill>
                <a:effectLst/>
                <a:uLnTx/>
                <a:uFillTx/>
                <a:latin typeface="Franklin Gothic Book" charset="0"/>
                <a:ea typeface="Franklin Gothic Book" charset="0"/>
                <a:cs typeface="Franklin Gothic Book" charset="0"/>
              </a:rPr>
              <a:t> Supply Chain Security Act of 2018)</a:t>
            </a:r>
            <a:endParaRPr kumimoji="0" lang="en-US" sz="1800" b="0" i="0" u="none" strike="noStrike" kern="1200" cap="none" spc="0" normalizeH="0" baseline="0" noProof="0" dirty="0">
              <a:ln>
                <a:noFill/>
              </a:ln>
              <a:solidFill>
                <a:srgbClr val="5B5C5E"/>
              </a:solidFill>
              <a:effectLst/>
              <a:uLnTx/>
              <a:uFillTx/>
              <a:latin typeface="Franklin Gothic Book" charset="0"/>
              <a:ea typeface="Franklin Gothic Book" charset="0"/>
              <a:cs typeface="Franklin Gothic Book"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510735416"/>
              </p:ext>
            </p:extLst>
          </p:nvPr>
        </p:nvGraphicFramePr>
        <p:xfrm>
          <a:off x="3456497" y="1226442"/>
          <a:ext cx="5281492" cy="5608320"/>
        </p:xfrm>
        <a:graphic>
          <a:graphicData uri="http://schemas.openxmlformats.org/drawingml/2006/table">
            <a:tbl>
              <a:tblPr bandRow="1" bandCol="1">
                <a:tableStyleId>{5C22544A-7EE6-4342-B048-85BDC9FD1C3A}</a:tableStyleId>
              </a:tblPr>
              <a:tblGrid>
                <a:gridCol w="5281492">
                  <a:extLst>
                    <a:ext uri="{9D8B030D-6E8A-4147-A177-3AD203B41FA5}">
                      <a16:colId xmlns:a16="http://schemas.microsoft.com/office/drawing/2014/main" val="20000"/>
                    </a:ext>
                  </a:extLst>
                </a:gridCol>
              </a:tblGrid>
              <a:tr h="0">
                <a:tc>
                  <a:txBody>
                    <a:bodyPr/>
                    <a:lstStyle/>
                    <a:p>
                      <a:r>
                        <a:rPr lang="en-US" sz="1600" b="0" u="none" kern="1200" dirty="0">
                          <a:solidFill>
                            <a:srgbClr val="5D9732"/>
                          </a:solidFill>
                          <a:effectLst/>
                          <a:latin typeface="Franklin Gothic Demi" charset="0"/>
                          <a:ea typeface="Franklin Gothic Demi" charset="0"/>
                          <a:cs typeface="Franklin Gothic Demi" charset="0"/>
                        </a:rPr>
                        <a:t>OMB</a:t>
                      </a:r>
                      <a:r>
                        <a:rPr lang="en-US" sz="1600" kern="1200" dirty="0">
                          <a:solidFill>
                            <a:srgbClr val="5B5C5E"/>
                          </a:solidFill>
                          <a:effectLst/>
                          <a:latin typeface="Franklin Gothic Book" charset="0"/>
                          <a:ea typeface="Franklin Gothic Book" charset="0"/>
                          <a:cs typeface="Franklin Gothic Book" charset="0"/>
                        </a:rPr>
                        <a:t> </a:t>
                      </a:r>
                      <a:r>
                        <a:rPr lang="en-US" sz="1600" b="1" kern="1200" dirty="0">
                          <a:solidFill>
                            <a:srgbClr val="5B5C5E"/>
                          </a:solidFill>
                          <a:effectLst/>
                          <a:latin typeface="Franklin Gothic Book" charset="0"/>
                          <a:ea typeface="Franklin Gothic Book" charset="0"/>
                          <a:cs typeface="Franklin Gothic Book" charset="0"/>
                        </a:rPr>
                        <a:t>leads</a:t>
                      </a:r>
                      <a:r>
                        <a:rPr lang="en-US" sz="1600" b="1" kern="1200" baseline="0" dirty="0">
                          <a:solidFill>
                            <a:srgbClr val="5B5C5E"/>
                          </a:solidFill>
                          <a:effectLst/>
                          <a:latin typeface="Franklin Gothic Book" charset="0"/>
                          <a:ea typeface="Franklin Gothic Book" charset="0"/>
                          <a:cs typeface="Franklin Gothic Book" charset="0"/>
                        </a:rPr>
                        <a:t> the Federal Acquisition Security Council</a:t>
                      </a:r>
                      <a:r>
                        <a:rPr lang="en-US" sz="1600" b="1" kern="1200" dirty="0">
                          <a:solidFill>
                            <a:srgbClr val="5B5C5E"/>
                          </a:solidFill>
                          <a:effectLst/>
                          <a:latin typeface="Franklin Gothic Book" charset="0"/>
                          <a:ea typeface="Franklin Gothic Book" charset="0"/>
                          <a:cs typeface="Franklin Gothic Book" charset="0"/>
                        </a:rPr>
                        <a:t>.  41 U.S.C. § 1322(c).</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FF7EA"/>
                    </a:solidFill>
                  </a:tcPr>
                </a:tc>
                <a:extLst>
                  <a:ext uri="{0D108BD9-81ED-4DB2-BD59-A6C34878D82A}">
                    <a16:rowId xmlns:a16="http://schemas.microsoft.com/office/drawing/2014/main" val="10000"/>
                  </a:ext>
                </a:extLst>
              </a:tr>
              <a:tr h="593166">
                <a:tc>
                  <a:txBody>
                    <a:bodyPr/>
                    <a:lstStyle/>
                    <a:p>
                      <a:r>
                        <a:rPr lang="en-US" sz="1600" b="0" u="none" kern="1200" dirty="0">
                          <a:solidFill>
                            <a:srgbClr val="5D9732"/>
                          </a:solidFill>
                          <a:effectLst/>
                          <a:latin typeface="Franklin Gothic Demi" charset="0"/>
                          <a:ea typeface="Franklin Gothic Demi" charset="0"/>
                          <a:cs typeface="Franklin Gothic Demi" charset="0"/>
                        </a:rPr>
                        <a:t>DHS/CISA</a:t>
                      </a:r>
                      <a:r>
                        <a:rPr lang="en-US" sz="1600" kern="1200" dirty="0">
                          <a:solidFill>
                            <a:srgbClr val="5B5C5E"/>
                          </a:solidFill>
                          <a:effectLst/>
                          <a:latin typeface="Franklin Gothic Book" charset="0"/>
                          <a:ea typeface="Franklin Gothic Book" charset="0"/>
                          <a:cs typeface="Franklin Gothic Book" charset="0"/>
                        </a:rPr>
                        <a:t> </a:t>
                      </a:r>
                      <a:r>
                        <a:rPr lang="en-US" sz="1600" b="1" kern="1200" dirty="0">
                          <a:solidFill>
                            <a:srgbClr val="5B5C5E"/>
                          </a:solidFill>
                          <a:effectLst/>
                          <a:latin typeface="Franklin Gothic Book" charset="0"/>
                          <a:ea typeface="Franklin Gothic Book" charset="0"/>
                          <a:cs typeface="Franklin Gothic Book" charset="0"/>
                        </a:rPr>
                        <a:t>participates on the Council, issues exclusion and removal orders, and assists agencies with requirements to improve their management </a:t>
                      </a:r>
                      <a:r>
                        <a:rPr lang="en-US" sz="1600" b="1" kern="1200" baseline="0" dirty="0">
                          <a:solidFill>
                            <a:srgbClr val="5B5C5E"/>
                          </a:solidFill>
                          <a:effectLst/>
                          <a:latin typeface="Franklin Gothic Book" charset="0"/>
                          <a:ea typeface="Franklin Gothic Book" charset="0"/>
                          <a:cs typeface="Franklin Gothic Book" charset="0"/>
                        </a:rPr>
                        <a:t>of supply chain risks</a:t>
                      </a:r>
                      <a:r>
                        <a:rPr lang="en-US" sz="1600" b="1" kern="1200" dirty="0">
                          <a:solidFill>
                            <a:srgbClr val="5B5C5E"/>
                          </a:solidFill>
                          <a:effectLst/>
                          <a:latin typeface="Franklin Gothic Book" charset="0"/>
                          <a:ea typeface="Franklin Gothic Book" charset="0"/>
                          <a:cs typeface="Franklin Gothic Book" charset="0"/>
                        </a:rPr>
                        <a:t>.  41 U.S.C. §§ 1323(c);</a:t>
                      </a:r>
                      <a:r>
                        <a:rPr lang="en-US" sz="1600" b="1" kern="1200" baseline="0" dirty="0">
                          <a:solidFill>
                            <a:srgbClr val="5B5C5E"/>
                          </a:solidFill>
                          <a:effectLst/>
                          <a:latin typeface="Franklin Gothic Book" charset="0"/>
                          <a:ea typeface="Franklin Gothic Book" charset="0"/>
                          <a:cs typeface="Franklin Gothic Book" charset="0"/>
                        </a:rPr>
                        <a:t> 1326(d)</a:t>
                      </a:r>
                      <a:r>
                        <a:rPr lang="en-US" sz="1600" b="1" kern="1200" dirty="0">
                          <a:solidFill>
                            <a:srgbClr val="5B5C5E"/>
                          </a:solidFill>
                          <a:effectLst/>
                          <a:latin typeface="Franklin Gothic Book" charset="0"/>
                          <a:ea typeface="Franklin Gothic Book" charset="0"/>
                          <a:cs typeface="Franklin Gothic Book" charset="0"/>
                        </a:rPr>
                        <a:t>.</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10001"/>
                  </a:ext>
                </a:extLst>
              </a:tr>
              <a:tr h="396521">
                <a:tc>
                  <a:txBody>
                    <a:bodyPr/>
                    <a:lstStyle/>
                    <a:p>
                      <a:r>
                        <a:rPr lang="en-US" sz="1600" b="0" u="none" kern="1200" dirty="0">
                          <a:solidFill>
                            <a:srgbClr val="5D9732"/>
                          </a:solidFill>
                          <a:effectLst/>
                          <a:latin typeface="Franklin Gothic Demi" charset="0"/>
                          <a:ea typeface="Franklin Gothic Demi" charset="0"/>
                          <a:cs typeface="Franklin Gothic Demi" charset="0"/>
                        </a:rPr>
                        <a:t>Federal Acquisition Security Council</a:t>
                      </a:r>
                      <a:r>
                        <a:rPr lang="en-US" sz="1600" kern="1200" dirty="0">
                          <a:solidFill>
                            <a:srgbClr val="5B5C5E"/>
                          </a:solidFill>
                          <a:effectLst/>
                          <a:latin typeface="Franklin Gothic Book" charset="0"/>
                          <a:ea typeface="Franklin Gothic Book" charset="0"/>
                          <a:cs typeface="Franklin Gothic Book" charset="0"/>
                        </a:rPr>
                        <a:t> </a:t>
                      </a:r>
                      <a:r>
                        <a:rPr lang="en-US" sz="1600" b="1" kern="1200" baseline="0" dirty="0">
                          <a:solidFill>
                            <a:srgbClr val="5B5C5E"/>
                          </a:solidFill>
                          <a:effectLst/>
                          <a:latin typeface="Franklin Gothic Book" charset="0"/>
                          <a:ea typeface="Franklin Gothic Book" charset="0"/>
                          <a:cs typeface="Franklin Gothic Book" charset="0"/>
                        </a:rPr>
                        <a:t>establishes criteria for information sharing and recommends government-wide exclusions and removals of products. 41 U.S.C. </a:t>
                      </a:r>
                      <a:r>
                        <a:rPr lang="en-US" sz="1600" b="1" kern="1200" dirty="0">
                          <a:solidFill>
                            <a:srgbClr val="5B5C5E"/>
                          </a:solidFill>
                          <a:effectLst/>
                          <a:latin typeface="Franklin Gothic Book" charset="0"/>
                          <a:ea typeface="Franklin Gothic Book" charset="0"/>
                          <a:cs typeface="Franklin Gothic Book" charset="0"/>
                        </a:rPr>
                        <a:t>§1323. OMB (chair),</a:t>
                      </a:r>
                      <a:r>
                        <a:rPr lang="en-US" sz="1600" b="1" kern="1200" baseline="0" dirty="0">
                          <a:solidFill>
                            <a:srgbClr val="5B5C5E"/>
                          </a:solidFill>
                          <a:effectLst/>
                          <a:latin typeface="Franklin Gothic Book" charset="0"/>
                          <a:ea typeface="Franklin Gothic Book" charset="0"/>
                          <a:cs typeface="Franklin Gothic Book" charset="0"/>
                        </a:rPr>
                        <a:t> GSA, DHS, DNI, DOJ, Commerce. </a:t>
                      </a:r>
                      <a:r>
                        <a:rPr lang="en-US" sz="1600" b="1" kern="1200" dirty="0">
                          <a:solidFill>
                            <a:srgbClr val="5B5C5E"/>
                          </a:solidFill>
                          <a:effectLst/>
                          <a:latin typeface="Franklin Gothic Book" charset="0"/>
                          <a:ea typeface="Franklin Gothic Book" charset="0"/>
                          <a:cs typeface="Franklin Gothic Book" charset="0"/>
                        </a:rPr>
                        <a:t>41 U.S.C. §1322(b).</a:t>
                      </a:r>
                      <a:r>
                        <a:rPr lang="en-US" sz="1600" b="1" kern="1200" baseline="0" dirty="0">
                          <a:solidFill>
                            <a:srgbClr val="5B5C5E"/>
                          </a:solidFill>
                          <a:effectLst/>
                          <a:latin typeface="Franklin Gothic Book" charset="0"/>
                          <a:ea typeface="Franklin Gothic Book" charset="0"/>
                          <a:cs typeface="Franklin Gothic Book" charset="0"/>
                        </a:rPr>
                        <a:t> </a:t>
                      </a:r>
                      <a:endParaRPr lang="en-US" sz="1600" b="1" kern="1200" dirty="0">
                        <a:solidFill>
                          <a:srgbClr val="5B5C5E"/>
                        </a:solidFill>
                        <a:effectLst/>
                        <a:latin typeface="Franklin Gothic Book" charset="0"/>
                        <a:ea typeface="Franklin Gothic Book" charset="0"/>
                        <a:cs typeface="Franklin Gothic Book" charset="0"/>
                      </a:endParaRP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0D9">
                        <a:alpha val="56078"/>
                      </a:srgbClr>
                    </a:solidFill>
                  </a:tcPr>
                </a:tc>
                <a:extLst>
                  <a:ext uri="{0D108BD9-81ED-4DB2-BD59-A6C34878D82A}">
                    <a16:rowId xmlns:a16="http://schemas.microsoft.com/office/drawing/2014/main" val="10002"/>
                  </a:ext>
                </a:extLst>
              </a:tr>
              <a:tr h="798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u="none" kern="1200" dirty="0">
                          <a:solidFill>
                            <a:srgbClr val="5D9732"/>
                          </a:solidFill>
                          <a:effectLst/>
                          <a:latin typeface="Franklin Gothic Demi" charset="0"/>
                          <a:ea typeface="Franklin Gothic Demi" charset="0"/>
                          <a:cs typeface="Franklin Gothic Demi" charset="0"/>
                        </a:rPr>
                        <a:t>Agencies</a:t>
                      </a:r>
                      <a:r>
                        <a:rPr lang="en-US" sz="1600" kern="1200" dirty="0">
                          <a:solidFill>
                            <a:srgbClr val="5B5C5E"/>
                          </a:solidFill>
                          <a:effectLst/>
                          <a:latin typeface="Franklin Gothic Book" charset="0"/>
                          <a:ea typeface="Franklin Gothic Book" charset="0"/>
                          <a:cs typeface="Franklin Gothic Book" charset="0"/>
                        </a:rPr>
                        <a:t> </a:t>
                      </a:r>
                      <a:r>
                        <a:rPr lang="en-US" sz="1600" b="1" kern="1200" dirty="0">
                          <a:solidFill>
                            <a:srgbClr val="5B5C5E"/>
                          </a:solidFill>
                          <a:effectLst/>
                          <a:latin typeface="Franklin Gothic Book" charset="0"/>
                          <a:ea typeface="Franklin Gothic Book" charset="0"/>
                          <a:cs typeface="Franklin Gothic Book" charset="0"/>
                        </a:rPr>
                        <a:t>develop an overall supply chain management strategy and implementation plan and are authorized to mitigate or take procurement actions to address supply</a:t>
                      </a:r>
                      <a:r>
                        <a:rPr lang="en-US" sz="1600" b="1" kern="1200" baseline="0" dirty="0">
                          <a:solidFill>
                            <a:srgbClr val="5B5C5E"/>
                          </a:solidFill>
                          <a:effectLst/>
                          <a:latin typeface="Franklin Gothic Book" charset="0"/>
                          <a:ea typeface="Franklin Gothic Book" charset="0"/>
                          <a:cs typeface="Franklin Gothic Book" charset="0"/>
                        </a:rPr>
                        <a:t> chain risks as part of FISMA responsibilities</a:t>
                      </a:r>
                      <a:r>
                        <a:rPr lang="en-US" sz="1600" b="1" kern="1200" dirty="0">
                          <a:solidFill>
                            <a:srgbClr val="5B5C5E"/>
                          </a:solidFill>
                          <a:effectLst/>
                          <a:latin typeface="Franklin Gothic Book" charset="0"/>
                          <a:ea typeface="Franklin Gothic Book" charset="0"/>
                          <a:cs typeface="Franklin Gothic Book" charset="0"/>
                        </a:rPr>
                        <a:t>.  41 U.S.C. § 1326;</a:t>
                      </a:r>
                      <a:r>
                        <a:rPr lang="en-US" sz="1600" b="1" kern="1200" baseline="0" dirty="0">
                          <a:solidFill>
                            <a:srgbClr val="5B5C5E"/>
                          </a:solidFill>
                          <a:effectLst/>
                          <a:latin typeface="Franklin Gothic Book" charset="0"/>
                          <a:ea typeface="Franklin Gothic Book" charset="0"/>
                          <a:cs typeface="Franklin Gothic Book" charset="0"/>
                        </a:rPr>
                        <a:t> 47 U.S.C.</a:t>
                      </a:r>
                      <a:r>
                        <a:rPr lang="en-US" sz="1600" b="1" kern="1200" dirty="0">
                          <a:solidFill>
                            <a:srgbClr val="5B5C5E"/>
                          </a:solidFill>
                          <a:effectLst/>
                          <a:latin typeface="Franklin Gothic Book" charset="0"/>
                          <a:ea typeface="Franklin Gothic Book" charset="0"/>
                          <a:cs typeface="Franklin Gothic Book" charset="0"/>
                        </a:rPr>
                        <a:t> §</a:t>
                      </a:r>
                      <a:r>
                        <a:rPr lang="en-US" sz="1600" b="1" kern="1200" baseline="0" dirty="0">
                          <a:solidFill>
                            <a:srgbClr val="5B5C5E"/>
                          </a:solidFill>
                          <a:effectLst/>
                          <a:latin typeface="Franklin Gothic Book" charset="0"/>
                          <a:ea typeface="Franklin Gothic Book" charset="0"/>
                          <a:cs typeface="Franklin Gothic Book" charset="0"/>
                        </a:rPr>
                        <a:t> 4713</a:t>
                      </a:r>
                      <a:r>
                        <a:rPr lang="en-US" sz="1600" b="1" kern="1200" dirty="0">
                          <a:solidFill>
                            <a:srgbClr val="5B5C5E"/>
                          </a:solidFill>
                          <a:effectLst/>
                          <a:latin typeface="Franklin Gothic Book" charset="0"/>
                          <a:ea typeface="Franklin Gothic Book" charset="0"/>
                          <a:cs typeface="Franklin Gothic Book" charset="0"/>
                        </a:rPr>
                        <a:t> </a:t>
                      </a:r>
                      <a:r>
                        <a:rPr lang="en-US" sz="1600" b="1" u="sng" kern="1200" dirty="0">
                          <a:solidFill>
                            <a:srgbClr val="5B5C5E"/>
                          </a:solidFill>
                          <a:effectLst/>
                          <a:latin typeface="Franklin Gothic Book" charset="0"/>
                          <a:ea typeface="Franklin Gothic Book" charset="0"/>
                          <a:cs typeface="Franklin Gothic Book" charset="0"/>
                        </a:rPr>
                        <a:t>(In DHS, the CIO fills this role)</a:t>
                      </a:r>
                      <a:r>
                        <a:rPr lang="en-US" sz="1600" b="1" kern="1200" dirty="0">
                          <a:solidFill>
                            <a:srgbClr val="5B5C5E"/>
                          </a:solidFill>
                          <a:effectLst/>
                          <a:latin typeface="Franklin Gothic Book" charset="0"/>
                          <a:ea typeface="Franklin Gothic Book" charset="0"/>
                          <a:cs typeface="Franklin Gothic Book" charset="0"/>
                        </a:rPr>
                        <a:t>.</a:t>
                      </a:r>
                    </a:p>
                  </a:txBody>
                  <a:tcPr marL="594360" marR="137160" marT="182880" marB="18288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BECED"/>
                    </a:solidFill>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3038169" y="4661760"/>
            <a:ext cx="836656" cy="836656"/>
            <a:chOff x="3038169" y="5060345"/>
            <a:chExt cx="836656" cy="836656"/>
          </a:xfrm>
          <a:solidFill>
            <a:srgbClr val="386833"/>
          </a:solidFill>
        </p:grpSpPr>
        <p:sp>
          <p:nvSpPr>
            <p:cNvPr id="43" name="Oval 42"/>
            <p:cNvSpPr/>
            <p:nvPr/>
          </p:nvSpPr>
          <p:spPr>
            <a:xfrm>
              <a:off x="3038169" y="5060345"/>
              <a:ext cx="836656" cy="8366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2164" y="5233020"/>
              <a:ext cx="448667" cy="454730"/>
            </a:xfrm>
            <a:prstGeom prst="rect">
              <a:avLst/>
            </a:prstGeom>
            <a:grpFill/>
          </p:spPr>
        </p:pic>
      </p:grpSp>
      <p:grpSp>
        <p:nvGrpSpPr>
          <p:cNvPr id="6" name="Group 5"/>
          <p:cNvGrpSpPr/>
          <p:nvPr/>
        </p:nvGrpSpPr>
        <p:grpSpPr>
          <a:xfrm>
            <a:off x="3038169" y="1226443"/>
            <a:ext cx="836656" cy="836656"/>
            <a:chOff x="3038169" y="1625028"/>
            <a:chExt cx="836656" cy="836656"/>
          </a:xfrm>
        </p:grpSpPr>
        <p:sp>
          <p:nvSpPr>
            <p:cNvPr id="2" name="Oval 1"/>
            <p:cNvSpPr/>
            <p:nvPr/>
          </p:nvSpPr>
          <p:spPr>
            <a:xfrm>
              <a:off x="3038169" y="1625028"/>
              <a:ext cx="836656" cy="836656"/>
            </a:xfrm>
            <a:prstGeom prst="ellipse">
              <a:avLst/>
            </a:prstGeom>
            <a:solidFill>
              <a:srgbClr val="38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8968" y="1725827"/>
              <a:ext cx="635059" cy="635059"/>
            </a:xfrm>
            <a:prstGeom prst="rect">
              <a:avLst/>
            </a:prstGeom>
          </p:spPr>
        </p:pic>
      </p:grpSp>
      <p:grpSp>
        <p:nvGrpSpPr>
          <p:cNvPr id="12" name="Group 11"/>
          <p:cNvGrpSpPr/>
          <p:nvPr/>
        </p:nvGrpSpPr>
        <p:grpSpPr>
          <a:xfrm>
            <a:off x="3038169" y="2198717"/>
            <a:ext cx="836656" cy="836656"/>
            <a:chOff x="3038169" y="2597302"/>
            <a:chExt cx="836656" cy="836656"/>
          </a:xfrm>
        </p:grpSpPr>
        <p:sp>
          <p:nvSpPr>
            <p:cNvPr id="40" name="Oval 39"/>
            <p:cNvSpPr/>
            <p:nvPr/>
          </p:nvSpPr>
          <p:spPr>
            <a:xfrm>
              <a:off x="3038169" y="2597302"/>
              <a:ext cx="836656" cy="836656"/>
            </a:xfrm>
            <a:prstGeom prst="ellipse">
              <a:avLst/>
            </a:prstGeom>
            <a:solidFill>
              <a:srgbClr val="38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9698" y="2699533"/>
              <a:ext cx="633599" cy="632194"/>
            </a:xfrm>
            <a:prstGeom prst="rect">
              <a:avLst/>
            </a:prstGeom>
          </p:spPr>
        </p:pic>
      </p:grpSp>
      <p:grpSp>
        <p:nvGrpSpPr>
          <p:cNvPr id="17" name="Group 16"/>
          <p:cNvGrpSpPr/>
          <p:nvPr/>
        </p:nvGrpSpPr>
        <p:grpSpPr>
          <a:xfrm>
            <a:off x="3038169" y="3304784"/>
            <a:ext cx="836656" cy="836656"/>
            <a:chOff x="3038169" y="3703369"/>
            <a:chExt cx="836656" cy="836656"/>
          </a:xfrm>
        </p:grpSpPr>
        <p:sp>
          <p:nvSpPr>
            <p:cNvPr id="42" name="Oval 41"/>
            <p:cNvSpPr/>
            <p:nvPr/>
          </p:nvSpPr>
          <p:spPr>
            <a:xfrm>
              <a:off x="3038169" y="3703369"/>
              <a:ext cx="836656" cy="836656"/>
            </a:xfrm>
            <a:prstGeom prst="ellipse">
              <a:avLst/>
            </a:prstGeom>
            <a:solidFill>
              <a:srgbClr val="386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9333" y="3804533"/>
              <a:ext cx="634329" cy="634329"/>
            </a:xfrm>
            <a:prstGeom prst="rect">
              <a:avLst/>
            </a:prstGeom>
          </p:spPr>
        </p:pic>
      </p:grpSp>
      <p:sp>
        <p:nvSpPr>
          <p:cNvPr id="19" name="Title 1"/>
          <p:cNvSpPr txBox="1">
            <a:spLocks/>
          </p:cNvSpPr>
          <p:nvPr/>
        </p:nvSpPr>
        <p:spPr>
          <a:xfrm>
            <a:off x="0" y="-24669"/>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5D9732"/>
                </a:solidFill>
                <a:effectLst/>
                <a:uLnTx/>
                <a:uFillTx/>
                <a:latin typeface="Franklin Gothic Demi" panose="020B0703020102020204" pitchFamily="34" charset="0"/>
                <a:ea typeface="Arial" charset="0"/>
                <a:cs typeface="Arial" charset="0"/>
              </a:rPr>
              <a:t>Protecting federal, civilian, </a:t>
            </a:r>
            <a:br>
              <a:rPr kumimoji="0" lang="en-US" sz="3000" b="1" i="0" u="none" strike="noStrike" kern="1200" cap="none" spc="0" normalizeH="0" baseline="0" noProof="0" dirty="0">
                <a:ln>
                  <a:noFill/>
                </a:ln>
                <a:solidFill>
                  <a:srgbClr val="5D9732"/>
                </a:solidFill>
                <a:effectLst/>
                <a:uLnTx/>
                <a:uFillTx/>
                <a:latin typeface="Franklin Gothic Demi" panose="020B0703020102020204" pitchFamily="34" charset="0"/>
                <a:ea typeface="Arial" charset="0"/>
                <a:cs typeface="Arial" charset="0"/>
              </a:rPr>
            </a:br>
            <a:r>
              <a:rPr kumimoji="0" lang="en-US" sz="3000" b="1" i="0" u="none" strike="noStrike" kern="1200" cap="none" spc="0" normalizeH="0" baseline="0" noProof="0" dirty="0">
                <a:ln>
                  <a:noFill/>
                </a:ln>
                <a:solidFill>
                  <a:srgbClr val="5D9732"/>
                </a:solidFill>
                <a:effectLst/>
                <a:uLnTx/>
                <a:uFillTx/>
                <a:latin typeface="Franklin Gothic Demi" panose="020B0703020102020204" pitchFamily="34" charset="0"/>
                <a:ea typeface="Arial" charset="0"/>
                <a:cs typeface="Arial" charset="0"/>
              </a:rPr>
              <a:t>executive-branch agencies</a:t>
            </a:r>
          </a:p>
        </p:txBody>
      </p:sp>
      <p:sp>
        <p:nvSpPr>
          <p:cNvPr id="18" name="Slide Number Placeholder 5">
            <a:extLst>
              <a:ext uri="{FF2B5EF4-FFF2-40B4-BE49-F238E27FC236}">
                <a16:creationId xmlns:a16="http://schemas.microsoft.com/office/drawing/2014/main" id="{19AE4334-2056-DE40-AA56-BFABDE1F781F}"/>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22</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312529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Rectangle 6"/>
          <p:cNvSpPr/>
          <p:nvPr/>
        </p:nvSpPr>
        <p:spPr>
          <a:xfrm>
            <a:off x="3074543" y="2104846"/>
            <a:ext cx="5802330" cy="707886"/>
          </a:xfrm>
          <a:prstGeom prst="rect">
            <a:avLst/>
          </a:prstGeom>
        </p:spPr>
        <p:txBody>
          <a:bodyPr wrap="square">
            <a:spAutoFit/>
          </a:bodyPr>
          <a:lstStyle/>
          <a:p>
            <a:r>
              <a:rPr lang="en-US" sz="2000" dirty="0">
                <a:solidFill>
                  <a:srgbClr val="525354"/>
                </a:solidFill>
                <a:latin typeface="Franklin Gothic Medium Cond" panose="020B0606030402020204" pitchFamily="34" charset="0"/>
              </a:rPr>
              <a:t>Information sharing and technical assistance involving federal and non-federal entities </a:t>
            </a:r>
          </a:p>
        </p:txBody>
      </p:sp>
      <p:sp>
        <p:nvSpPr>
          <p:cNvPr id="8" name="Rectangle 7"/>
          <p:cNvSpPr/>
          <p:nvPr/>
        </p:nvSpPr>
        <p:spPr>
          <a:xfrm>
            <a:off x="3074543" y="3880564"/>
            <a:ext cx="5802330" cy="400110"/>
          </a:xfrm>
          <a:prstGeom prst="rect">
            <a:avLst/>
          </a:prstGeom>
        </p:spPr>
        <p:txBody>
          <a:bodyPr wrap="square">
            <a:spAutoFit/>
          </a:bodyPr>
          <a:lstStyle/>
          <a:p>
            <a:r>
              <a:rPr lang="en-US" sz="2000" dirty="0">
                <a:solidFill>
                  <a:srgbClr val="525354"/>
                </a:solidFill>
                <a:latin typeface="Franklin Gothic Medium Cond" panose="020B0606030402020204" pitchFamily="34" charset="0"/>
              </a:rPr>
              <a:t>Protecting federal, civilian, executive-branch agencies</a:t>
            </a:r>
          </a:p>
        </p:txBody>
      </p:sp>
      <p:sp>
        <p:nvSpPr>
          <p:cNvPr id="9" name="Rectangle 8"/>
          <p:cNvSpPr/>
          <p:nvPr/>
        </p:nvSpPr>
        <p:spPr>
          <a:xfrm>
            <a:off x="3308279" y="5348056"/>
            <a:ext cx="5568594" cy="707886"/>
          </a:xfrm>
          <a:prstGeom prst="rect">
            <a:avLst/>
          </a:prstGeom>
        </p:spPr>
        <p:txBody>
          <a:bodyPr wrap="square">
            <a:spAutoFit/>
          </a:bodyPr>
          <a:lstStyle/>
          <a:p>
            <a:r>
              <a:rPr lang="en-US" sz="2000" dirty="0">
                <a:solidFill>
                  <a:srgbClr val="4E5F6F"/>
                </a:solidFill>
                <a:latin typeface="Franklin Gothic Demi" panose="020B0703020102020204" pitchFamily="34" charset="0"/>
              </a:rPr>
              <a:t>Coordinating the federal government’s response to incidents</a:t>
            </a:r>
          </a:p>
        </p:txBody>
      </p:sp>
      <p:sp>
        <p:nvSpPr>
          <p:cNvPr id="10" name="Title 2"/>
          <p:cNvSpPr txBox="1">
            <a:spLocks/>
          </p:cNvSpPr>
          <p:nvPr/>
        </p:nvSpPr>
        <p:spPr bwMode="auto">
          <a:xfrm>
            <a:off x="2948683" y="357201"/>
            <a:ext cx="6012198"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70B2"/>
                </a:solidFill>
                <a:effectLst/>
                <a:latin typeface="Arial"/>
                <a:ea typeface="+mj-ea"/>
                <a:cs typeface="Arial"/>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a:lstStyle>
          <a:p>
            <a:pPr>
              <a:lnSpc>
                <a:spcPts val="3300"/>
              </a:lnSpc>
            </a:pPr>
            <a:r>
              <a:rPr lang="en-US" sz="3000" kern="0" dirty="0" smtClean="0">
                <a:solidFill>
                  <a:srgbClr val="4E5F6F"/>
                </a:solidFill>
                <a:latin typeface="Franklin Gothic Demi" panose="020B0703020102020204" pitchFamily="34" charset="0"/>
              </a:rPr>
              <a:t>CISA </a:t>
            </a:r>
            <a:r>
              <a:rPr lang="en-US" sz="3000" kern="0" dirty="0">
                <a:solidFill>
                  <a:srgbClr val="4E5F6F"/>
                </a:solidFill>
                <a:latin typeface="Franklin Gothic Demi" panose="020B0703020102020204" pitchFamily="34" charset="0"/>
              </a:rPr>
              <a:t>Cybersecurity Responsibilities</a:t>
            </a:r>
          </a:p>
        </p:txBody>
      </p:sp>
      <p:sp>
        <p:nvSpPr>
          <p:cNvPr id="11" name="Slide Number Placeholder 5">
            <a:extLst>
              <a:ext uri="{FF2B5EF4-FFF2-40B4-BE49-F238E27FC236}">
                <a16:creationId xmlns:a16="http://schemas.microsoft.com/office/drawing/2014/main" id="{B2D83154-F1D7-CE42-BCF1-A91398F17483}"/>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23</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608490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6" name="Rectangle 5"/>
          <p:cNvSpPr/>
          <p:nvPr/>
        </p:nvSpPr>
        <p:spPr>
          <a:xfrm>
            <a:off x="626724" y="1893892"/>
            <a:ext cx="2414427" cy="3416320"/>
          </a:xfrm>
          <a:prstGeom prst="rect">
            <a:avLst/>
          </a:prstGeom>
        </p:spPr>
        <p:txBody>
          <a:bodyPr wrap="square">
            <a:spAutoFit/>
          </a:bodyPr>
          <a:lstStyle/>
          <a:p>
            <a:r>
              <a:rPr lang="en-US" b="1" dirty="0">
                <a:solidFill>
                  <a:schemeClr val="bg1"/>
                </a:solidFill>
                <a:latin typeface="ITC Franklin Gothic BookCd" panose="020B0506000000000000" pitchFamily="34" charset="0"/>
              </a:rPr>
              <a:t>Actual Coordination.  </a:t>
            </a:r>
          </a:p>
          <a:p>
            <a:pPr>
              <a:spcBef>
                <a:spcPts val="300"/>
              </a:spcBef>
              <a:spcAft>
                <a:spcPts val="300"/>
              </a:spcAft>
            </a:pPr>
            <a:r>
              <a:rPr lang="en-US" sz="1600" dirty="0">
                <a:solidFill>
                  <a:schemeClr val="bg1"/>
                </a:solidFill>
                <a:latin typeface="ITC Franklin Gothic BookCd" panose="020B0506000000000000" pitchFamily="34" charset="0"/>
              </a:rPr>
              <a:t>See 6 U.S.C. </a:t>
            </a:r>
            <a:r>
              <a:rPr lang="fr-FR" sz="1600" dirty="0">
                <a:solidFill>
                  <a:schemeClr val="bg1"/>
                </a:solidFill>
                <a:latin typeface="ITC Franklin Gothic BookCd" panose="020B0506000000000000" pitchFamily="34" charset="0"/>
              </a:rPr>
              <a:t>§ 659; 44 U.S.C. § 3553; PPD-41.</a:t>
            </a:r>
            <a:endParaRPr lang="en-US" sz="1600" dirty="0">
              <a:solidFill>
                <a:schemeClr val="bg1"/>
              </a:solidFill>
              <a:latin typeface="ITC Franklin Gothic BookCd" panose="020B0506000000000000" pitchFamily="34" charset="0"/>
            </a:endParaRPr>
          </a:p>
          <a:p>
            <a:r>
              <a:rPr lang="en-US" dirty="0" smtClean="0">
                <a:solidFill>
                  <a:schemeClr val="bg1"/>
                </a:solidFill>
                <a:latin typeface="ITC Franklin Gothic BookCd" panose="020B0506000000000000" pitchFamily="34" charset="0"/>
              </a:rPr>
              <a:t>CISA </a:t>
            </a:r>
            <a:r>
              <a:rPr lang="en-US" dirty="0">
                <a:solidFill>
                  <a:schemeClr val="bg1"/>
                </a:solidFill>
                <a:latin typeface="ITC Franklin Gothic BookCd" panose="020B0506000000000000" pitchFamily="34" charset="0"/>
              </a:rPr>
              <a:t>has a coordinating role in the context of the “unity of effort within the Federal Government” and the “close coordination between the public and private sectors” in responding to cybersecurity incidents.</a:t>
            </a:r>
          </a:p>
        </p:txBody>
      </p:sp>
      <p:sp>
        <p:nvSpPr>
          <p:cNvPr id="7" name="Rectangle 6"/>
          <p:cNvSpPr/>
          <p:nvPr/>
        </p:nvSpPr>
        <p:spPr>
          <a:xfrm>
            <a:off x="3351944" y="1893892"/>
            <a:ext cx="2440113" cy="4293483"/>
          </a:xfrm>
          <a:prstGeom prst="rect">
            <a:avLst/>
          </a:prstGeom>
        </p:spPr>
        <p:txBody>
          <a:bodyPr wrap="square">
            <a:spAutoFit/>
          </a:bodyPr>
          <a:lstStyle/>
          <a:p>
            <a:r>
              <a:rPr lang="en-US" b="1" dirty="0">
                <a:solidFill>
                  <a:schemeClr val="bg1"/>
                </a:solidFill>
                <a:latin typeface="ITC Franklin Gothic BookCd" panose="020B0506000000000000" pitchFamily="34" charset="0"/>
              </a:rPr>
              <a:t>Planning Documents and Exercises.  </a:t>
            </a:r>
          </a:p>
          <a:p>
            <a:pPr>
              <a:spcBef>
                <a:spcPts val="300"/>
              </a:spcBef>
              <a:spcAft>
                <a:spcPts val="300"/>
              </a:spcAft>
            </a:pPr>
            <a:r>
              <a:rPr lang="en-US" sz="1600" dirty="0">
                <a:solidFill>
                  <a:schemeClr val="bg1"/>
                </a:solidFill>
                <a:latin typeface="ITC Franklin Gothic BookCd" panose="020B0506000000000000" pitchFamily="34" charset="0"/>
              </a:rPr>
              <a:t>See 6 U.S.C. </a:t>
            </a:r>
            <a:r>
              <a:rPr lang="fr-FR" sz="1600" dirty="0">
                <a:solidFill>
                  <a:schemeClr val="bg1"/>
                </a:solidFill>
                <a:latin typeface="ITC Franklin Gothic BookCd" panose="020B0506000000000000" pitchFamily="34" charset="0"/>
              </a:rPr>
              <a:t>§ 660; PPD-41.</a:t>
            </a:r>
            <a:endParaRPr lang="en-US" sz="1600" dirty="0">
              <a:solidFill>
                <a:schemeClr val="bg1"/>
              </a:solidFill>
              <a:latin typeface="ITC Franklin Gothic BookCd" panose="020B0506000000000000" pitchFamily="34" charset="0"/>
            </a:endParaRPr>
          </a:p>
          <a:p>
            <a:r>
              <a:rPr lang="en-US" dirty="0">
                <a:solidFill>
                  <a:schemeClr val="bg1"/>
                </a:solidFill>
                <a:latin typeface="ITC Franklin Gothic BookCd" panose="020B0506000000000000" pitchFamily="34" charset="0"/>
              </a:rPr>
              <a:t>As part of its coordination efforts, the Department is also charged with developing, maintaining, updating, and exercising cyber incident response plans—including “the National Cybersecurity Incident Response Plan” and the Cyber Incident Annex to the National Response Framework. </a:t>
            </a:r>
          </a:p>
        </p:txBody>
      </p:sp>
      <p:sp>
        <p:nvSpPr>
          <p:cNvPr id="8" name="Rectangle 7"/>
          <p:cNvSpPr/>
          <p:nvPr/>
        </p:nvSpPr>
        <p:spPr>
          <a:xfrm>
            <a:off x="6072025" y="1893892"/>
            <a:ext cx="2441448" cy="4016484"/>
          </a:xfrm>
          <a:prstGeom prst="rect">
            <a:avLst/>
          </a:prstGeom>
        </p:spPr>
        <p:txBody>
          <a:bodyPr wrap="square">
            <a:spAutoFit/>
          </a:bodyPr>
          <a:lstStyle/>
          <a:p>
            <a:r>
              <a:rPr lang="en-US" b="1" dirty="0">
                <a:solidFill>
                  <a:schemeClr val="bg1"/>
                </a:solidFill>
                <a:latin typeface="ITC Franklin Gothic BookCd" panose="020B0506000000000000" pitchFamily="34" charset="0"/>
              </a:rPr>
              <a:t>Leveraging Support from Other Agencies.  </a:t>
            </a:r>
          </a:p>
          <a:p>
            <a:pPr>
              <a:spcBef>
                <a:spcPts val="300"/>
              </a:spcBef>
              <a:spcAft>
                <a:spcPts val="300"/>
              </a:spcAft>
            </a:pPr>
            <a:r>
              <a:rPr lang="en-US" sz="1600" spc="-20" dirty="0">
                <a:solidFill>
                  <a:schemeClr val="bg1"/>
                </a:solidFill>
                <a:latin typeface="ITC Franklin Gothic BookCd" panose="020B0506000000000000" pitchFamily="34" charset="0"/>
              </a:rPr>
              <a:t>See EO 12333; PPD-41; DSCA</a:t>
            </a:r>
          </a:p>
          <a:p>
            <a:r>
              <a:rPr lang="en-US" dirty="0">
                <a:solidFill>
                  <a:schemeClr val="bg1"/>
                </a:solidFill>
                <a:latin typeface="ITC Franklin Gothic BookCd" panose="020B0506000000000000" pitchFamily="34" charset="0"/>
              </a:rPr>
              <a:t>During a cybersecurity incident, the Department is authorized to leverage certain Presidential authorities, as well as request technical assistance from the Intelligence Community and support from the Department of Defense (DOD).</a:t>
            </a:r>
          </a:p>
        </p:txBody>
      </p:sp>
      <p:sp>
        <p:nvSpPr>
          <p:cNvPr id="9"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chemeClr val="bg1"/>
                </a:solidFill>
                <a:latin typeface="Franklin Gothic Demi" panose="020B0703020102020204" pitchFamily="34" charset="0"/>
                <a:ea typeface="Arial" charset="0"/>
                <a:cs typeface="Arial" charset="0"/>
              </a:rPr>
              <a:t>Coordinating the federal government’s </a:t>
            </a:r>
            <a:br>
              <a:rPr lang="en-US" sz="3000" b="1" dirty="0">
                <a:solidFill>
                  <a:schemeClr val="bg1"/>
                </a:solidFill>
                <a:latin typeface="Franklin Gothic Demi" panose="020B0703020102020204" pitchFamily="34" charset="0"/>
                <a:ea typeface="Arial" charset="0"/>
                <a:cs typeface="Arial" charset="0"/>
              </a:rPr>
            </a:br>
            <a:r>
              <a:rPr lang="en-US" sz="3000" b="1" dirty="0">
                <a:solidFill>
                  <a:schemeClr val="bg1"/>
                </a:solidFill>
                <a:latin typeface="Franklin Gothic Demi" panose="020B0703020102020204" pitchFamily="34" charset="0"/>
                <a:ea typeface="Arial" charset="0"/>
                <a:cs typeface="Arial" charset="0"/>
              </a:rPr>
              <a:t>response to incidents</a:t>
            </a:r>
          </a:p>
        </p:txBody>
      </p:sp>
      <p:sp>
        <p:nvSpPr>
          <p:cNvPr id="10" name="Slide Number Placeholder 5">
            <a:extLst>
              <a:ext uri="{FF2B5EF4-FFF2-40B4-BE49-F238E27FC236}">
                <a16:creationId xmlns:a16="http://schemas.microsoft.com/office/drawing/2014/main" id="{A92E6EBA-B727-8E48-9159-D23229119F7A}"/>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bg1"/>
                </a:solidFill>
              </a:rPr>
              <a:pPr algn="r"/>
              <a:t>24</a:t>
            </a:fld>
            <a:endParaRPr lang="en-US" sz="1200" dirty="0">
              <a:solidFill>
                <a:schemeClr val="bg1"/>
              </a:solidFill>
            </a:endParaRPr>
          </a:p>
        </p:txBody>
      </p:sp>
    </p:spTree>
    <p:extLst>
      <p:ext uri="{BB962C8B-B14F-4D97-AF65-F5344CB8AC3E}">
        <p14:creationId xmlns:p14="http://schemas.microsoft.com/office/powerpoint/2010/main" val="2881747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02957" y="2340543"/>
            <a:ext cx="8338084" cy="4015808"/>
            <a:chOff x="403320" y="2591422"/>
            <a:chExt cx="8338084" cy="3593068"/>
          </a:xfrm>
        </p:grpSpPr>
        <p:sp>
          <p:nvSpPr>
            <p:cNvPr id="42" name="Rectangle 41"/>
            <p:cNvSpPr/>
            <p:nvPr/>
          </p:nvSpPr>
          <p:spPr>
            <a:xfrm>
              <a:off x="403320" y="2591422"/>
              <a:ext cx="4090020" cy="3593068"/>
            </a:xfrm>
            <a:prstGeom prst="rect">
              <a:avLst/>
            </a:prstGeom>
            <a:solidFill>
              <a:srgbClr val="EA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651384" y="2591422"/>
              <a:ext cx="4090020" cy="3593068"/>
            </a:xfrm>
            <a:prstGeom prst="rect">
              <a:avLst/>
            </a:prstGeom>
            <a:solidFill>
              <a:srgbClr val="EA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388613" y="1630851"/>
            <a:ext cx="4366773" cy="400110"/>
          </a:xfrm>
          <a:prstGeom prst="rect">
            <a:avLst/>
          </a:prstGeom>
          <a:noFill/>
        </p:spPr>
        <p:txBody>
          <a:bodyPr wrap="none" rtlCol="0">
            <a:spAutoFit/>
          </a:bodyPr>
          <a:lstStyle/>
          <a:p>
            <a:pPr algn="ctr"/>
            <a:r>
              <a:rPr lang="en-US" sz="2000" b="1" dirty="0">
                <a:solidFill>
                  <a:srgbClr val="576C7C"/>
                </a:solidFill>
                <a:latin typeface="Franklin Gothic Demi" charset="0"/>
                <a:ea typeface="Franklin Gothic Demi" charset="0"/>
                <a:cs typeface="Franklin Gothic Demi" charset="0"/>
              </a:rPr>
              <a:t>PPD-41 FOR SIGNIFICANT INCIDENTS</a:t>
            </a:r>
          </a:p>
        </p:txBody>
      </p:sp>
      <p:grpSp>
        <p:nvGrpSpPr>
          <p:cNvPr id="4" name="Group 3"/>
          <p:cNvGrpSpPr/>
          <p:nvPr/>
        </p:nvGrpSpPr>
        <p:grpSpPr>
          <a:xfrm>
            <a:off x="690887" y="1854845"/>
            <a:ext cx="7762225" cy="0"/>
            <a:chOff x="658761" y="1719497"/>
            <a:chExt cx="7762225" cy="0"/>
          </a:xfrm>
        </p:grpSpPr>
        <p:cxnSp>
          <p:nvCxnSpPr>
            <p:cNvPr id="17" name="Straight Connector 16"/>
            <p:cNvCxnSpPr/>
            <p:nvPr/>
          </p:nvCxnSpPr>
          <p:spPr>
            <a:xfrm flipH="1">
              <a:off x="658761" y="1719497"/>
              <a:ext cx="1587032" cy="0"/>
            </a:xfrm>
            <a:prstGeom prst="line">
              <a:avLst/>
            </a:prstGeom>
            <a:ln w="38100">
              <a:solidFill>
                <a:srgbClr val="576C7C">
                  <a:alpha val="3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33954" y="1719497"/>
              <a:ext cx="1587032" cy="0"/>
            </a:xfrm>
            <a:prstGeom prst="line">
              <a:avLst/>
            </a:prstGeom>
            <a:ln w="38100">
              <a:solidFill>
                <a:srgbClr val="576C7C">
                  <a:alpha val="30000"/>
                </a:srgbClr>
              </a:solidFill>
              <a:prstDash val="solid"/>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03491" y="2504420"/>
            <a:ext cx="3624174" cy="646331"/>
          </a:xfrm>
          <a:prstGeom prst="rect">
            <a:avLst/>
          </a:prstGeom>
          <a:noFill/>
        </p:spPr>
        <p:txBody>
          <a:bodyPr wrap="square" rtlCol="0">
            <a:spAutoFit/>
          </a:bodyPr>
          <a:lstStyle/>
          <a:p>
            <a:r>
              <a:rPr lang="en-US" b="1" dirty="0">
                <a:solidFill>
                  <a:srgbClr val="576C7C"/>
                </a:solidFill>
                <a:latin typeface="Franklin Gothic Medium" charset="0"/>
                <a:ea typeface="Franklin Gothic Medium" charset="0"/>
                <a:cs typeface="Franklin Gothic Medium" charset="0"/>
              </a:rPr>
              <a:t>Lead Federal Agencies </a:t>
            </a:r>
            <a:r>
              <a:rPr lang="en-US" b="1" dirty="0">
                <a:solidFill>
                  <a:schemeClr val="tx1">
                    <a:lumMod val="65000"/>
                    <a:lumOff val="35000"/>
                  </a:schemeClr>
                </a:solidFill>
                <a:latin typeface="Franklin Gothic Book" charset="0"/>
                <a:ea typeface="Franklin Gothic Book" charset="0"/>
                <a:cs typeface="Franklin Gothic Book" charset="0"/>
              </a:rPr>
              <a:t>for the three lines of effort:</a:t>
            </a:r>
          </a:p>
        </p:txBody>
      </p:sp>
      <p:sp>
        <p:nvSpPr>
          <p:cNvPr id="32" name="TextBox 31"/>
          <p:cNvSpPr txBox="1"/>
          <p:nvPr/>
        </p:nvSpPr>
        <p:spPr>
          <a:xfrm>
            <a:off x="1500921" y="3525605"/>
            <a:ext cx="2962560" cy="338554"/>
          </a:xfrm>
          <a:prstGeom prst="rect">
            <a:avLst/>
          </a:prstGeom>
          <a:noFill/>
        </p:spPr>
        <p:txBody>
          <a:bodyPr wrap="square" rtlCol="0">
            <a:spAutoFit/>
          </a:bodyPr>
          <a:lstStyle/>
          <a:p>
            <a:r>
              <a:rPr lang="en-US" sz="1600" b="1" dirty="0">
                <a:solidFill>
                  <a:schemeClr val="tx1">
                    <a:lumMod val="65000"/>
                    <a:lumOff val="35000"/>
                  </a:schemeClr>
                </a:solidFill>
                <a:latin typeface="Franklin Gothic Book" charset="0"/>
                <a:ea typeface="Franklin Gothic Book" charset="0"/>
                <a:cs typeface="Franklin Gothic Book" charset="0"/>
              </a:rPr>
              <a:t>The NCCIC for asset response</a:t>
            </a:r>
          </a:p>
        </p:txBody>
      </p:sp>
      <p:sp>
        <p:nvSpPr>
          <p:cNvPr id="33" name="TextBox 32"/>
          <p:cNvSpPr txBox="1"/>
          <p:nvPr/>
        </p:nvSpPr>
        <p:spPr>
          <a:xfrm>
            <a:off x="1500921" y="4399069"/>
            <a:ext cx="2356225" cy="553998"/>
          </a:xfrm>
          <a:prstGeom prst="rect">
            <a:avLst/>
          </a:prstGeom>
          <a:noFill/>
        </p:spPr>
        <p:txBody>
          <a:bodyPr wrap="square" rtlCol="0">
            <a:spAutoFit/>
          </a:bodyPr>
          <a:lstStyle/>
          <a:p>
            <a:r>
              <a:rPr lang="en-US" sz="1500" b="1" dirty="0">
                <a:solidFill>
                  <a:schemeClr val="tx1">
                    <a:lumMod val="65000"/>
                    <a:lumOff val="35000"/>
                  </a:schemeClr>
                </a:solidFill>
                <a:latin typeface="Franklin Gothic Book" charset="0"/>
                <a:ea typeface="Franklin Gothic Book" charset="0"/>
                <a:cs typeface="Franklin Gothic Book" charset="0"/>
              </a:rPr>
              <a:t>FBI and NCIJTF for threat response</a:t>
            </a:r>
          </a:p>
        </p:txBody>
      </p:sp>
      <p:sp>
        <p:nvSpPr>
          <p:cNvPr id="34" name="TextBox 33"/>
          <p:cNvSpPr txBox="1"/>
          <p:nvPr/>
        </p:nvSpPr>
        <p:spPr>
          <a:xfrm>
            <a:off x="1500921" y="5495673"/>
            <a:ext cx="2668703" cy="323165"/>
          </a:xfrm>
          <a:prstGeom prst="rect">
            <a:avLst/>
          </a:prstGeom>
          <a:noFill/>
        </p:spPr>
        <p:txBody>
          <a:bodyPr wrap="square" rtlCol="0">
            <a:spAutoFit/>
          </a:bodyPr>
          <a:lstStyle/>
          <a:p>
            <a:r>
              <a:rPr lang="en-US" sz="1500" b="1" dirty="0">
                <a:solidFill>
                  <a:schemeClr val="tx1">
                    <a:lumMod val="65000"/>
                    <a:lumOff val="35000"/>
                  </a:schemeClr>
                </a:solidFill>
                <a:latin typeface="Franklin Gothic Book" charset="0"/>
                <a:ea typeface="Franklin Gothic Book" charset="0"/>
                <a:cs typeface="Franklin Gothic Book" charset="0"/>
              </a:rPr>
              <a:t>ODNI for intelligence support</a:t>
            </a:r>
          </a:p>
        </p:txBody>
      </p:sp>
      <p:sp>
        <p:nvSpPr>
          <p:cNvPr id="39" name="Oval 38"/>
          <p:cNvSpPr/>
          <p:nvPr/>
        </p:nvSpPr>
        <p:spPr>
          <a:xfrm>
            <a:off x="687473" y="5277001"/>
            <a:ext cx="760508" cy="760508"/>
          </a:xfrm>
          <a:prstGeom prst="ellipse">
            <a:avLst/>
          </a:prstGeom>
          <a:solidFill>
            <a:srgbClr val="57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72210" y="3417883"/>
            <a:ext cx="2680901" cy="553998"/>
          </a:xfrm>
          <a:prstGeom prst="rect">
            <a:avLst/>
          </a:prstGeom>
          <a:noFill/>
        </p:spPr>
        <p:txBody>
          <a:bodyPr wrap="square" rtlCol="0">
            <a:spAutoFit/>
          </a:bodyPr>
          <a:lstStyle/>
          <a:p>
            <a:r>
              <a:rPr lang="en-US" sz="1500" b="1" dirty="0">
                <a:solidFill>
                  <a:srgbClr val="5B5C5E"/>
                </a:solidFill>
                <a:latin typeface="Franklin Gothic Book" charset="0"/>
                <a:ea typeface="Franklin Gothic Book" charset="0"/>
                <a:cs typeface="Franklin Gothic Book" charset="0"/>
              </a:rPr>
              <a:t>The Cyber Response Group (CRG) for National Policy</a:t>
            </a:r>
          </a:p>
        </p:txBody>
      </p:sp>
      <p:sp>
        <p:nvSpPr>
          <p:cNvPr id="40" name="TextBox 39"/>
          <p:cNvSpPr txBox="1"/>
          <p:nvPr/>
        </p:nvSpPr>
        <p:spPr>
          <a:xfrm>
            <a:off x="5772210" y="4147509"/>
            <a:ext cx="2573166" cy="1015663"/>
          </a:xfrm>
          <a:prstGeom prst="rect">
            <a:avLst/>
          </a:prstGeom>
          <a:noFill/>
        </p:spPr>
        <p:txBody>
          <a:bodyPr wrap="square" rtlCol="0">
            <a:spAutoFit/>
          </a:bodyPr>
          <a:lstStyle/>
          <a:p>
            <a:r>
              <a:rPr lang="en-US" sz="1500" b="1" dirty="0">
                <a:solidFill>
                  <a:srgbClr val="5B5C5E"/>
                </a:solidFill>
                <a:latin typeface="Franklin Gothic Book" charset="0"/>
                <a:ea typeface="Franklin Gothic Book" charset="0"/>
                <a:cs typeface="Franklin Gothic Book" charset="0"/>
              </a:rPr>
              <a:t>Per-incident Cyber Unified Coordination Groups (UCGs) for National Operational Coordination</a:t>
            </a:r>
            <a:endParaRPr lang="en-US" sz="1500" b="1" dirty="0"/>
          </a:p>
        </p:txBody>
      </p:sp>
      <p:sp>
        <p:nvSpPr>
          <p:cNvPr id="41" name="TextBox 40"/>
          <p:cNvSpPr txBox="1"/>
          <p:nvPr/>
        </p:nvSpPr>
        <p:spPr>
          <a:xfrm>
            <a:off x="4847303" y="2516658"/>
            <a:ext cx="3498073" cy="369332"/>
          </a:xfrm>
          <a:prstGeom prst="rect">
            <a:avLst/>
          </a:prstGeom>
          <a:noFill/>
        </p:spPr>
        <p:txBody>
          <a:bodyPr wrap="none" rtlCol="0">
            <a:spAutoFit/>
          </a:bodyPr>
          <a:lstStyle/>
          <a:p>
            <a:r>
              <a:rPr lang="en-US" b="1" dirty="0">
                <a:solidFill>
                  <a:srgbClr val="576C7C"/>
                </a:solidFill>
                <a:latin typeface="Franklin Gothic Medium" charset="0"/>
                <a:ea typeface="Franklin Gothic Medium" charset="0"/>
                <a:cs typeface="Franklin Gothic Medium" charset="0"/>
              </a:rPr>
              <a:t>Coordination Architecture Entities</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794" y="5380322"/>
            <a:ext cx="553866" cy="553866"/>
          </a:xfrm>
          <a:prstGeom prst="rect">
            <a:avLst/>
          </a:prstGeom>
        </p:spPr>
      </p:pic>
      <p:grpSp>
        <p:nvGrpSpPr>
          <p:cNvPr id="54" name="Group 53"/>
          <p:cNvGrpSpPr/>
          <p:nvPr/>
        </p:nvGrpSpPr>
        <p:grpSpPr>
          <a:xfrm>
            <a:off x="690888" y="4295814"/>
            <a:ext cx="760508" cy="760508"/>
            <a:chOff x="690888" y="4295814"/>
            <a:chExt cx="760508" cy="760508"/>
          </a:xfrm>
        </p:grpSpPr>
        <p:sp>
          <p:nvSpPr>
            <p:cNvPr id="38" name="Oval 37"/>
            <p:cNvSpPr/>
            <p:nvPr/>
          </p:nvSpPr>
          <p:spPr>
            <a:xfrm>
              <a:off x="690888" y="4295814"/>
              <a:ext cx="760508" cy="760508"/>
            </a:xfrm>
            <a:prstGeom prst="ellipse">
              <a:avLst/>
            </a:prstGeom>
            <a:solidFill>
              <a:srgbClr val="57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23" y="4381149"/>
              <a:ext cx="589839" cy="589839"/>
            </a:xfrm>
            <a:prstGeom prst="rect">
              <a:avLst/>
            </a:prstGeom>
          </p:spPr>
        </p:pic>
      </p:grpSp>
      <p:grpSp>
        <p:nvGrpSpPr>
          <p:cNvPr id="56" name="Group 55"/>
          <p:cNvGrpSpPr/>
          <p:nvPr/>
        </p:nvGrpSpPr>
        <p:grpSpPr>
          <a:xfrm>
            <a:off x="690888" y="3314628"/>
            <a:ext cx="760508" cy="760508"/>
            <a:chOff x="690888" y="3314628"/>
            <a:chExt cx="760508" cy="760508"/>
          </a:xfrm>
        </p:grpSpPr>
        <p:sp>
          <p:nvSpPr>
            <p:cNvPr id="37" name="Oval 36"/>
            <p:cNvSpPr/>
            <p:nvPr/>
          </p:nvSpPr>
          <p:spPr>
            <a:xfrm>
              <a:off x="690888" y="3314628"/>
              <a:ext cx="760508" cy="760508"/>
            </a:xfrm>
            <a:prstGeom prst="ellipse">
              <a:avLst/>
            </a:prstGeom>
            <a:solidFill>
              <a:srgbClr val="57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761" y="3403149"/>
              <a:ext cx="584762" cy="583466"/>
            </a:xfrm>
            <a:prstGeom prst="rect">
              <a:avLst/>
            </a:prstGeom>
          </p:spPr>
        </p:pic>
      </p:grpSp>
      <p:grpSp>
        <p:nvGrpSpPr>
          <p:cNvPr id="58" name="Group 57"/>
          <p:cNvGrpSpPr/>
          <p:nvPr/>
        </p:nvGrpSpPr>
        <p:grpSpPr>
          <a:xfrm>
            <a:off x="4941507" y="4275086"/>
            <a:ext cx="760508" cy="760508"/>
            <a:chOff x="4941507" y="4275086"/>
            <a:chExt cx="760508" cy="760508"/>
          </a:xfrm>
        </p:grpSpPr>
        <p:sp>
          <p:nvSpPr>
            <p:cNvPr id="47" name="Oval 46"/>
            <p:cNvSpPr/>
            <p:nvPr/>
          </p:nvSpPr>
          <p:spPr>
            <a:xfrm>
              <a:off x="4941507" y="4275086"/>
              <a:ext cx="760508" cy="760508"/>
            </a:xfrm>
            <a:prstGeom prst="ellipse">
              <a:avLst/>
            </a:prstGeom>
            <a:solidFill>
              <a:srgbClr val="57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8523" y="4380206"/>
              <a:ext cx="366476" cy="531981"/>
            </a:xfrm>
            <a:prstGeom prst="rect">
              <a:avLst/>
            </a:prstGeom>
          </p:spPr>
        </p:pic>
      </p:grpSp>
      <p:grpSp>
        <p:nvGrpSpPr>
          <p:cNvPr id="60" name="Group 59"/>
          <p:cNvGrpSpPr/>
          <p:nvPr/>
        </p:nvGrpSpPr>
        <p:grpSpPr>
          <a:xfrm>
            <a:off x="4941507" y="3314628"/>
            <a:ext cx="760508" cy="760508"/>
            <a:chOff x="4941507" y="3314628"/>
            <a:chExt cx="760508" cy="760508"/>
          </a:xfrm>
        </p:grpSpPr>
        <p:sp>
          <p:nvSpPr>
            <p:cNvPr id="46" name="Oval 45"/>
            <p:cNvSpPr/>
            <p:nvPr/>
          </p:nvSpPr>
          <p:spPr>
            <a:xfrm>
              <a:off x="4941507" y="3314628"/>
              <a:ext cx="760508" cy="760508"/>
            </a:xfrm>
            <a:prstGeom prst="ellipse">
              <a:avLst/>
            </a:prstGeom>
            <a:solidFill>
              <a:srgbClr val="576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8523" y="3476742"/>
              <a:ext cx="366476" cy="436281"/>
            </a:xfrm>
            <a:prstGeom prst="rect">
              <a:avLst/>
            </a:prstGeom>
          </p:spPr>
        </p:pic>
      </p:grpSp>
      <p:sp>
        <p:nvSpPr>
          <p:cNvPr id="35"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4E5F6F"/>
                </a:solidFill>
                <a:latin typeface="Franklin Gothic Demi" panose="020B0703020102020204" pitchFamily="34" charset="0"/>
                <a:ea typeface="Arial" charset="0"/>
                <a:cs typeface="Arial" charset="0"/>
              </a:rPr>
              <a:t>Coordinating the federal government’s </a:t>
            </a:r>
            <a:br>
              <a:rPr lang="en-US" sz="3000" b="1" dirty="0">
                <a:solidFill>
                  <a:srgbClr val="4E5F6F"/>
                </a:solidFill>
                <a:latin typeface="Franklin Gothic Demi" panose="020B0703020102020204" pitchFamily="34" charset="0"/>
                <a:ea typeface="Arial" charset="0"/>
                <a:cs typeface="Arial" charset="0"/>
              </a:rPr>
            </a:br>
            <a:r>
              <a:rPr lang="en-US" sz="3000" b="1" dirty="0">
                <a:solidFill>
                  <a:srgbClr val="4E5F6F"/>
                </a:solidFill>
                <a:latin typeface="Franklin Gothic Demi" panose="020B0703020102020204" pitchFamily="34" charset="0"/>
                <a:ea typeface="Arial" charset="0"/>
                <a:cs typeface="Arial" charset="0"/>
              </a:rPr>
              <a:t>response to incidents</a:t>
            </a:r>
          </a:p>
        </p:txBody>
      </p:sp>
      <p:sp>
        <p:nvSpPr>
          <p:cNvPr id="31" name="Slide Number Placeholder 5">
            <a:extLst>
              <a:ext uri="{FF2B5EF4-FFF2-40B4-BE49-F238E27FC236}">
                <a16:creationId xmlns:a16="http://schemas.microsoft.com/office/drawing/2014/main" id="{4FED6F46-3E73-4F40-9F63-EAB74E37DEAB}"/>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25</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1756470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Title 1"/>
          <p:cNvSpPr txBox="1">
            <a:spLocks/>
          </p:cNvSpPr>
          <p:nvPr/>
        </p:nvSpPr>
        <p:spPr>
          <a:xfrm>
            <a:off x="1376736" y="1807111"/>
            <a:ext cx="2547991" cy="13573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pPr algn="l"/>
            <a:r>
              <a:rPr lang="en-US" sz="2800" dirty="0">
                <a:solidFill>
                  <a:srgbClr val="3A4F59"/>
                </a:solidFill>
                <a:latin typeface="Franklin Gothic Demi" panose="020B0703020102020204" pitchFamily="34" charset="0"/>
              </a:rPr>
              <a:t>Planning Documents and Exercises</a:t>
            </a:r>
          </a:p>
        </p:txBody>
      </p:sp>
      <p:sp>
        <p:nvSpPr>
          <p:cNvPr id="5" name="Rectangle 4"/>
          <p:cNvSpPr/>
          <p:nvPr/>
        </p:nvSpPr>
        <p:spPr>
          <a:xfrm>
            <a:off x="5295172" y="1807112"/>
            <a:ext cx="3468685" cy="2339102"/>
          </a:xfrm>
          <a:prstGeom prst="rect">
            <a:avLst/>
          </a:prstGeom>
        </p:spPr>
        <p:txBody>
          <a:bodyPr wrap="square">
            <a:spAutoFit/>
          </a:bodyPr>
          <a:lstStyle/>
          <a:p>
            <a:r>
              <a:rPr lang="en-US" sz="2000" b="1" dirty="0">
                <a:solidFill>
                  <a:srgbClr val="525354"/>
                </a:solidFill>
              </a:rPr>
              <a:t>Roles and Responsibilities </a:t>
            </a:r>
            <a:r>
              <a:rPr lang="en-US" dirty="0">
                <a:solidFill>
                  <a:srgbClr val="525354"/>
                </a:solidFill>
              </a:rPr>
              <a:t>in cyber incident response of the Federal Government, the private sector, and SLTT governments and how the government will organize its activities to manage the effects of significant cyber incidents.</a:t>
            </a:r>
          </a:p>
        </p:txBody>
      </p:sp>
      <p:sp>
        <p:nvSpPr>
          <p:cNvPr id="2" name="TextBox 1"/>
          <p:cNvSpPr txBox="1"/>
          <p:nvPr/>
        </p:nvSpPr>
        <p:spPr>
          <a:xfrm>
            <a:off x="447313" y="4156488"/>
            <a:ext cx="3164441" cy="1384995"/>
          </a:xfrm>
          <a:prstGeom prst="rect">
            <a:avLst/>
          </a:prstGeom>
          <a:noFill/>
        </p:spPr>
        <p:txBody>
          <a:bodyPr wrap="square" rtlCol="0">
            <a:spAutoFit/>
          </a:bodyPr>
          <a:lstStyle/>
          <a:p>
            <a:pPr algn="ctr"/>
            <a:r>
              <a:rPr lang="fr-FR" sz="2800" dirty="0">
                <a:solidFill>
                  <a:srgbClr val="3A4F59"/>
                </a:solidFill>
                <a:latin typeface="Franklin Gothic Medium" panose="020B0603020102020204" pitchFamily="34" charset="0"/>
                <a:ea typeface="+mj-ea"/>
                <a:cs typeface="+mj-cs"/>
              </a:rPr>
              <a:t>National Cyber Incident Response Plan (NCIRP) </a:t>
            </a:r>
          </a:p>
        </p:txBody>
      </p:sp>
      <p:sp>
        <p:nvSpPr>
          <p:cNvPr id="7" name="Rectangle 6"/>
          <p:cNvSpPr/>
          <p:nvPr/>
        </p:nvSpPr>
        <p:spPr>
          <a:xfrm>
            <a:off x="5295172" y="4406119"/>
            <a:ext cx="3468685" cy="1785104"/>
          </a:xfrm>
          <a:prstGeom prst="rect">
            <a:avLst/>
          </a:prstGeom>
        </p:spPr>
        <p:txBody>
          <a:bodyPr wrap="square">
            <a:spAutoFit/>
          </a:bodyPr>
          <a:lstStyle/>
          <a:p>
            <a:r>
              <a:rPr lang="en-US" sz="2000" b="1" dirty="0">
                <a:solidFill>
                  <a:srgbClr val="525354"/>
                </a:solidFill>
              </a:rPr>
              <a:t>Lessons Learned </a:t>
            </a:r>
            <a:r>
              <a:rPr lang="en-US" dirty="0">
                <a:solidFill>
                  <a:srgbClr val="525354"/>
                </a:solidFill>
              </a:rPr>
              <a:t>from exercises, real world incidents, and policy and statutory updates, such as the PPD-41 and amendments to the Homeland Security Act.</a:t>
            </a:r>
          </a:p>
        </p:txBody>
      </p:sp>
      <p:sp>
        <p:nvSpPr>
          <p:cNvPr id="9"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4E5F6F"/>
                </a:solidFill>
                <a:latin typeface="Franklin Gothic Demi" panose="020B0703020102020204" pitchFamily="34" charset="0"/>
                <a:ea typeface="Arial" charset="0"/>
                <a:cs typeface="Arial" charset="0"/>
              </a:rPr>
              <a:t>Coordinating the federal government’s </a:t>
            </a:r>
            <a:br>
              <a:rPr lang="en-US" sz="3000" b="1" dirty="0">
                <a:solidFill>
                  <a:srgbClr val="4E5F6F"/>
                </a:solidFill>
                <a:latin typeface="Franklin Gothic Demi" panose="020B0703020102020204" pitchFamily="34" charset="0"/>
                <a:ea typeface="Arial" charset="0"/>
                <a:cs typeface="Arial" charset="0"/>
              </a:rPr>
            </a:br>
            <a:r>
              <a:rPr lang="en-US" sz="3000" b="1" dirty="0">
                <a:solidFill>
                  <a:srgbClr val="4E5F6F"/>
                </a:solidFill>
                <a:latin typeface="Franklin Gothic Demi" panose="020B0703020102020204" pitchFamily="34" charset="0"/>
                <a:ea typeface="Arial" charset="0"/>
                <a:cs typeface="Arial" charset="0"/>
              </a:rPr>
              <a:t>response to incidents</a:t>
            </a:r>
          </a:p>
        </p:txBody>
      </p:sp>
      <p:sp>
        <p:nvSpPr>
          <p:cNvPr id="8" name="Slide Number Placeholder 5">
            <a:extLst>
              <a:ext uri="{FF2B5EF4-FFF2-40B4-BE49-F238E27FC236}">
                <a16:creationId xmlns:a16="http://schemas.microsoft.com/office/drawing/2014/main" id="{8E35E00B-3A8E-6C46-A643-9E4F38974BE8}"/>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26</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131448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607021" y="2238375"/>
            <a:ext cx="7879717" cy="2364400"/>
            <a:chOff x="607021" y="2238375"/>
            <a:chExt cx="7879717" cy="2364400"/>
          </a:xfrm>
        </p:grpSpPr>
        <p:sp>
          <p:nvSpPr>
            <p:cNvPr id="7" name="Oval 6"/>
            <p:cNvSpPr/>
            <p:nvPr/>
          </p:nvSpPr>
          <p:spPr>
            <a:xfrm>
              <a:off x="607021" y="2238375"/>
              <a:ext cx="2364400" cy="236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657264" y="2286000"/>
              <a:ext cx="2267786" cy="2267785"/>
              <a:chOff x="657264" y="2286000"/>
              <a:chExt cx="2267786" cy="2267785"/>
            </a:xfrm>
          </p:grpSpPr>
          <p:sp>
            <p:nvSpPr>
              <p:cNvPr id="25" name="Freeform 5"/>
              <p:cNvSpPr>
                <a:spLocks/>
              </p:cNvSpPr>
              <p:nvPr/>
            </p:nvSpPr>
            <p:spPr bwMode="auto">
              <a:xfrm>
                <a:off x="1091392" y="2732272"/>
                <a:ext cx="431092" cy="570741"/>
              </a:xfrm>
              <a:custGeom>
                <a:avLst/>
                <a:gdLst>
                  <a:gd name="T0" fmla="*/ 391 w 395"/>
                  <a:gd name="T1" fmla="*/ 419 h 520"/>
                  <a:gd name="T2" fmla="*/ 391 w 395"/>
                  <a:gd name="T3" fmla="*/ 419 h 520"/>
                  <a:gd name="T4" fmla="*/ 349 w 395"/>
                  <a:gd name="T5" fmla="*/ 390 h 520"/>
                  <a:gd name="T6" fmla="*/ 308 w 395"/>
                  <a:gd name="T7" fmla="*/ 258 h 520"/>
                  <a:gd name="T8" fmla="*/ 323 w 395"/>
                  <a:gd name="T9" fmla="*/ 184 h 520"/>
                  <a:gd name="T10" fmla="*/ 296 w 395"/>
                  <a:gd name="T11" fmla="*/ 141 h 520"/>
                  <a:gd name="T12" fmla="*/ 179 w 395"/>
                  <a:gd name="T13" fmla="*/ 77 h 520"/>
                  <a:gd name="T14" fmla="*/ 13 w 395"/>
                  <a:gd name="T15" fmla="*/ 0 h 520"/>
                  <a:gd name="T16" fmla="*/ 47 w 395"/>
                  <a:gd name="T17" fmla="*/ 69 h 520"/>
                  <a:gd name="T18" fmla="*/ 0 w 395"/>
                  <a:gd name="T19" fmla="*/ 94 h 520"/>
                  <a:gd name="T20" fmla="*/ 73 w 395"/>
                  <a:gd name="T21" fmla="*/ 132 h 520"/>
                  <a:gd name="T22" fmla="*/ 42 w 395"/>
                  <a:gd name="T23" fmla="*/ 167 h 520"/>
                  <a:gd name="T24" fmla="*/ 128 w 395"/>
                  <a:gd name="T25" fmla="*/ 187 h 520"/>
                  <a:gd name="T26" fmla="*/ 100 w 395"/>
                  <a:gd name="T27" fmla="*/ 219 h 520"/>
                  <a:gd name="T28" fmla="*/ 190 w 395"/>
                  <a:gd name="T29" fmla="*/ 243 h 520"/>
                  <a:gd name="T30" fmla="*/ 149 w 395"/>
                  <a:gd name="T31" fmla="*/ 284 h 520"/>
                  <a:gd name="T32" fmla="*/ 237 w 395"/>
                  <a:gd name="T33" fmla="*/ 301 h 520"/>
                  <a:gd name="T34" fmla="*/ 188 w 395"/>
                  <a:gd name="T35" fmla="*/ 349 h 520"/>
                  <a:gd name="T36" fmla="*/ 272 w 395"/>
                  <a:gd name="T37" fmla="*/ 367 h 520"/>
                  <a:gd name="T38" fmla="*/ 243 w 395"/>
                  <a:gd name="T39" fmla="*/ 414 h 520"/>
                  <a:gd name="T40" fmla="*/ 315 w 395"/>
                  <a:gd name="T41" fmla="*/ 415 h 520"/>
                  <a:gd name="T42" fmla="*/ 290 w 395"/>
                  <a:gd name="T43" fmla="*/ 483 h 520"/>
                  <a:gd name="T44" fmla="*/ 361 w 395"/>
                  <a:gd name="T45" fmla="*/ 465 h 520"/>
                  <a:gd name="T46" fmla="*/ 365 w 395"/>
                  <a:gd name="T47" fmla="*/ 520 h 520"/>
                  <a:gd name="T48" fmla="*/ 395 w 395"/>
                  <a:gd name="T49" fmla="*/ 509 h 520"/>
                  <a:gd name="T50" fmla="*/ 391 w 395"/>
                  <a:gd name="T51" fmla="*/ 4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5" h="520">
                    <a:moveTo>
                      <a:pt x="391" y="419"/>
                    </a:moveTo>
                    <a:lnTo>
                      <a:pt x="391" y="419"/>
                    </a:lnTo>
                    <a:cubicBezTo>
                      <a:pt x="376" y="412"/>
                      <a:pt x="363" y="403"/>
                      <a:pt x="349" y="390"/>
                    </a:cubicBezTo>
                    <a:cubicBezTo>
                      <a:pt x="305" y="350"/>
                      <a:pt x="294" y="307"/>
                      <a:pt x="308" y="258"/>
                    </a:cubicBezTo>
                    <a:cubicBezTo>
                      <a:pt x="315" y="229"/>
                      <a:pt x="327" y="215"/>
                      <a:pt x="323" y="184"/>
                    </a:cubicBezTo>
                    <a:cubicBezTo>
                      <a:pt x="321" y="167"/>
                      <a:pt x="309" y="153"/>
                      <a:pt x="296" y="141"/>
                    </a:cubicBezTo>
                    <a:cubicBezTo>
                      <a:pt x="267" y="113"/>
                      <a:pt x="231" y="95"/>
                      <a:pt x="179" y="77"/>
                    </a:cubicBezTo>
                    <a:cubicBezTo>
                      <a:pt x="147" y="67"/>
                      <a:pt x="54" y="38"/>
                      <a:pt x="13" y="0"/>
                    </a:cubicBezTo>
                    <a:cubicBezTo>
                      <a:pt x="3" y="28"/>
                      <a:pt x="23" y="64"/>
                      <a:pt x="47" y="69"/>
                    </a:cubicBezTo>
                    <a:cubicBezTo>
                      <a:pt x="26" y="71"/>
                      <a:pt x="8" y="82"/>
                      <a:pt x="0" y="94"/>
                    </a:cubicBezTo>
                    <a:cubicBezTo>
                      <a:pt x="15" y="112"/>
                      <a:pt x="47" y="132"/>
                      <a:pt x="73" y="132"/>
                    </a:cubicBezTo>
                    <a:cubicBezTo>
                      <a:pt x="61" y="140"/>
                      <a:pt x="46" y="157"/>
                      <a:pt x="42" y="167"/>
                    </a:cubicBezTo>
                    <a:cubicBezTo>
                      <a:pt x="64" y="179"/>
                      <a:pt x="100" y="189"/>
                      <a:pt x="128" y="187"/>
                    </a:cubicBezTo>
                    <a:cubicBezTo>
                      <a:pt x="116" y="196"/>
                      <a:pt x="106" y="208"/>
                      <a:pt x="100" y="219"/>
                    </a:cubicBezTo>
                    <a:cubicBezTo>
                      <a:pt x="118" y="228"/>
                      <a:pt x="155" y="240"/>
                      <a:pt x="190" y="243"/>
                    </a:cubicBezTo>
                    <a:cubicBezTo>
                      <a:pt x="177" y="249"/>
                      <a:pt x="159" y="271"/>
                      <a:pt x="149" y="284"/>
                    </a:cubicBezTo>
                    <a:cubicBezTo>
                      <a:pt x="169" y="293"/>
                      <a:pt x="211" y="298"/>
                      <a:pt x="237" y="301"/>
                    </a:cubicBezTo>
                    <a:cubicBezTo>
                      <a:pt x="219" y="311"/>
                      <a:pt x="199" y="331"/>
                      <a:pt x="188" y="349"/>
                    </a:cubicBezTo>
                    <a:cubicBezTo>
                      <a:pt x="207" y="358"/>
                      <a:pt x="243" y="368"/>
                      <a:pt x="272" y="367"/>
                    </a:cubicBezTo>
                    <a:cubicBezTo>
                      <a:pt x="258" y="381"/>
                      <a:pt x="248" y="397"/>
                      <a:pt x="243" y="414"/>
                    </a:cubicBezTo>
                    <a:cubicBezTo>
                      <a:pt x="265" y="418"/>
                      <a:pt x="288" y="418"/>
                      <a:pt x="315" y="415"/>
                    </a:cubicBezTo>
                    <a:cubicBezTo>
                      <a:pt x="299" y="436"/>
                      <a:pt x="292" y="463"/>
                      <a:pt x="290" y="483"/>
                    </a:cubicBezTo>
                    <a:cubicBezTo>
                      <a:pt x="312" y="482"/>
                      <a:pt x="341" y="477"/>
                      <a:pt x="361" y="465"/>
                    </a:cubicBezTo>
                    <a:cubicBezTo>
                      <a:pt x="357" y="481"/>
                      <a:pt x="358" y="504"/>
                      <a:pt x="365" y="520"/>
                    </a:cubicBezTo>
                    <a:cubicBezTo>
                      <a:pt x="374" y="518"/>
                      <a:pt x="384" y="515"/>
                      <a:pt x="395" y="509"/>
                    </a:cubicBezTo>
                    <a:cubicBezTo>
                      <a:pt x="393" y="478"/>
                      <a:pt x="392" y="446"/>
                      <a:pt x="391" y="419"/>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2059830" y="2789952"/>
                <a:ext cx="434128" cy="513061"/>
              </a:xfrm>
              <a:custGeom>
                <a:avLst/>
                <a:gdLst>
                  <a:gd name="T0" fmla="*/ 396 w 396"/>
                  <a:gd name="T1" fmla="*/ 0 h 469"/>
                  <a:gd name="T2" fmla="*/ 396 w 396"/>
                  <a:gd name="T3" fmla="*/ 0 h 469"/>
                  <a:gd name="T4" fmla="*/ 220 w 396"/>
                  <a:gd name="T5" fmla="*/ 70 h 469"/>
                  <a:gd name="T6" fmla="*/ 88 w 396"/>
                  <a:gd name="T7" fmla="*/ 134 h 469"/>
                  <a:gd name="T8" fmla="*/ 64 w 396"/>
                  <a:gd name="T9" fmla="*/ 187 h 469"/>
                  <a:gd name="T10" fmla="*/ 71 w 396"/>
                  <a:gd name="T11" fmla="*/ 272 h 469"/>
                  <a:gd name="T12" fmla="*/ 49 w 396"/>
                  <a:gd name="T13" fmla="*/ 339 h 469"/>
                  <a:gd name="T14" fmla="*/ 3 w 396"/>
                  <a:gd name="T15" fmla="*/ 375 h 469"/>
                  <a:gd name="T16" fmla="*/ 0 w 396"/>
                  <a:gd name="T17" fmla="*/ 456 h 469"/>
                  <a:gd name="T18" fmla="*/ 33 w 396"/>
                  <a:gd name="T19" fmla="*/ 469 h 469"/>
                  <a:gd name="T20" fmla="*/ 37 w 396"/>
                  <a:gd name="T21" fmla="*/ 414 h 469"/>
                  <a:gd name="T22" fmla="*/ 108 w 396"/>
                  <a:gd name="T23" fmla="*/ 432 h 469"/>
                  <a:gd name="T24" fmla="*/ 83 w 396"/>
                  <a:gd name="T25" fmla="*/ 364 h 469"/>
                  <a:gd name="T26" fmla="*/ 155 w 396"/>
                  <a:gd name="T27" fmla="*/ 363 h 469"/>
                  <a:gd name="T28" fmla="*/ 126 w 396"/>
                  <a:gd name="T29" fmla="*/ 316 h 469"/>
                  <a:gd name="T30" fmla="*/ 210 w 396"/>
                  <a:gd name="T31" fmla="*/ 298 h 469"/>
                  <a:gd name="T32" fmla="*/ 161 w 396"/>
                  <a:gd name="T33" fmla="*/ 250 h 469"/>
                  <a:gd name="T34" fmla="*/ 250 w 396"/>
                  <a:gd name="T35" fmla="*/ 234 h 469"/>
                  <a:gd name="T36" fmla="*/ 208 w 396"/>
                  <a:gd name="T37" fmla="*/ 192 h 469"/>
                  <a:gd name="T38" fmla="*/ 299 w 396"/>
                  <a:gd name="T39" fmla="*/ 168 h 469"/>
                  <a:gd name="T40" fmla="*/ 270 w 396"/>
                  <a:gd name="T41" fmla="*/ 136 h 469"/>
                  <a:gd name="T42" fmla="*/ 357 w 396"/>
                  <a:gd name="T43" fmla="*/ 116 h 469"/>
                  <a:gd name="T44" fmla="*/ 325 w 396"/>
                  <a:gd name="T45" fmla="*/ 81 h 469"/>
                  <a:gd name="T46" fmla="*/ 396 w 396"/>
                  <a:gd name="T4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6" h="469">
                    <a:moveTo>
                      <a:pt x="396" y="0"/>
                    </a:moveTo>
                    <a:lnTo>
                      <a:pt x="396" y="0"/>
                    </a:lnTo>
                    <a:cubicBezTo>
                      <a:pt x="355" y="37"/>
                      <a:pt x="289" y="47"/>
                      <a:pt x="220" y="70"/>
                    </a:cubicBezTo>
                    <a:cubicBezTo>
                      <a:pt x="167" y="87"/>
                      <a:pt x="135" y="97"/>
                      <a:pt x="88" y="134"/>
                    </a:cubicBezTo>
                    <a:cubicBezTo>
                      <a:pt x="75" y="145"/>
                      <a:pt x="62" y="161"/>
                      <a:pt x="64" y="187"/>
                    </a:cubicBezTo>
                    <a:cubicBezTo>
                      <a:pt x="65" y="217"/>
                      <a:pt x="70" y="230"/>
                      <a:pt x="71" y="272"/>
                    </a:cubicBezTo>
                    <a:cubicBezTo>
                      <a:pt x="71" y="301"/>
                      <a:pt x="61" y="325"/>
                      <a:pt x="49" y="339"/>
                    </a:cubicBezTo>
                    <a:cubicBezTo>
                      <a:pt x="36" y="354"/>
                      <a:pt x="18" y="367"/>
                      <a:pt x="3" y="375"/>
                    </a:cubicBezTo>
                    <a:cubicBezTo>
                      <a:pt x="2" y="401"/>
                      <a:pt x="1" y="426"/>
                      <a:pt x="0" y="456"/>
                    </a:cubicBezTo>
                    <a:cubicBezTo>
                      <a:pt x="10" y="462"/>
                      <a:pt x="24" y="467"/>
                      <a:pt x="33" y="469"/>
                    </a:cubicBezTo>
                    <a:cubicBezTo>
                      <a:pt x="40" y="453"/>
                      <a:pt x="41" y="430"/>
                      <a:pt x="37" y="414"/>
                    </a:cubicBezTo>
                    <a:cubicBezTo>
                      <a:pt x="57" y="426"/>
                      <a:pt x="86" y="431"/>
                      <a:pt x="108" y="432"/>
                    </a:cubicBezTo>
                    <a:cubicBezTo>
                      <a:pt x="106" y="412"/>
                      <a:pt x="99" y="385"/>
                      <a:pt x="83" y="364"/>
                    </a:cubicBezTo>
                    <a:cubicBezTo>
                      <a:pt x="110" y="367"/>
                      <a:pt x="133" y="367"/>
                      <a:pt x="155" y="363"/>
                    </a:cubicBezTo>
                    <a:cubicBezTo>
                      <a:pt x="150" y="346"/>
                      <a:pt x="140" y="330"/>
                      <a:pt x="126" y="316"/>
                    </a:cubicBezTo>
                    <a:cubicBezTo>
                      <a:pt x="155" y="317"/>
                      <a:pt x="191" y="307"/>
                      <a:pt x="210" y="298"/>
                    </a:cubicBezTo>
                    <a:cubicBezTo>
                      <a:pt x="199" y="280"/>
                      <a:pt x="180" y="260"/>
                      <a:pt x="161" y="250"/>
                    </a:cubicBezTo>
                    <a:cubicBezTo>
                      <a:pt x="187" y="247"/>
                      <a:pt x="231" y="242"/>
                      <a:pt x="250" y="234"/>
                    </a:cubicBezTo>
                    <a:cubicBezTo>
                      <a:pt x="241" y="220"/>
                      <a:pt x="221" y="198"/>
                      <a:pt x="208" y="192"/>
                    </a:cubicBezTo>
                    <a:cubicBezTo>
                      <a:pt x="243" y="189"/>
                      <a:pt x="280" y="177"/>
                      <a:pt x="299" y="168"/>
                    </a:cubicBezTo>
                    <a:cubicBezTo>
                      <a:pt x="292" y="157"/>
                      <a:pt x="282" y="145"/>
                      <a:pt x="270" y="136"/>
                    </a:cubicBezTo>
                    <a:cubicBezTo>
                      <a:pt x="303" y="134"/>
                      <a:pt x="334" y="128"/>
                      <a:pt x="357" y="116"/>
                    </a:cubicBezTo>
                    <a:cubicBezTo>
                      <a:pt x="352" y="106"/>
                      <a:pt x="337" y="89"/>
                      <a:pt x="325" y="81"/>
                    </a:cubicBezTo>
                    <a:cubicBezTo>
                      <a:pt x="395" y="62"/>
                      <a:pt x="396" y="27"/>
                      <a:pt x="396" y="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a:off x="1440515" y="2750487"/>
                <a:ext cx="734677" cy="421985"/>
              </a:xfrm>
              <a:custGeom>
                <a:avLst/>
                <a:gdLst>
                  <a:gd name="T0" fmla="*/ 671 w 671"/>
                  <a:gd name="T1" fmla="*/ 109 h 386"/>
                  <a:gd name="T2" fmla="*/ 671 w 671"/>
                  <a:gd name="T3" fmla="*/ 109 h 386"/>
                  <a:gd name="T4" fmla="*/ 322 w 671"/>
                  <a:gd name="T5" fmla="*/ 0 h 386"/>
                  <a:gd name="T6" fmla="*/ 0 w 671"/>
                  <a:gd name="T7" fmla="*/ 92 h 386"/>
                  <a:gd name="T8" fmla="*/ 42 w 671"/>
                  <a:gd name="T9" fmla="*/ 151 h 386"/>
                  <a:gd name="T10" fmla="*/ 36 w 671"/>
                  <a:gd name="T11" fmla="*/ 223 h 386"/>
                  <a:gd name="T12" fmla="*/ 44 w 671"/>
                  <a:gd name="T13" fmla="*/ 327 h 386"/>
                  <a:gd name="T14" fmla="*/ 128 w 671"/>
                  <a:gd name="T15" fmla="*/ 383 h 386"/>
                  <a:gd name="T16" fmla="*/ 241 w 671"/>
                  <a:gd name="T17" fmla="*/ 369 h 386"/>
                  <a:gd name="T18" fmla="*/ 276 w 671"/>
                  <a:gd name="T19" fmla="*/ 326 h 386"/>
                  <a:gd name="T20" fmla="*/ 288 w 671"/>
                  <a:gd name="T21" fmla="*/ 283 h 386"/>
                  <a:gd name="T22" fmla="*/ 265 w 671"/>
                  <a:gd name="T23" fmla="*/ 261 h 386"/>
                  <a:gd name="T24" fmla="*/ 220 w 671"/>
                  <a:gd name="T25" fmla="*/ 275 h 386"/>
                  <a:gd name="T26" fmla="*/ 213 w 671"/>
                  <a:gd name="T27" fmla="*/ 241 h 386"/>
                  <a:gd name="T28" fmla="*/ 259 w 671"/>
                  <a:gd name="T29" fmla="*/ 217 h 386"/>
                  <a:gd name="T30" fmla="*/ 270 w 671"/>
                  <a:gd name="T31" fmla="*/ 199 h 386"/>
                  <a:gd name="T32" fmla="*/ 320 w 671"/>
                  <a:gd name="T33" fmla="*/ 194 h 386"/>
                  <a:gd name="T34" fmla="*/ 375 w 671"/>
                  <a:gd name="T35" fmla="*/ 217 h 386"/>
                  <a:gd name="T36" fmla="*/ 432 w 671"/>
                  <a:gd name="T37" fmla="*/ 231 h 386"/>
                  <a:gd name="T38" fmla="*/ 385 w 671"/>
                  <a:gd name="T39" fmla="*/ 254 h 386"/>
                  <a:gd name="T40" fmla="*/ 398 w 671"/>
                  <a:gd name="T41" fmla="*/ 323 h 386"/>
                  <a:gd name="T42" fmla="*/ 405 w 671"/>
                  <a:gd name="T43" fmla="*/ 369 h 386"/>
                  <a:gd name="T44" fmla="*/ 531 w 671"/>
                  <a:gd name="T45" fmla="*/ 386 h 386"/>
                  <a:gd name="T46" fmla="*/ 578 w 671"/>
                  <a:gd name="T47" fmla="*/ 355 h 386"/>
                  <a:gd name="T48" fmla="*/ 600 w 671"/>
                  <a:gd name="T49" fmla="*/ 266 h 386"/>
                  <a:gd name="T50" fmla="*/ 592 w 671"/>
                  <a:gd name="T51" fmla="*/ 196 h 386"/>
                  <a:gd name="T52" fmla="*/ 671 w 671"/>
                  <a:gd name="T53" fmla="*/ 109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1" h="386">
                    <a:moveTo>
                      <a:pt x="671" y="109"/>
                    </a:moveTo>
                    <a:lnTo>
                      <a:pt x="671" y="109"/>
                    </a:lnTo>
                    <a:cubicBezTo>
                      <a:pt x="572" y="41"/>
                      <a:pt x="451" y="0"/>
                      <a:pt x="322" y="0"/>
                    </a:cubicBezTo>
                    <a:cubicBezTo>
                      <a:pt x="204" y="0"/>
                      <a:pt x="93" y="34"/>
                      <a:pt x="0" y="92"/>
                    </a:cubicBezTo>
                    <a:cubicBezTo>
                      <a:pt x="24" y="111"/>
                      <a:pt x="38" y="131"/>
                      <a:pt x="42" y="151"/>
                    </a:cubicBezTo>
                    <a:cubicBezTo>
                      <a:pt x="45" y="170"/>
                      <a:pt x="47" y="191"/>
                      <a:pt x="36" y="223"/>
                    </a:cubicBezTo>
                    <a:cubicBezTo>
                      <a:pt x="25" y="257"/>
                      <a:pt x="19" y="292"/>
                      <a:pt x="44" y="327"/>
                    </a:cubicBezTo>
                    <a:cubicBezTo>
                      <a:pt x="69" y="362"/>
                      <a:pt x="101" y="378"/>
                      <a:pt x="128" y="383"/>
                    </a:cubicBezTo>
                    <a:cubicBezTo>
                      <a:pt x="163" y="377"/>
                      <a:pt x="202" y="372"/>
                      <a:pt x="241" y="369"/>
                    </a:cubicBezTo>
                    <a:cubicBezTo>
                      <a:pt x="246" y="352"/>
                      <a:pt x="261" y="338"/>
                      <a:pt x="276" y="326"/>
                    </a:cubicBezTo>
                    <a:cubicBezTo>
                      <a:pt x="298" y="309"/>
                      <a:pt x="293" y="295"/>
                      <a:pt x="288" y="283"/>
                    </a:cubicBezTo>
                    <a:cubicBezTo>
                      <a:pt x="284" y="274"/>
                      <a:pt x="276" y="267"/>
                      <a:pt x="265" y="261"/>
                    </a:cubicBezTo>
                    <a:cubicBezTo>
                      <a:pt x="255" y="256"/>
                      <a:pt x="219" y="252"/>
                      <a:pt x="220" y="275"/>
                    </a:cubicBezTo>
                    <a:cubicBezTo>
                      <a:pt x="214" y="267"/>
                      <a:pt x="209" y="256"/>
                      <a:pt x="213" y="241"/>
                    </a:cubicBezTo>
                    <a:cubicBezTo>
                      <a:pt x="218" y="221"/>
                      <a:pt x="250" y="216"/>
                      <a:pt x="259" y="217"/>
                    </a:cubicBezTo>
                    <a:cubicBezTo>
                      <a:pt x="252" y="211"/>
                      <a:pt x="256" y="203"/>
                      <a:pt x="270" y="199"/>
                    </a:cubicBezTo>
                    <a:cubicBezTo>
                      <a:pt x="288" y="194"/>
                      <a:pt x="304" y="193"/>
                      <a:pt x="320" y="194"/>
                    </a:cubicBezTo>
                    <a:cubicBezTo>
                      <a:pt x="353" y="195"/>
                      <a:pt x="358" y="202"/>
                      <a:pt x="375" y="217"/>
                    </a:cubicBezTo>
                    <a:cubicBezTo>
                      <a:pt x="395" y="235"/>
                      <a:pt x="421" y="241"/>
                      <a:pt x="432" y="231"/>
                    </a:cubicBezTo>
                    <a:cubicBezTo>
                      <a:pt x="424" y="248"/>
                      <a:pt x="401" y="257"/>
                      <a:pt x="385" y="254"/>
                    </a:cubicBezTo>
                    <a:cubicBezTo>
                      <a:pt x="393" y="278"/>
                      <a:pt x="395" y="298"/>
                      <a:pt x="398" y="323"/>
                    </a:cubicBezTo>
                    <a:cubicBezTo>
                      <a:pt x="399" y="334"/>
                      <a:pt x="402" y="353"/>
                      <a:pt x="405" y="369"/>
                    </a:cubicBezTo>
                    <a:cubicBezTo>
                      <a:pt x="449" y="372"/>
                      <a:pt x="493" y="378"/>
                      <a:pt x="531" y="386"/>
                    </a:cubicBezTo>
                    <a:cubicBezTo>
                      <a:pt x="547" y="381"/>
                      <a:pt x="564" y="372"/>
                      <a:pt x="578" y="355"/>
                    </a:cubicBezTo>
                    <a:cubicBezTo>
                      <a:pt x="592" y="338"/>
                      <a:pt x="605" y="318"/>
                      <a:pt x="600" y="266"/>
                    </a:cubicBezTo>
                    <a:cubicBezTo>
                      <a:pt x="599" y="251"/>
                      <a:pt x="591" y="214"/>
                      <a:pt x="592" y="196"/>
                    </a:cubicBezTo>
                    <a:cubicBezTo>
                      <a:pt x="594" y="157"/>
                      <a:pt x="624" y="131"/>
                      <a:pt x="671" y="109"/>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p:cNvSpPr>
              <p:nvPr/>
            </p:nvSpPr>
            <p:spPr bwMode="auto">
              <a:xfrm>
                <a:off x="1728922" y="2981212"/>
                <a:ext cx="54645" cy="21252"/>
              </a:xfrm>
              <a:custGeom>
                <a:avLst/>
                <a:gdLst>
                  <a:gd name="T0" fmla="*/ 0 w 49"/>
                  <a:gd name="T1" fmla="*/ 7 h 18"/>
                  <a:gd name="T2" fmla="*/ 0 w 49"/>
                  <a:gd name="T3" fmla="*/ 7 h 18"/>
                  <a:gd name="T4" fmla="*/ 12 w 49"/>
                  <a:gd name="T5" fmla="*/ 11 h 18"/>
                  <a:gd name="T6" fmla="*/ 14 w 49"/>
                  <a:gd name="T7" fmla="*/ 14 h 18"/>
                  <a:gd name="T8" fmla="*/ 17 w 49"/>
                  <a:gd name="T9" fmla="*/ 18 h 18"/>
                  <a:gd name="T10" fmla="*/ 33 w 49"/>
                  <a:gd name="T11" fmla="*/ 11 h 18"/>
                  <a:gd name="T12" fmla="*/ 49 w 49"/>
                  <a:gd name="T13" fmla="*/ 6 h 18"/>
                  <a:gd name="T14" fmla="*/ 0 w 49"/>
                  <a:gd name="T15" fmla="*/ 7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8">
                    <a:moveTo>
                      <a:pt x="0" y="7"/>
                    </a:moveTo>
                    <a:lnTo>
                      <a:pt x="0" y="7"/>
                    </a:lnTo>
                    <a:cubicBezTo>
                      <a:pt x="6" y="11"/>
                      <a:pt x="10" y="12"/>
                      <a:pt x="12" y="11"/>
                    </a:cubicBezTo>
                    <a:cubicBezTo>
                      <a:pt x="12" y="12"/>
                      <a:pt x="14" y="14"/>
                      <a:pt x="14" y="14"/>
                    </a:cubicBezTo>
                    <a:cubicBezTo>
                      <a:pt x="16" y="15"/>
                      <a:pt x="16" y="17"/>
                      <a:pt x="17" y="18"/>
                    </a:cubicBezTo>
                    <a:cubicBezTo>
                      <a:pt x="19" y="17"/>
                      <a:pt x="27" y="14"/>
                      <a:pt x="33" y="11"/>
                    </a:cubicBezTo>
                    <a:cubicBezTo>
                      <a:pt x="40" y="9"/>
                      <a:pt x="49" y="6"/>
                      <a:pt x="49" y="6"/>
                    </a:cubicBezTo>
                    <a:cubicBezTo>
                      <a:pt x="20" y="0"/>
                      <a:pt x="16" y="9"/>
                      <a:pt x="0" y="7"/>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1798746" y="3439625"/>
                <a:ext cx="236797" cy="91076"/>
              </a:xfrm>
              <a:custGeom>
                <a:avLst/>
                <a:gdLst>
                  <a:gd name="T0" fmla="*/ 192 w 216"/>
                  <a:gd name="T1" fmla="*/ 70 h 83"/>
                  <a:gd name="T2" fmla="*/ 192 w 216"/>
                  <a:gd name="T3" fmla="*/ 70 h 83"/>
                  <a:gd name="T4" fmla="*/ 212 w 216"/>
                  <a:gd name="T5" fmla="*/ 58 h 83"/>
                  <a:gd name="T6" fmla="*/ 216 w 216"/>
                  <a:gd name="T7" fmla="*/ 0 h 83"/>
                  <a:gd name="T8" fmla="*/ 208 w 216"/>
                  <a:gd name="T9" fmla="*/ 6 h 83"/>
                  <a:gd name="T10" fmla="*/ 167 w 216"/>
                  <a:gd name="T11" fmla="*/ 23 h 83"/>
                  <a:gd name="T12" fmla="*/ 125 w 216"/>
                  <a:gd name="T13" fmla="*/ 9 h 83"/>
                  <a:gd name="T14" fmla="*/ 101 w 216"/>
                  <a:gd name="T15" fmla="*/ 0 h 83"/>
                  <a:gd name="T16" fmla="*/ 71 w 216"/>
                  <a:gd name="T17" fmla="*/ 11 h 83"/>
                  <a:gd name="T18" fmla="*/ 35 w 216"/>
                  <a:gd name="T19" fmla="*/ 24 h 83"/>
                  <a:gd name="T20" fmla="*/ 0 w 216"/>
                  <a:gd name="T21" fmla="*/ 15 h 83"/>
                  <a:gd name="T22" fmla="*/ 0 w 216"/>
                  <a:gd name="T23" fmla="*/ 70 h 83"/>
                  <a:gd name="T24" fmla="*/ 6 w 216"/>
                  <a:gd name="T25" fmla="*/ 73 h 83"/>
                  <a:gd name="T26" fmla="*/ 35 w 216"/>
                  <a:gd name="T27" fmla="*/ 83 h 83"/>
                  <a:gd name="T28" fmla="*/ 58 w 216"/>
                  <a:gd name="T29" fmla="*/ 74 h 83"/>
                  <a:gd name="T30" fmla="*/ 101 w 216"/>
                  <a:gd name="T31" fmla="*/ 59 h 83"/>
                  <a:gd name="T32" fmla="*/ 138 w 216"/>
                  <a:gd name="T33" fmla="*/ 72 h 83"/>
                  <a:gd name="T34" fmla="*/ 167 w 216"/>
                  <a:gd name="T35" fmla="*/ 82 h 83"/>
                  <a:gd name="T36" fmla="*/ 192 w 216"/>
                  <a:gd name="T37" fmla="*/ 7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83">
                    <a:moveTo>
                      <a:pt x="192" y="70"/>
                    </a:moveTo>
                    <a:lnTo>
                      <a:pt x="192" y="70"/>
                    </a:lnTo>
                    <a:cubicBezTo>
                      <a:pt x="198" y="66"/>
                      <a:pt x="204" y="61"/>
                      <a:pt x="212" y="58"/>
                    </a:cubicBezTo>
                    <a:cubicBezTo>
                      <a:pt x="213" y="40"/>
                      <a:pt x="214" y="20"/>
                      <a:pt x="216" y="0"/>
                    </a:cubicBezTo>
                    <a:cubicBezTo>
                      <a:pt x="213" y="1"/>
                      <a:pt x="211" y="3"/>
                      <a:pt x="208" y="6"/>
                    </a:cubicBezTo>
                    <a:cubicBezTo>
                      <a:pt x="199" y="13"/>
                      <a:pt x="187" y="23"/>
                      <a:pt x="167" y="23"/>
                    </a:cubicBezTo>
                    <a:cubicBezTo>
                      <a:pt x="147" y="23"/>
                      <a:pt x="135" y="15"/>
                      <a:pt x="125" y="9"/>
                    </a:cubicBezTo>
                    <a:cubicBezTo>
                      <a:pt x="117" y="4"/>
                      <a:pt x="110" y="0"/>
                      <a:pt x="101" y="0"/>
                    </a:cubicBezTo>
                    <a:cubicBezTo>
                      <a:pt x="90" y="0"/>
                      <a:pt x="81" y="5"/>
                      <a:pt x="71" y="11"/>
                    </a:cubicBezTo>
                    <a:cubicBezTo>
                      <a:pt x="61" y="17"/>
                      <a:pt x="49" y="24"/>
                      <a:pt x="35" y="24"/>
                    </a:cubicBezTo>
                    <a:cubicBezTo>
                      <a:pt x="20" y="24"/>
                      <a:pt x="9" y="20"/>
                      <a:pt x="0" y="15"/>
                    </a:cubicBezTo>
                    <a:lnTo>
                      <a:pt x="0" y="70"/>
                    </a:lnTo>
                    <a:cubicBezTo>
                      <a:pt x="2" y="71"/>
                      <a:pt x="4" y="72"/>
                      <a:pt x="6" y="73"/>
                    </a:cubicBezTo>
                    <a:cubicBezTo>
                      <a:pt x="15" y="79"/>
                      <a:pt x="22" y="83"/>
                      <a:pt x="35" y="83"/>
                    </a:cubicBezTo>
                    <a:cubicBezTo>
                      <a:pt x="42" y="83"/>
                      <a:pt x="49" y="79"/>
                      <a:pt x="58" y="74"/>
                    </a:cubicBezTo>
                    <a:cubicBezTo>
                      <a:pt x="70" y="67"/>
                      <a:pt x="83" y="59"/>
                      <a:pt x="101" y="59"/>
                    </a:cubicBezTo>
                    <a:cubicBezTo>
                      <a:pt x="117" y="59"/>
                      <a:pt x="128" y="66"/>
                      <a:pt x="138" y="72"/>
                    </a:cubicBezTo>
                    <a:cubicBezTo>
                      <a:pt x="147" y="77"/>
                      <a:pt x="155" y="82"/>
                      <a:pt x="167" y="82"/>
                    </a:cubicBezTo>
                    <a:cubicBezTo>
                      <a:pt x="178" y="82"/>
                      <a:pt x="184" y="77"/>
                      <a:pt x="192" y="7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0"/>
              <p:cNvSpPr>
                <a:spLocks/>
              </p:cNvSpPr>
              <p:nvPr/>
            </p:nvSpPr>
            <p:spPr bwMode="auto">
              <a:xfrm>
                <a:off x="1798746" y="3627848"/>
                <a:ext cx="170008" cy="91076"/>
              </a:xfrm>
              <a:custGeom>
                <a:avLst/>
                <a:gdLst>
                  <a:gd name="T0" fmla="*/ 35 w 154"/>
                  <a:gd name="T1" fmla="*/ 25 h 83"/>
                  <a:gd name="T2" fmla="*/ 35 w 154"/>
                  <a:gd name="T3" fmla="*/ 25 h 83"/>
                  <a:gd name="T4" fmla="*/ 0 w 154"/>
                  <a:gd name="T5" fmla="*/ 16 h 83"/>
                  <a:gd name="T6" fmla="*/ 0 w 154"/>
                  <a:gd name="T7" fmla="*/ 83 h 83"/>
                  <a:gd name="T8" fmla="*/ 35 w 154"/>
                  <a:gd name="T9" fmla="*/ 63 h 83"/>
                  <a:gd name="T10" fmla="*/ 54 w 154"/>
                  <a:gd name="T11" fmla="*/ 57 h 83"/>
                  <a:gd name="T12" fmla="*/ 127 w 154"/>
                  <a:gd name="T13" fmla="*/ 35 h 83"/>
                  <a:gd name="T14" fmla="*/ 154 w 154"/>
                  <a:gd name="T15" fmla="*/ 22 h 83"/>
                  <a:gd name="T16" fmla="*/ 125 w 154"/>
                  <a:gd name="T17" fmla="*/ 9 h 83"/>
                  <a:gd name="T18" fmla="*/ 101 w 154"/>
                  <a:gd name="T19" fmla="*/ 0 h 83"/>
                  <a:gd name="T20" fmla="*/ 71 w 154"/>
                  <a:gd name="T21" fmla="*/ 12 h 83"/>
                  <a:gd name="T22" fmla="*/ 35 w 154"/>
                  <a:gd name="T23" fmla="*/ 2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83">
                    <a:moveTo>
                      <a:pt x="35" y="25"/>
                    </a:moveTo>
                    <a:lnTo>
                      <a:pt x="35" y="25"/>
                    </a:lnTo>
                    <a:cubicBezTo>
                      <a:pt x="20" y="25"/>
                      <a:pt x="9" y="20"/>
                      <a:pt x="0" y="16"/>
                    </a:cubicBezTo>
                    <a:lnTo>
                      <a:pt x="0" y="83"/>
                    </a:lnTo>
                    <a:cubicBezTo>
                      <a:pt x="8" y="75"/>
                      <a:pt x="19" y="68"/>
                      <a:pt x="35" y="63"/>
                    </a:cubicBezTo>
                    <a:lnTo>
                      <a:pt x="54" y="57"/>
                    </a:lnTo>
                    <a:cubicBezTo>
                      <a:pt x="70" y="52"/>
                      <a:pt x="92" y="45"/>
                      <a:pt x="127" y="35"/>
                    </a:cubicBezTo>
                    <a:cubicBezTo>
                      <a:pt x="137" y="32"/>
                      <a:pt x="146" y="27"/>
                      <a:pt x="154" y="22"/>
                    </a:cubicBezTo>
                    <a:cubicBezTo>
                      <a:pt x="142" y="20"/>
                      <a:pt x="133" y="14"/>
                      <a:pt x="125" y="9"/>
                    </a:cubicBezTo>
                    <a:cubicBezTo>
                      <a:pt x="117" y="4"/>
                      <a:pt x="110" y="0"/>
                      <a:pt x="101" y="0"/>
                    </a:cubicBezTo>
                    <a:cubicBezTo>
                      <a:pt x="90" y="0"/>
                      <a:pt x="81" y="6"/>
                      <a:pt x="71" y="12"/>
                    </a:cubicBezTo>
                    <a:cubicBezTo>
                      <a:pt x="61" y="18"/>
                      <a:pt x="49" y="25"/>
                      <a:pt x="35" y="25"/>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1"/>
              <p:cNvSpPr>
                <a:spLocks noEditPoints="1"/>
              </p:cNvSpPr>
              <p:nvPr/>
            </p:nvSpPr>
            <p:spPr bwMode="auto">
              <a:xfrm>
                <a:off x="2560747" y="2966032"/>
                <a:ext cx="176080" cy="170008"/>
              </a:xfrm>
              <a:custGeom>
                <a:avLst/>
                <a:gdLst>
                  <a:gd name="T0" fmla="*/ 65 w 160"/>
                  <a:gd name="T1" fmla="*/ 43 h 157"/>
                  <a:gd name="T2" fmla="*/ 65 w 160"/>
                  <a:gd name="T3" fmla="*/ 43 h 157"/>
                  <a:gd name="T4" fmla="*/ 134 w 160"/>
                  <a:gd name="T5" fmla="*/ 55 h 157"/>
                  <a:gd name="T6" fmla="*/ 96 w 160"/>
                  <a:gd name="T7" fmla="*/ 114 h 157"/>
                  <a:gd name="T8" fmla="*/ 26 w 160"/>
                  <a:gd name="T9" fmla="*/ 102 h 157"/>
                  <a:gd name="T10" fmla="*/ 65 w 160"/>
                  <a:gd name="T11" fmla="*/ 43 h 157"/>
                  <a:gd name="T12" fmla="*/ 108 w 160"/>
                  <a:gd name="T13" fmla="*/ 141 h 157"/>
                  <a:gd name="T14" fmla="*/ 108 w 160"/>
                  <a:gd name="T15" fmla="*/ 141 h 157"/>
                  <a:gd name="T16" fmla="*/ 145 w 160"/>
                  <a:gd name="T17" fmla="*/ 50 h 157"/>
                  <a:gd name="T18" fmla="*/ 53 w 160"/>
                  <a:gd name="T19" fmla="*/ 16 h 157"/>
                  <a:gd name="T20" fmla="*/ 16 w 160"/>
                  <a:gd name="T21" fmla="*/ 107 h 157"/>
                  <a:gd name="T22" fmla="*/ 108 w 160"/>
                  <a:gd name="T23" fmla="*/ 14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7">
                    <a:moveTo>
                      <a:pt x="65" y="43"/>
                    </a:moveTo>
                    <a:lnTo>
                      <a:pt x="65" y="43"/>
                    </a:lnTo>
                    <a:cubicBezTo>
                      <a:pt x="93" y="30"/>
                      <a:pt x="126" y="36"/>
                      <a:pt x="134" y="55"/>
                    </a:cubicBezTo>
                    <a:cubicBezTo>
                      <a:pt x="143" y="74"/>
                      <a:pt x="125" y="102"/>
                      <a:pt x="96" y="114"/>
                    </a:cubicBezTo>
                    <a:cubicBezTo>
                      <a:pt x="68" y="127"/>
                      <a:pt x="35" y="121"/>
                      <a:pt x="26" y="102"/>
                    </a:cubicBezTo>
                    <a:cubicBezTo>
                      <a:pt x="18" y="83"/>
                      <a:pt x="36" y="55"/>
                      <a:pt x="65" y="43"/>
                    </a:cubicBezTo>
                    <a:close/>
                    <a:moveTo>
                      <a:pt x="108" y="141"/>
                    </a:moveTo>
                    <a:lnTo>
                      <a:pt x="108" y="141"/>
                    </a:lnTo>
                    <a:cubicBezTo>
                      <a:pt x="144" y="125"/>
                      <a:pt x="160" y="85"/>
                      <a:pt x="145" y="50"/>
                    </a:cubicBezTo>
                    <a:cubicBezTo>
                      <a:pt x="130" y="15"/>
                      <a:pt x="89" y="0"/>
                      <a:pt x="53" y="16"/>
                    </a:cubicBezTo>
                    <a:cubicBezTo>
                      <a:pt x="17" y="32"/>
                      <a:pt x="0" y="72"/>
                      <a:pt x="16" y="107"/>
                    </a:cubicBezTo>
                    <a:cubicBezTo>
                      <a:pt x="31" y="142"/>
                      <a:pt x="72" y="157"/>
                      <a:pt x="108" y="141"/>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p:cNvSpPr>
              <p:nvPr/>
            </p:nvSpPr>
            <p:spPr bwMode="auto">
              <a:xfrm>
                <a:off x="2609320" y="3126933"/>
                <a:ext cx="176080" cy="115363"/>
              </a:xfrm>
              <a:custGeom>
                <a:avLst/>
                <a:gdLst>
                  <a:gd name="T0" fmla="*/ 14 w 161"/>
                  <a:gd name="T1" fmla="*/ 88 h 105"/>
                  <a:gd name="T2" fmla="*/ 14 w 161"/>
                  <a:gd name="T3" fmla="*/ 88 h 105"/>
                  <a:gd name="T4" fmla="*/ 0 w 161"/>
                  <a:gd name="T5" fmla="*/ 34 h 105"/>
                  <a:gd name="T6" fmla="*/ 8 w 161"/>
                  <a:gd name="T7" fmla="*/ 31 h 105"/>
                  <a:gd name="T8" fmla="*/ 12 w 161"/>
                  <a:gd name="T9" fmla="*/ 47 h 105"/>
                  <a:gd name="T10" fmla="*/ 127 w 161"/>
                  <a:gd name="T11" fmla="*/ 17 h 105"/>
                  <a:gd name="T12" fmla="*/ 123 w 161"/>
                  <a:gd name="T13" fmla="*/ 2 h 105"/>
                  <a:gd name="T14" fmla="*/ 132 w 161"/>
                  <a:gd name="T15" fmla="*/ 0 h 105"/>
                  <a:gd name="T16" fmla="*/ 153 w 161"/>
                  <a:gd name="T17" fmla="*/ 83 h 105"/>
                  <a:gd name="T18" fmla="*/ 158 w 161"/>
                  <a:gd name="T19" fmla="*/ 81 h 105"/>
                  <a:gd name="T20" fmla="*/ 161 w 161"/>
                  <a:gd name="T21" fmla="*/ 92 h 105"/>
                  <a:gd name="T22" fmla="*/ 129 w 161"/>
                  <a:gd name="T23" fmla="*/ 100 h 105"/>
                  <a:gd name="T24" fmla="*/ 127 w 161"/>
                  <a:gd name="T25" fmla="*/ 89 h 105"/>
                  <a:gd name="T26" fmla="*/ 141 w 161"/>
                  <a:gd name="T27" fmla="*/ 86 h 105"/>
                  <a:gd name="T28" fmla="*/ 130 w 161"/>
                  <a:gd name="T29" fmla="*/ 44 h 105"/>
                  <a:gd name="T30" fmla="*/ 83 w 161"/>
                  <a:gd name="T31" fmla="*/ 56 h 105"/>
                  <a:gd name="T32" fmla="*/ 91 w 161"/>
                  <a:gd name="T33" fmla="*/ 88 h 105"/>
                  <a:gd name="T34" fmla="*/ 105 w 161"/>
                  <a:gd name="T35" fmla="*/ 85 h 105"/>
                  <a:gd name="T36" fmla="*/ 108 w 161"/>
                  <a:gd name="T37" fmla="*/ 95 h 105"/>
                  <a:gd name="T38" fmla="*/ 68 w 161"/>
                  <a:gd name="T39" fmla="*/ 105 h 105"/>
                  <a:gd name="T40" fmla="*/ 66 w 161"/>
                  <a:gd name="T41" fmla="*/ 95 h 105"/>
                  <a:gd name="T42" fmla="*/ 79 w 161"/>
                  <a:gd name="T43" fmla="*/ 91 h 105"/>
                  <a:gd name="T44" fmla="*/ 71 w 161"/>
                  <a:gd name="T45" fmla="*/ 59 h 105"/>
                  <a:gd name="T46" fmla="*/ 19 w 161"/>
                  <a:gd name="T47" fmla="*/ 72 h 105"/>
                  <a:gd name="T48" fmla="*/ 22 w 161"/>
                  <a:gd name="T49" fmla="*/ 86 h 105"/>
                  <a:gd name="T50" fmla="*/ 14 w 161"/>
                  <a:gd name="T51" fmla="*/ 8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105">
                    <a:moveTo>
                      <a:pt x="14" y="88"/>
                    </a:moveTo>
                    <a:lnTo>
                      <a:pt x="14" y="88"/>
                    </a:lnTo>
                    <a:lnTo>
                      <a:pt x="0" y="34"/>
                    </a:lnTo>
                    <a:lnTo>
                      <a:pt x="8" y="31"/>
                    </a:lnTo>
                    <a:lnTo>
                      <a:pt x="12" y="47"/>
                    </a:lnTo>
                    <a:lnTo>
                      <a:pt x="127" y="17"/>
                    </a:lnTo>
                    <a:lnTo>
                      <a:pt x="123" y="2"/>
                    </a:lnTo>
                    <a:lnTo>
                      <a:pt x="132" y="0"/>
                    </a:lnTo>
                    <a:lnTo>
                      <a:pt x="153" y="83"/>
                    </a:lnTo>
                    <a:lnTo>
                      <a:pt x="158" y="81"/>
                    </a:lnTo>
                    <a:lnTo>
                      <a:pt x="161" y="92"/>
                    </a:lnTo>
                    <a:lnTo>
                      <a:pt x="129" y="100"/>
                    </a:lnTo>
                    <a:lnTo>
                      <a:pt x="127" y="89"/>
                    </a:lnTo>
                    <a:lnTo>
                      <a:pt x="141" y="86"/>
                    </a:lnTo>
                    <a:lnTo>
                      <a:pt x="130" y="44"/>
                    </a:lnTo>
                    <a:lnTo>
                      <a:pt x="83" y="56"/>
                    </a:lnTo>
                    <a:lnTo>
                      <a:pt x="91" y="88"/>
                    </a:lnTo>
                    <a:lnTo>
                      <a:pt x="105" y="85"/>
                    </a:lnTo>
                    <a:lnTo>
                      <a:pt x="108" y="95"/>
                    </a:lnTo>
                    <a:lnTo>
                      <a:pt x="68" y="105"/>
                    </a:lnTo>
                    <a:lnTo>
                      <a:pt x="66" y="95"/>
                    </a:lnTo>
                    <a:lnTo>
                      <a:pt x="79" y="91"/>
                    </a:lnTo>
                    <a:lnTo>
                      <a:pt x="71" y="59"/>
                    </a:lnTo>
                    <a:lnTo>
                      <a:pt x="19" y="72"/>
                    </a:lnTo>
                    <a:lnTo>
                      <a:pt x="22" y="86"/>
                    </a:lnTo>
                    <a:lnTo>
                      <a:pt x="14" y="8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806022" y="3060144"/>
                <a:ext cx="173045" cy="170008"/>
              </a:xfrm>
              <a:custGeom>
                <a:avLst/>
                <a:gdLst>
                  <a:gd name="T0" fmla="*/ 49 w 157"/>
                  <a:gd name="T1" fmla="*/ 3 h 157"/>
                  <a:gd name="T2" fmla="*/ 49 w 157"/>
                  <a:gd name="T3" fmla="*/ 3 h 157"/>
                  <a:gd name="T4" fmla="*/ 44 w 157"/>
                  <a:gd name="T5" fmla="*/ 20 h 157"/>
                  <a:gd name="T6" fmla="*/ 119 w 157"/>
                  <a:gd name="T7" fmla="*/ 42 h 157"/>
                  <a:gd name="T8" fmla="*/ 156 w 157"/>
                  <a:gd name="T9" fmla="*/ 79 h 157"/>
                  <a:gd name="T10" fmla="*/ 153 w 157"/>
                  <a:gd name="T11" fmla="*/ 110 h 157"/>
                  <a:gd name="T12" fmla="*/ 93 w 157"/>
                  <a:gd name="T13" fmla="*/ 149 h 157"/>
                  <a:gd name="T14" fmla="*/ 13 w 157"/>
                  <a:gd name="T15" fmla="*/ 126 h 157"/>
                  <a:gd name="T16" fmla="*/ 8 w 157"/>
                  <a:gd name="T17" fmla="*/ 141 h 157"/>
                  <a:gd name="T18" fmla="*/ 0 w 157"/>
                  <a:gd name="T19" fmla="*/ 138 h 157"/>
                  <a:gd name="T20" fmla="*/ 16 w 157"/>
                  <a:gd name="T21" fmla="*/ 83 h 157"/>
                  <a:gd name="T22" fmla="*/ 25 w 157"/>
                  <a:gd name="T23" fmla="*/ 85 h 157"/>
                  <a:gd name="T24" fmla="*/ 20 w 157"/>
                  <a:gd name="T25" fmla="*/ 100 h 157"/>
                  <a:gd name="T26" fmla="*/ 94 w 157"/>
                  <a:gd name="T27" fmla="*/ 122 h 157"/>
                  <a:gd name="T28" fmla="*/ 132 w 157"/>
                  <a:gd name="T29" fmla="*/ 119 h 157"/>
                  <a:gd name="T30" fmla="*/ 141 w 157"/>
                  <a:gd name="T31" fmla="*/ 103 h 157"/>
                  <a:gd name="T32" fmla="*/ 114 w 157"/>
                  <a:gd name="T33" fmla="*/ 54 h 157"/>
                  <a:gd name="T34" fmla="*/ 41 w 157"/>
                  <a:gd name="T35" fmla="*/ 33 h 157"/>
                  <a:gd name="T36" fmla="*/ 36 w 157"/>
                  <a:gd name="T37" fmla="*/ 49 h 157"/>
                  <a:gd name="T38" fmla="*/ 27 w 157"/>
                  <a:gd name="T39" fmla="*/ 46 h 157"/>
                  <a:gd name="T40" fmla="*/ 41 w 157"/>
                  <a:gd name="T41" fmla="*/ 0 h 157"/>
                  <a:gd name="T42" fmla="*/ 49 w 157"/>
                  <a:gd name="T43" fmla="*/ 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157">
                    <a:moveTo>
                      <a:pt x="49" y="3"/>
                    </a:moveTo>
                    <a:lnTo>
                      <a:pt x="49" y="3"/>
                    </a:lnTo>
                    <a:lnTo>
                      <a:pt x="44" y="20"/>
                    </a:lnTo>
                    <a:lnTo>
                      <a:pt x="119" y="42"/>
                    </a:lnTo>
                    <a:cubicBezTo>
                      <a:pt x="141" y="48"/>
                      <a:pt x="153" y="60"/>
                      <a:pt x="156" y="79"/>
                    </a:cubicBezTo>
                    <a:cubicBezTo>
                      <a:pt x="157" y="89"/>
                      <a:pt x="156" y="100"/>
                      <a:pt x="153" y="110"/>
                    </a:cubicBezTo>
                    <a:cubicBezTo>
                      <a:pt x="144" y="142"/>
                      <a:pt x="120" y="157"/>
                      <a:pt x="93" y="149"/>
                    </a:cubicBezTo>
                    <a:lnTo>
                      <a:pt x="13" y="126"/>
                    </a:lnTo>
                    <a:lnTo>
                      <a:pt x="8" y="141"/>
                    </a:lnTo>
                    <a:lnTo>
                      <a:pt x="0" y="138"/>
                    </a:lnTo>
                    <a:lnTo>
                      <a:pt x="16" y="83"/>
                    </a:lnTo>
                    <a:lnTo>
                      <a:pt x="25" y="85"/>
                    </a:lnTo>
                    <a:lnTo>
                      <a:pt x="20" y="100"/>
                    </a:lnTo>
                    <a:lnTo>
                      <a:pt x="94" y="122"/>
                    </a:lnTo>
                    <a:cubicBezTo>
                      <a:pt x="114" y="128"/>
                      <a:pt x="124" y="127"/>
                      <a:pt x="132" y="119"/>
                    </a:cubicBezTo>
                    <a:cubicBezTo>
                      <a:pt x="136" y="115"/>
                      <a:pt x="139" y="109"/>
                      <a:pt x="141" y="103"/>
                    </a:cubicBezTo>
                    <a:cubicBezTo>
                      <a:pt x="148" y="80"/>
                      <a:pt x="138" y="62"/>
                      <a:pt x="114" y="54"/>
                    </a:cubicBezTo>
                    <a:lnTo>
                      <a:pt x="41" y="33"/>
                    </a:lnTo>
                    <a:lnTo>
                      <a:pt x="36" y="49"/>
                    </a:lnTo>
                    <a:lnTo>
                      <a:pt x="27" y="46"/>
                    </a:lnTo>
                    <a:lnTo>
                      <a:pt x="41" y="0"/>
                    </a:lnTo>
                    <a:lnTo>
                      <a:pt x="49" y="3"/>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p:cNvSpPr>
              <p:nvPr/>
            </p:nvSpPr>
            <p:spPr bwMode="auto">
              <a:xfrm>
                <a:off x="972993" y="3075322"/>
                <a:ext cx="33395" cy="33395"/>
              </a:xfrm>
              <a:custGeom>
                <a:avLst/>
                <a:gdLst>
                  <a:gd name="T0" fmla="*/ 29 w 32"/>
                  <a:gd name="T1" fmla="*/ 21 h 32"/>
                  <a:gd name="T2" fmla="*/ 29 w 32"/>
                  <a:gd name="T3" fmla="*/ 21 h 32"/>
                  <a:gd name="T4" fmla="*/ 11 w 32"/>
                  <a:gd name="T5" fmla="*/ 29 h 32"/>
                  <a:gd name="T6" fmla="*/ 3 w 32"/>
                  <a:gd name="T7" fmla="*/ 10 h 32"/>
                  <a:gd name="T8" fmla="*/ 21 w 32"/>
                  <a:gd name="T9" fmla="*/ 3 h 32"/>
                  <a:gd name="T10" fmla="*/ 29 w 32"/>
                  <a:gd name="T11" fmla="*/ 21 h 32"/>
                </a:gdLst>
                <a:ahLst/>
                <a:cxnLst>
                  <a:cxn ang="0">
                    <a:pos x="T0" y="T1"/>
                  </a:cxn>
                  <a:cxn ang="0">
                    <a:pos x="T2" y="T3"/>
                  </a:cxn>
                  <a:cxn ang="0">
                    <a:pos x="T4" y="T5"/>
                  </a:cxn>
                  <a:cxn ang="0">
                    <a:pos x="T6" y="T7"/>
                  </a:cxn>
                  <a:cxn ang="0">
                    <a:pos x="T8" y="T9"/>
                  </a:cxn>
                  <a:cxn ang="0">
                    <a:pos x="T10" y="T11"/>
                  </a:cxn>
                </a:cxnLst>
                <a:rect l="0" t="0" r="r" b="b"/>
                <a:pathLst>
                  <a:path w="32" h="32">
                    <a:moveTo>
                      <a:pt x="29" y="21"/>
                    </a:moveTo>
                    <a:lnTo>
                      <a:pt x="29" y="21"/>
                    </a:lnTo>
                    <a:cubicBezTo>
                      <a:pt x="26" y="28"/>
                      <a:pt x="18" y="32"/>
                      <a:pt x="11" y="29"/>
                    </a:cubicBezTo>
                    <a:cubicBezTo>
                      <a:pt x="4" y="26"/>
                      <a:pt x="0" y="17"/>
                      <a:pt x="3" y="10"/>
                    </a:cubicBezTo>
                    <a:cubicBezTo>
                      <a:pt x="6" y="3"/>
                      <a:pt x="14" y="0"/>
                      <a:pt x="21" y="3"/>
                    </a:cubicBezTo>
                    <a:cubicBezTo>
                      <a:pt x="28" y="6"/>
                      <a:pt x="32" y="14"/>
                      <a:pt x="29" y="21"/>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15"/>
              <p:cNvSpPr>
                <a:spLocks/>
              </p:cNvSpPr>
              <p:nvPr/>
            </p:nvSpPr>
            <p:spPr bwMode="auto">
              <a:xfrm>
                <a:off x="900132" y="2896208"/>
                <a:ext cx="160901" cy="148758"/>
              </a:xfrm>
              <a:custGeom>
                <a:avLst/>
                <a:gdLst>
                  <a:gd name="T0" fmla="*/ 121 w 148"/>
                  <a:gd name="T1" fmla="*/ 124 h 134"/>
                  <a:gd name="T2" fmla="*/ 121 w 148"/>
                  <a:gd name="T3" fmla="*/ 124 h 134"/>
                  <a:gd name="T4" fmla="*/ 115 w 148"/>
                  <a:gd name="T5" fmla="*/ 134 h 134"/>
                  <a:gd name="T6" fmla="*/ 83 w 148"/>
                  <a:gd name="T7" fmla="*/ 116 h 134"/>
                  <a:gd name="T8" fmla="*/ 88 w 148"/>
                  <a:gd name="T9" fmla="*/ 106 h 134"/>
                  <a:gd name="T10" fmla="*/ 101 w 148"/>
                  <a:gd name="T11" fmla="*/ 114 h 134"/>
                  <a:gd name="T12" fmla="*/ 123 w 148"/>
                  <a:gd name="T13" fmla="*/ 95 h 134"/>
                  <a:gd name="T14" fmla="*/ 118 w 148"/>
                  <a:gd name="T15" fmla="*/ 67 h 134"/>
                  <a:gd name="T16" fmla="*/ 81 w 148"/>
                  <a:gd name="T17" fmla="*/ 75 h 134"/>
                  <a:gd name="T18" fmla="*/ 49 w 148"/>
                  <a:gd name="T19" fmla="*/ 89 h 134"/>
                  <a:gd name="T20" fmla="*/ 25 w 148"/>
                  <a:gd name="T21" fmla="*/ 85 h 134"/>
                  <a:gd name="T22" fmla="*/ 12 w 148"/>
                  <a:gd name="T23" fmla="*/ 30 h 134"/>
                  <a:gd name="T24" fmla="*/ 27 w 148"/>
                  <a:gd name="T25" fmla="*/ 13 h 134"/>
                  <a:gd name="T26" fmla="*/ 22 w 148"/>
                  <a:gd name="T27" fmla="*/ 10 h 134"/>
                  <a:gd name="T28" fmla="*/ 27 w 148"/>
                  <a:gd name="T29" fmla="*/ 0 h 134"/>
                  <a:gd name="T30" fmla="*/ 58 w 148"/>
                  <a:gd name="T31" fmla="*/ 17 h 134"/>
                  <a:gd name="T32" fmla="*/ 53 w 148"/>
                  <a:gd name="T33" fmla="*/ 27 h 134"/>
                  <a:gd name="T34" fmla="*/ 40 w 148"/>
                  <a:gd name="T35" fmla="*/ 20 h 134"/>
                  <a:gd name="T36" fmla="*/ 23 w 148"/>
                  <a:gd name="T37" fmla="*/ 35 h 134"/>
                  <a:gd name="T38" fmla="*/ 29 w 148"/>
                  <a:gd name="T39" fmla="*/ 60 h 134"/>
                  <a:gd name="T40" fmla="*/ 63 w 148"/>
                  <a:gd name="T41" fmla="*/ 52 h 134"/>
                  <a:gd name="T42" fmla="*/ 82 w 148"/>
                  <a:gd name="T43" fmla="*/ 42 h 134"/>
                  <a:gd name="T44" fmla="*/ 100 w 148"/>
                  <a:gd name="T45" fmla="*/ 37 h 134"/>
                  <a:gd name="T46" fmla="*/ 121 w 148"/>
                  <a:gd name="T47" fmla="*/ 43 h 134"/>
                  <a:gd name="T48" fmla="*/ 136 w 148"/>
                  <a:gd name="T49" fmla="*/ 98 h 134"/>
                  <a:gd name="T50" fmla="*/ 114 w 148"/>
                  <a:gd name="T51" fmla="*/ 121 h 134"/>
                  <a:gd name="T52" fmla="*/ 121 w 148"/>
                  <a:gd name="T53"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 h="134">
                    <a:moveTo>
                      <a:pt x="121" y="124"/>
                    </a:moveTo>
                    <a:lnTo>
                      <a:pt x="121" y="124"/>
                    </a:lnTo>
                    <a:lnTo>
                      <a:pt x="115" y="134"/>
                    </a:lnTo>
                    <a:lnTo>
                      <a:pt x="83" y="116"/>
                    </a:lnTo>
                    <a:lnTo>
                      <a:pt x="88" y="106"/>
                    </a:lnTo>
                    <a:lnTo>
                      <a:pt x="101" y="114"/>
                    </a:lnTo>
                    <a:cubicBezTo>
                      <a:pt x="113" y="109"/>
                      <a:pt x="118" y="104"/>
                      <a:pt x="123" y="95"/>
                    </a:cubicBezTo>
                    <a:cubicBezTo>
                      <a:pt x="129" y="84"/>
                      <a:pt x="127" y="73"/>
                      <a:pt x="118" y="67"/>
                    </a:cubicBezTo>
                    <a:cubicBezTo>
                      <a:pt x="110" y="63"/>
                      <a:pt x="101" y="65"/>
                      <a:pt x="81" y="75"/>
                    </a:cubicBezTo>
                    <a:cubicBezTo>
                      <a:pt x="60" y="87"/>
                      <a:pt x="57" y="88"/>
                      <a:pt x="49" y="89"/>
                    </a:cubicBezTo>
                    <a:cubicBezTo>
                      <a:pt x="41" y="91"/>
                      <a:pt x="33" y="89"/>
                      <a:pt x="25" y="85"/>
                    </a:cubicBezTo>
                    <a:cubicBezTo>
                      <a:pt x="5" y="74"/>
                      <a:pt x="0" y="52"/>
                      <a:pt x="12" y="30"/>
                    </a:cubicBezTo>
                    <a:cubicBezTo>
                      <a:pt x="16" y="23"/>
                      <a:pt x="21" y="18"/>
                      <a:pt x="27" y="13"/>
                    </a:cubicBezTo>
                    <a:lnTo>
                      <a:pt x="22" y="10"/>
                    </a:lnTo>
                    <a:lnTo>
                      <a:pt x="27" y="0"/>
                    </a:lnTo>
                    <a:lnTo>
                      <a:pt x="58" y="17"/>
                    </a:lnTo>
                    <a:lnTo>
                      <a:pt x="53" y="27"/>
                    </a:lnTo>
                    <a:lnTo>
                      <a:pt x="40" y="20"/>
                    </a:lnTo>
                    <a:cubicBezTo>
                      <a:pt x="31" y="25"/>
                      <a:pt x="27" y="29"/>
                      <a:pt x="23" y="35"/>
                    </a:cubicBezTo>
                    <a:cubicBezTo>
                      <a:pt x="18" y="45"/>
                      <a:pt x="20" y="56"/>
                      <a:pt x="29" y="60"/>
                    </a:cubicBezTo>
                    <a:cubicBezTo>
                      <a:pt x="36" y="64"/>
                      <a:pt x="43" y="63"/>
                      <a:pt x="63" y="52"/>
                    </a:cubicBezTo>
                    <a:cubicBezTo>
                      <a:pt x="73" y="46"/>
                      <a:pt x="80" y="43"/>
                      <a:pt x="82" y="42"/>
                    </a:cubicBezTo>
                    <a:cubicBezTo>
                      <a:pt x="87" y="39"/>
                      <a:pt x="93" y="38"/>
                      <a:pt x="100" y="37"/>
                    </a:cubicBezTo>
                    <a:cubicBezTo>
                      <a:pt x="108" y="37"/>
                      <a:pt x="114" y="39"/>
                      <a:pt x="121" y="43"/>
                    </a:cubicBezTo>
                    <a:cubicBezTo>
                      <a:pt x="142" y="54"/>
                      <a:pt x="148" y="77"/>
                      <a:pt x="136" y="98"/>
                    </a:cubicBezTo>
                    <a:cubicBezTo>
                      <a:pt x="130" y="109"/>
                      <a:pt x="124" y="115"/>
                      <a:pt x="114" y="121"/>
                    </a:cubicBezTo>
                    <a:lnTo>
                      <a:pt x="121" y="124"/>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6"/>
              <p:cNvSpPr>
                <a:spLocks/>
              </p:cNvSpPr>
              <p:nvPr/>
            </p:nvSpPr>
            <p:spPr bwMode="auto">
              <a:xfrm>
                <a:off x="1061034" y="2914423"/>
                <a:ext cx="30359" cy="30359"/>
              </a:xfrm>
              <a:custGeom>
                <a:avLst/>
                <a:gdLst>
                  <a:gd name="T0" fmla="*/ 27 w 27"/>
                  <a:gd name="T1" fmla="*/ 14 h 27"/>
                  <a:gd name="T2" fmla="*/ 27 w 27"/>
                  <a:gd name="T3" fmla="*/ 14 h 27"/>
                  <a:gd name="T4" fmla="*/ 13 w 27"/>
                  <a:gd name="T5" fmla="*/ 27 h 27"/>
                  <a:gd name="T6" fmla="*/ 0 w 27"/>
                  <a:gd name="T7" fmla="*/ 14 h 27"/>
                  <a:gd name="T8" fmla="*/ 13 w 27"/>
                  <a:gd name="T9" fmla="*/ 0 h 27"/>
                  <a:gd name="T10" fmla="*/ 27 w 27"/>
                  <a:gd name="T11" fmla="*/ 14 h 27"/>
                </a:gdLst>
                <a:ahLst/>
                <a:cxnLst>
                  <a:cxn ang="0">
                    <a:pos x="T0" y="T1"/>
                  </a:cxn>
                  <a:cxn ang="0">
                    <a:pos x="T2" y="T3"/>
                  </a:cxn>
                  <a:cxn ang="0">
                    <a:pos x="T4" y="T5"/>
                  </a:cxn>
                  <a:cxn ang="0">
                    <a:pos x="T6" y="T7"/>
                  </a:cxn>
                  <a:cxn ang="0">
                    <a:pos x="T8" y="T9"/>
                  </a:cxn>
                  <a:cxn ang="0">
                    <a:pos x="T10" y="T11"/>
                  </a:cxn>
                </a:cxnLst>
                <a:rect l="0" t="0" r="r" b="b"/>
                <a:pathLst>
                  <a:path w="27" h="27">
                    <a:moveTo>
                      <a:pt x="27" y="14"/>
                    </a:moveTo>
                    <a:lnTo>
                      <a:pt x="27" y="14"/>
                    </a:lnTo>
                    <a:cubicBezTo>
                      <a:pt x="27" y="21"/>
                      <a:pt x="21" y="27"/>
                      <a:pt x="13" y="27"/>
                    </a:cubicBezTo>
                    <a:cubicBezTo>
                      <a:pt x="6" y="27"/>
                      <a:pt x="0" y="21"/>
                      <a:pt x="0" y="14"/>
                    </a:cubicBezTo>
                    <a:cubicBezTo>
                      <a:pt x="0" y="6"/>
                      <a:pt x="6" y="0"/>
                      <a:pt x="13" y="0"/>
                    </a:cubicBezTo>
                    <a:cubicBezTo>
                      <a:pt x="21" y="0"/>
                      <a:pt x="27" y="6"/>
                      <a:pt x="27" y="14"/>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7"/>
              <p:cNvSpPr>
                <a:spLocks/>
              </p:cNvSpPr>
              <p:nvPr/>
            </p:nvSpPr>
            <p:spPr bwMode="auto">
              <a:xfrm>
                <a:off x="1276579" y="2501547"/>
                <a:ext cx="163936" cy="188223"/>
              </a:xfrm>
              <a:custGeom>
                <a:avLst/>
                <a:gdLst>
                  <a:gd name="T0" fmla="*/ 150 w 150"/>
                  <a:gd name="T1" fmla="*/ 126 h 170"/>
                  <a:gd name="T2" fmla="*/ 150 w 150"/>
                  <a:gd name="T3" fmla="*/ 126 h 170"/>
                  <a:gd name="T4" fmla="*/ 63 w 150"/>
                  <a:gd name="T5" fmla="*/ 170 h 170"/>
                  <a:gd name="T6" fmla="*/ 58 w 150"/>
                  <a:gd name="T7" fmla="*/ 163 h 170"/>
                  <a:gd name="T8" fmla="*/ 72 w 150"/>
                  <a:gd name="T9" fmla="*/ 156 h 170"/>
                  <a:gd name="T10" fmla="*/ 18 w 150"/>
                  <a:gd name="T11" fmla="*/ 50 h 170"/>
                  <a:gd name="T12" fmla="*/ 4 w 150"/>
                  <a:gd name="T13" fmla="*/ 57 h 170"/>
                  <a:gd name="T14" fmla="*/ 0 w 150"/>
                  <a:gd name="T15" fmla="*/ 49 h 170"/>
                  <a:gd name="T16" fmla="*/ 76 w 150"/>
                  <a:gd name="T17" fmla="*/ 11 h 170"/>
                  <a:gd name="T18" fmla="*/ 73 w 150"/>
                  <a:gd name="T19" fmla="*/ 5 h 170"/>
                  <a:gd name="T20" fmla="*/ 83 w 150"/>
                  <a:gd name="T21" fmla="*/ 0 h 170"/>
                  <a:gd name="T22" fmla="*/ 98 w 150"/>
                  <a:gd name="T23" fmla="*/ 29 h 170"/>
                  <a:gd name="T24" fmla="*/ 88 w 150"/>
                  <a:gd name="T25" fmla="*/ 34 h 170"/>
                  <a:gd name="T26" fmla="*/ 82 w 150"/>
                  <a:gd name="T27" fmla="*/ 21 h 170"/>
                  <a:gd name="T28" fmla="*/ 43 w 150"/>
                  <a:gd name="T29" fmla="*/ 41 h 170"/>
                  <a:gd name="T30" fmla="*/ 66 w 150"/>
                  <a:gd name="T31" fmla="*/ 84 h 170"/>
                  <a:gd name="T32" fmla="*/ 95 w 150"/>
                  <a:gd name="T33" fmla="*/ 69 h 170"/>
                  <a:gd name="T34" fmla="*/ 89 w 150"/>
                  <a:gd name="T35" fmla="*/ 57 h 170"/>
                  <a:gd name="T36" fmla="*/ 98 w 150"/>
                  <a:gd name="T37" fmla="*/ 51 h 170"/>
                  <a:gd name="T38" fmla="*/ 117 w 150"/>
                  <a:gd name="T39" fmla="*/ 87 h 170"/>
                  <a:gd name="T40" fmla="*/ 107 w 150"/>
                  <a:gd name="T41" fmla="*/ 93 h 170"/>
                  <a:gd name="T42" fmla="*/ 100 w 150"/>
                  <a:gd name="T43" fmla="*/ 80 h 170"/>
                  <a:gd name="T44" fmla="*/ 71 w 150"/>
                  <a:gd name="T45" fmla="*/ 95 h 170"/>
                  <a:gd name="T46" fmla="*/ 95 w 150"/>
                  <a:gd name="T47" fmla="*/ 140 h 170"/>
                  <a:gd name="T48" fmla="*/ 134 w 150"/>
                  <a:gd name="T49" fmla="*/ 120 h 170"/>
                  <a:gd name="T50" fmla="*/ 127 w 150"/>
                  <a:gd name="T51" fmla="*/ 106 h 170"/>
                  <a:gd name="T52" fmla="*/ 137 w 150"/>
                  <a:gd name="T53" fmla="*/ 101 h 170"/>
                  <a:gd name="T54" fmla="*/ 150 w 150"/>
                  <a:gd name="T55" fmla="*/ 12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170">
                    <a:moveTo>
                      <a:pt x="150" y="126"/>
                    </a:moveTo>
                    <a:lnTo>
                      <a:pt x="150" y="126"/>
                    </a:lnTo>
                    <a:lnTo>
                      <a:pt x="63" y="170"/>
                    </a:lnTo>
                    <a:lnTo>
                      <a:pt x="58" y="163"/>
                    </a:lnTo>
                    <a:lnTo>
                      <a:pt x="72" y="156"/>
                    </a:lnTo>
                    <a:lnTo>
                      <a:pt x="18" y="50"/>
                    </a:lnTo>
                    <a:lnTo>
                      <a:pt x="4" y="57"/>
                    </a:lnTo>
                    <a:lnTo>
                      <a:pt x="0" y="49"/>
                    </a:lnTo>
                    <a:lnTo>
                      <a:pt x="76" y="11"/>
                    </a:lnTo>
                    <a:lnTo>
                      <a:pt x="73" y="5"/>
                    </a:lnTo>
                    <a:lnTo>
                      <a:pt x="83" y="0"/>
                    </a:lnTo>
                    <a:lnTo>
                      <a:pt x="98" y="29"/>
                    </a:lnTo>
                    <a:lnTo>
                      <a:pt x="88" y="34"/>
                    </a:lnTo>
                    <a:lnTo>
                      <a:pt x="82" y="21"/>
                    </a:lnTo>
                    <a:lnTo>
                      <a:pt x="43" y="41"/>
                    </a:lnTo>
                    <a:lnTo>
                      <a:pt x="66" y="84"/>
                    </a:lnTo>
                    <a:lnTo>
                      <a:pt x="95" y="69"/>
                    </a:lnTo>
                    <a:lnTo>
                      <a:pt x="89" y="57"/>
                    </a:lnTo>
                    <a:lnTo>
                      <a:pt x="98" y="51"/>
                    </a:lnTo>
                    <a:lnTo>
                      <a:pt x="117" y="87"/>
                    </a:lnTo>
                    <a:lnTo>
                      <a:pt x="107" y="93"/>
                    </a:lnTo>
                    <a:lnTo>
                      <a:pt x="100" y="80"/>
                    </a:lnTo>
                    <a:lnTo>
                      <a:pt x="71" y="95"/>
                    </a:lnTo>
                    <a:lnTo>
                      <a:pt x="95" y="140"/>
                    </a:lnTo>
                    <a:lnTo>
                      <a:pt x="134" y="120"/>
                    </a:lnTo>
                    <a:lnTo>
                      <a:pt x="127" y="106"/>
                    </a:lnTo>
                    <a:lnTo>
                      <a:pt x="137" y="101"/>
                    </a:lnTo>
                    <a:lnTo>
                      <a:pt x="150" y="12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8"/>
              <p:cNvSpPr>
                <a:spLocks/>
              </p:cNvSpPr>
              <p:nvPr/>
            </p:nvSpPr>
            <p:spPr bwMode="auto">
              <a:xfrm>
                <a:off x="1422300" y="2456008"/>
                <a:ext cx="130543" cy="173045"/>
              </a:xfrm>
              <a:custGeom>
                <a:avLst/>
                <a:gdLst>
                  <a:gd name="T0" fmla="*/ 100 w 119"/>
                  <a:gd name="T1" fmla="*/ 138 h 157"/>
                  <a:gd name="T2" fmla="*/ 100 w 119"/>
                  <a:gd name="T3" fmla="*/ 138 h 157"/>
                  <a:gd name="T4" fmla="*/ 43 w 119"/>
                  <a:gd name="T5" fmla="*/ 157 h 157"/>
                  <a:gd name="T6" fmla="*/ 40 w 119"/>
                  <a:gd name="T7" fmla="*/ 149 h 157"/>
                  <a:gd name="T8" fmla="*/ 55 w 119"/>
                  <a:gd name="T9" fmla="*/ 144 h 157"/>
                  <a:gd name="T10" fmla="*/ 18 w 119"/>
                  <a:gd name="T11" fmla="*/ 31 h 157"/>
                  <a:gd name="T12" fmla="*/ 3 w 119"/>
                  <a:gd name="T13" fmla="*/ 36 h 157"/>
                  <a:gd name="T14" fmla="*/ 0 w 119"/>
                  <a:gd name="T15" fmla="*/ 28 h 157"/>
                  <a:gd name="T16" fmla="*/ 60 w 119"/>
                  <a:gd name="T17" fmla="*/ 8 h 157"/>
                  <a:gd name="T18" fmla="*/ 112 w 119"/>
                  <a:gd name="T19" fmla="*/ 32 h 157"/>
                  <a:gd name="T20" fmla="*/ 83 w 119"/>
                  <a:gd name="T21" fmla="*/ 85 h 157"/>
                  <a:gd name="T22" fmla="*/ 72 w 119"/>
                  <a:gd name="T23" fmla="*/ 87 h 157"/>
                  <a:gd name="T24" fmla="*/ 69 w 119"/>
                  <a:gd name="T25" fmla="*/ 78 h 157"/>
                  <a:gd name="T26" fmla="*/ 75 w 119"/>
                  <a:gd name="T27" fmla="*/ 76 h 157"/>
                  <a:gd name="T28" fmla="*/ 86 w 119"/>
                  <a:gd name="T29" fmla="*/ 42 h 157"/>
                  <a:gd name="T30" fmla="*/ 56 w 119"/>
                  <a:gd name="T31" fmla="*/ 22 h 157"/>
                  <a:gd name="T32" fmla="*/ 44 w 119"/>
                  <a:gd name="T33" fmla="*/ 25 h 157"/>
                  <a:gd name="T34" fmla="*/ 80 w 119"/>
                  <a:gd name="T35" fmla="*/ 135 h 157"/>
                  <a:gd name="T36" fmla="*/ 97 w 119"/>
                  <a:gd name="T37" fmla="*/ 130 h 157"/>
                  <a:gd name="T38" fmla="*/ 100 w 119"/>
                  <a:gd name="T39" fmla="*/ 13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157">
                    <a:moveTo>
                      <a:pt x="100" y="138"/>
                    </a:moveTo>
                    <a:lnTo>
                      <a:pt x="100" y="138"/>
                    </a:lnTo>
                    <a:lnTo>
                      <a:pt x="43" y="157"/>
                    </a:lnTo>
                    <a:lnTo>
                      <a:pt x="40" y="149"/>
                    </a:lnTo>
                    <a:lnTo>
                      <a:pt x="55" y="144"/>
                    </a:lnTo>
                    <a:lnTo>
                      <a:pt x="18" y="31"/>
                    </a:lnTo>
                    <a:lnTo>
                      <a:pt x="3" y="36"/>
                    </a:lnTo>
                    <a:lnTo>
                      <a:pt x="0" y="28"/>
                    </a:lnTo>
                    <a:lnTo>
                      <a:pt x="60" y="8"/>
                    </a:lnTo>
                    <a:cubicBezTo>
                      <a:pt x="84" y="0"/>
                      <a:pt x="105" y="10"/>
                      <a:pt x="112" y="32"/>
                    </a:cubicBezTo>
                    <a:cubicBezTo>
                      <a:pt x="119" y="53"/>
                      <a:pt x="106" y="77"/>
                      <a:pt x="83" y="85"/>
                    </a:cubicBezTo>
                    <a:cubicBezTo>
                      <a:pt x="80" y="86"/>
                      <a:pt x="78" y="86"/>
                      <a:pt x="72" y="87"/>
                    </a:cubicBezTo>
                    <a:lnTo>
                      <a:pt x="69" y="78"/>
                    </a:lnTo>
                    <a:cubicBezTo>
                      <a:pt x="72" y="77"/>
                      <a:pt x="73" y="77"/>
                      <a:pt x="75" y="76"/>
                    </a:cubicBezTo>
                    <a:cubicBezTo>
                      <a:pt x="88" y="72"/>
                      <a:pt x="92" y="60"/>
                      <a:pt x="86" y="42"/>
                    </a:cubicBezTo>
                    <a:cubicBezTo>
                      <a:pt x="80" y="24"/>
                      <a:pt x="70" y="17"/>
                      <a:pt x="56" y="22"/>
                    </a:cubicBezTo>
                    <a:lnTo>
                      <a:pt x="44" y="25"/>
                    </a:lnTo>
                    <a:lnTo>
                      <a:pt x="80" y="135"/>
                    </a:lnTo>
                    <a:lnTo>
                      <a:pt x="97" y="130"/>
                    </a:lnTo>
                    <a:lnTo>
                      <a:pt x="100" y="13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9"/>
              <p:cNvSpPr>
                <a:spLocks noEditPoints="1"/>
              </p:cNvSpPr>
              <p:nvPr/>
            </p:nvSpPr>
            <p:spPr bwMode="auto">
              <a:xfrm>
                <a:off x="1568021" y="2425649"/>
                <a:ext cx="148758" cy="166973"/>
              </a:xfrm>
              <a:custGeom>
                <a:avLst/>
                <a:gdLst>
                  <a:gd name="T0" fmla="*/ 36 w 138"/>
                  <a:gd name="T1" fmla="*/ 90 h 151"/>
                  <a:gd name="T2" fmla="*/ 36 w 138"/>
                  <a:gd name="T3" fmla="*/ 90 h 151"/>
                  <a:gd name="T4" fmla="*/ 48 w 138"/>
                  <a:gd name="T5" fmla="*/ 36 h 151"/>
                  <a:gd name="T6" fmla="*/ 76 w 138"/>
                  <a:gd name="T7" fmla="*/ 83 h 151"/>
                  <a:gd name="T8" fmla="*/ 36 w 138"/>
                  <a:gd name="T9" fmla="*/ 90 h 151"/>
                  <a:gd name="T10" fmla="*/ 136 w 138"/>
                  <a:gd name="T11" fmla="*/ 119 h 151"/>
                  <a:gd name="T12" fmla="*/ 136 w 138"/>
                  <a:gd name="T13" fmla="*/ 119 h 151"/>
                  <a:gd name="T14" fmla="*/ 128 w 138"/>
                  <a:gd name="T15" fmla="*/ 121 h 151"/>
                  <a:gd name="T16" fmla="*/ 55 w 138"/>
                  <a:gd name="T17" fmla="*/ 0 h 151"/>
                  <a:gd name="T18" fmla="*/ 42 w 138"/>
                  <a:gd name="T19" fmla="*/ 2 h 151"/>
                  <a:gd name="T20" fmla="*/ 13 w 138"/>
                  <a:gd name="T21" fmla="*/ 141 h 151"/>
                  <a:gd name="T22" fmla="*/ 0 w 138"/>
                  <a:gd name="T23" fmla="*/ 143 h 151"/>
                  <a:gd name="T24" fmla="*/ 2 w 138"/>
                  <a:gd name="T25" fmla="*/ 151 h 151"/>
                  <a:gd name="T26" fmla="*/ 44 w 138"/>
                  <a:gd name="T27" fmla="*/ 144 h 151"/>
                  <a:gd name="T28" fmla="*/ 42 w 138"/>
                  <a:gd name="T29" fmla="*/ 136 h 151"/>
                  <a:gd name="T30" fmla="*/ 26 w 138"/>
                  <a:gd name="T31" fmla="*/ 139 h 151"/>
                  <a:gd name="T32" fmla="*/ 33 w 138"/>
                  <a:gd name="T33" fmla="*/ 103 h 151"/>
                  <a:gd name="T34" fmla="*/ 83 w 138"/>
                  <a:gd name="T35" fmla="*/ 95 h 151"/>
                  <a:gd name="T36" fmla="*/ 101 w 138"/>
                  <a:gd name="T37" fmla="*/ 125 h 151"/>
                  <a:gd name="T38" fmla="*/ 87 w 138"/>
                  <a:gd name="T39" fmla="*/ 128 h 151"/>
                  <a:gd name="T40" fmla="*/ 88 w 138"/>
                  <a:gd name="T41" fmla="*/ 136 h 151"/>
                  <a:gd name="T42" fmla="*/ 138 w 138"/>
                  <a:gd name="T43" fmla="*/ 128 h 151"/>
                  <a:gd name="T44" fmla="*/ 136 w 138"/>
                  <a:gd name="T45" fmla="*/ 1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51">
                    <a:moveTo>
                      <a:pt x="36" y="90"/>
                    </a:moveTo>
                    <a:lnTo>
                      <a:pt x="36" y="90"/>
                    </a:lnTo>
                    <a:lnTo>
                      <a:pt x="48" y="36"/>
                    </a:lnTo>
                    <a:lnTo>
                      <a:pt x="76" y="83"/>
                    </a:lnTo>
                    <a:lnTo>
                      <a:pt x="36" y="90"/>
                    </a:lnTo>
                    <a:close/>
                    <a:moveTo>
                      <a:pt x="136" y="119"/>
                    </a:moveTo>
                    <a:lnTo>
                      <a:pt x="136" y="119"/>
                    </a:lnTo>
                    <a:lnTo>
                      <a:pt x="128" y="121"/>
                    </a:lnTo>
                    <a:lnTo>
                      <a:pt x="55" y="0"/>
                    </a:lnTo>
                    <a:lnTo>
                      <a:pt x="42" y="2"/>
                    </a:lnTo>
                    <a:lnTo>
                      <a:pt x="13" y="141"/>
                    </a:lnTo>
                    <a:lnTo>
                      <a:pt x="0" y="143"/>
                    </a:lnTo>
                    <a:lnTo>
                      <a:pt x="2" y="151"/>
                    </a:lnTo>
                    <a:lnTo>
                      <a:pt x="44" y="144"/>
                    </a:lnTo>
                    <a:lnTo>
                      <a:pt x="42" y="136"/>
                    </a:lnTo>
                    <a:lnTo>
                      <a:pt x="26" y="139"/>
                    </a:lnTo>
                    <a:lnTo>
                      <a:pt x="33" y="103"/>
                    </a:lnTo>
                    <a:lnTo>
                      <a:pt x="83" y="95"/>
                    </a:lnTo>
                    <a:lnTo>
                      <a:pt x="101" y="125"/>
                    </a:lnTo>
                    <a:lnTo>
                      <a:pt x="87" y="128"/>
                    </a:lnTo>
                    <a:lnTo>
                      <a:pt x="88" y="136"/>
                    </a:lnTo>
                    <a:lnTo>
                      <a:pt x="138" y="128"/>
                    </a:lnTo>
                    <a:lnTo>
                      <a:pt x="136" y="119"/>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20"/>
              <p:cNvSpPr>
                <a:spLocks noEditPoints="1"/>
              </p:cNvSpPr>
              <p:nvPr/>
            </p:nvSpPr>
            <p:spPr bwMode="auto">
              <a:xfrm>
                <a:off x="1734994" y="2416543"/>
                <a:ext cx="136614" cy="148758"/>
              </a:xfrm>
              <a:custGeom>
                <a:avLst/>
                <a:gdLst>
                  <a:gd name="T0" fmla="*/ 42 w 126"/>
                  <a:gd name="T1" fmla="*/ 12 h 136"/>
                  <a:gd name="T2" fmla="*/ 42 w 126"/>
                  <a:gd name="T3" fmla="*/ 12 h 136"/>
                  <a:gd name="T4" fmla="*/ 55 w 126"/>
                  <a:gd name="T5" fmla="*/ 12 h 136"/>
                  <a:gd name="T6" fmla="*/ 78 w 126"/>
                  <a:gd name="T7" fmla="*/ 38 h 136"/>
                  <a:gd name="T8" fmla="*/ 54 w 126"/>
                  <a:gd name="T9" fmla="*/ 65 h 136"/>
                  <a:gd name="T10" fmla="*/ 42 w 126"/>
                  <a:gd name="T11" fmla="*/ 65 h 136"/>
                  <a:gd name="T12" fmla="*/ 42 w 126"/>
                  <a:gd name="T13" fmla="*/ 12 h 136"/>
                  <a:gd name="T14" fmla="*/ 126 w 126"/>
                  <a:gd name="T15" fmla="*/ 127 h 136"/>
                  <a:gd name="T16" fmla="*/ 126 w 126"/>
                  <a:gd name="T17" fmla="*/ 127 h 136"/>
                  <a:gd name="T18" fmla="*/ 117 w 126"/>
                  <a:gd name="T19" fmla="*/ 127 h 136"/>
                  <a:gd name="T20" fmla="*/ 106 w 126"/>
                  <a:gd name="T21" fmla="*/ 118 h 136"/>
                  <a:gd name="T22" fmla="*/ 77 w 126"/>
                  <a:gd name="T23" fmla="*/ 73 h 136"/>
                  <a:gd name="T24" fmla="*/ 106 w 126"/>
                  <a:gd name="T25" fmla="*/ 37 h 136"/>
                  <a:gd name="T26" fmla="*/ 96 w 126"/>
                  <a:gd name="T27" fmla="*/ 10 h 136"/>
                  <a:gd name="T28" fmla="*/ 61 w 126"/>
                  <a:gd name="T29" fmla="*/ 0 h 136"/>
                  <a:gd name="T30" fmla="*/ 0 w 126"/>
                  <a:gd name="T31" fmla="*/ 0 h 136"/>
                  <a:gd name="T32" fmla="*/ 0 w 126"/>
                  <a:gd name="T33" fmla="*/ 8 h 136"/>
                  <a:gd name="T34" fmla="*/ 16 w 126"/>
                  <a:gd name="T35" fmla="*/ 8 h 136"/>
                  <a:gd name="T36" fmla="*/ 15 w 126"/>
                  <a:gd name="T37" fmla="*/ 127 h 136"/>
                  <a:gd name="T38" fmla="*/ 0 w 126"/>
                  <a:gd name="T39" fmla="*/ 127 h 136"/>
                  <a:gd name="T40" fmla="*/ 0 w 126"/>
                  <a:gd name="T41" fmla="*/ 136 h 136"/>
                  <a:gd name="T42" fmla="*/ 57 w 126"/>
                  <a:gd name="T43" fmla="*/ 136 h 136"/>
                  <a:gd name="T44" fmla="*/ 57 w 126"/>
                  <a:gd name="T45" fmla="*/ 127 h 136"/>
                  <a:gd name="T46" fmla="*/ 42 w 126"/>
                  <a:gd name="T47" fmla="*/ 127 h 136"/>
                  <a:gd name="T48" fmla="*/ 42 w 126"/>
                  <a:gd name="T49" fmla="*/ 75 h 136"/>
                  <a:gd name="T50" fmla="*/ 48 w 126"/>
                  <a:gd name="T51" fmla="*/ 75 h 136"/>
                  <a:gd name="T52" fmla="*/ 78 w 126"/>
                  <a:gd name="T53" fmla="*/ 124 h 136"/>
                  <a:gd name="T54" fmla="*/ 100 w 126"/>
                  <a:gd name="T55" fmla="*/ 136 h 136"/>
                  <a:gd name="T56" fmla="*/ 126 w 126"/>
                  <a:gd name="T57" fmla="*/ 136 h 136"/>
                  <a:gd name="T58" fmla="*/ 126 w 126"/>
                  <a:gd name="T59" fmla="*/ 1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36">
                    <a:moveTo>
                      <a:pt x="42" y="12"/>
                    </a:moveTo>
                    <a:lnTo>
                      <a:pt x="42" y="12"/>
                    </a:lnTo>
                    <a:lnTo>
                      <a:pt x="55" y="12"/>
                    </a:lnTo>
                    <a:cubicBezTo>
                      <a:pt x="70" y="12"/>
                      <a:pt x="78" y="21"/>
                      <a:pt x="78" y="38"/>
                    </a:cubicBezTo>
                    <a:cubicBezTo>
                      <a:pt x="78" y="54"/>
                      <a:pt x="69" y="65"/>
                      <a:pt x="54" y="65"/>
                    </a:cubicBezTo>
                    <a:lnTo>
                      <a:pt x="42" y="65"/>
                    </a:lnTo>
                    <a:lnTo>
                      <a:pt x="42" y="12"/>
                    </a:lnTo>
                    <a:close/>
                    <a:moveTo>
                      <a:pt x="126" y="127"/>
                    </a:moveTo>
                    <a:lnTo>
                      <a:pt x="126" y="127"/>
                    </a:lnTo>
                    <a:lnTo>
                      <a:pt x="117" y="127"/>
                    </a:lnTo>
                    <a:cubicBezTo>
                      <a:pt x="113" y="127"/>
                      <a:pt x="111" y="126"/>
                      <a:pt x="106" y="118"/>
                    </a:cubicBezTo>
                    <a:lnTo>
                      <a:pt x="77" y="73"/>
                    </a:lnTo>
                    <a:cubicBezTo>
                      <a:pt x="96" y="67"/>
                      <a:pt x="106" y="55"/>
                      <a:pt x="106" y="37"/>
                    </a:cubicBezTo>
                    <a:cubicBezTo>
                      <a:pt x="106" y="26"/>
                      <a:pt x="103" y="17"/>
                      <a:pt x="96" y="10"/>
                    </a:cubicBezTo>
                    <a:cubicBezTo>
                      <a:pt x="88" y="3"/>
                      <a:pt x="79" y="0"/>
                      <a:pt x="61" y="0"/>
                    </a:cubicBezTo>
                    <a:lnTo>
                      <a:pt x="0" y="0"/>
                    </a:lnTo>
                    <a:lnTo>
                      <a:pt x="0" y="8"/>
                    </a:lnTo>
                    <a:lnTo>
                      <a:pt x="16" y="8"/>
                    </a:lnTo>
                    <a:lnTo>
                      <a:pt x="15" y="127"/>
                    </a:lnTo>
                    <a:lnTo>
                      <a:pt x="0" y="127"/>
                    </a:lnTo>
                    <a:lnTo>
                      <a:pt x="0" y="136"/>
                    </a:lnTo>
                    <a:lnTo>
                      <a:pt x="57" y="136"/>
                    </a:lnTo>
                    <a:lnTo>
                      <a:pt x="57" y="127"/>
                    </a:lnTo>
                    <a:lnTo>
                      <a:pt x="42" y="127"/>
                    </a:lnTo>
                    <a:lnTo>
                      <a:pt x="42" y="75"/>
                    </a:lnTo>
                    <a:lnTo>
                      <a:pt x="48" y="75"/>
                    </a:lnTo>
                    <a:lnTo>
                      <a:pt x="78" y="124"/>
                    </a:lnTo>
                    <a:cubicBezTo>
                      <a:pt x="85" y="135"/>
                      <a:pt x="88" y="136"/>
                      <a:pt x="100" y="136"/>
                    </a:cubicBezTo>
                    <a:lnTo>
                      <a:pt x="126" y="136"/>
                    </a:lnTo>
                    <a:lnTo>
                      <a:pt x="126" y="12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21"/>
              <p:cNvSpPr>
                <a:spLocks/>
              </p:cNvSpPr>
              <p:nvPr/>
            </p:nvSpPr>
            <p:spPr bwMode="auto">
              <a:xfrm>
                <a:off x="1892858" y="2413506"/>
                <a:ext cx="136614" cy="170008"/>
              </a:xfrm>
              <a:custGeom>
                <a:avLst/>
                <a:gdLst>
                  <a:gd name="T0" fmla="*/ 74 w 125"/>
                  <a:gd name="T1" fmla="*/ 156 h 156"/>
                  <a:gd name="T2" fmla="*/ 74 w 125"/>
                  <a:gd name="T3" fmla="*/ 156 h 156"/>
                  <a:gd name="T4" fmla="*/ 9 w 125"/>
                  <a:gd name="T5" fmla="*/ 145 h 156"/>
                  <a:gd name="T6" fmla="*/ 10 w 125"/>
                  <a:gd name="T7" fmla="*/ 136 h 156"/>
                  <a:gd name="T8" fmla="*/ 30 w 125"/>
                  <a:gd name="T9" fmla="*/ 139 h 156"/>
                  <a:gd name="T10" fmla="*/ 49 w 125"/>
                  <a:gd name="T11" fmla="*/ 26 h 156"/>
                  <a:gd name="T12" fmla="*/ 14 w 125"/>
                  <a:gd name="T13" fmla="*/ 20 h 156"/>
                  <a:gd name="T14" fmla="*/ 11 w 125"/>
                  <a:gd name="T15" fmla="*/ 37 h 156"/>
                  <a:gd name="T16" fmla="*/ 0 w 125"/>
                  <a:gd name="T17" fmla="*/ 35 h 156"/>
                  <a:gd name="T18" fmla="*/ 6 w 125"/>
                  <a:gd name="T19" fmla="*/ 0 h 156"/>
                  <a:gd name="T20" fmla="*/ 17 w 125"/>
                  <a:gd name="T21" fmla="*/ 2 h 156"/>
                  <a:gd name="T22" fmla="*/ 16 w 125"/>
                  <a:gd name="T23" fmla="*/ 8 h 156"/>
                  <a:gd name="T24" fmla="*/ 112 w 125"/>
                  <a:gd name="T25" fmla="*/ 24 h 156"/>
                  <a:gd name="T26" fmla="*/ 113 w 125"/>
                  <a:gd name="T27" fmla="*/ 18 h 156"/>
                  <a:gd name="T28" fmla="*/ 125 w 125"/>
                  <a:gd name="T29" fmla="*/ 20 h 156"/>
                  <a:gd name="T30" fmla="*/ 119 w 125"/>
                  <a:gd name="T31" fmla="*/ 55 h 156"/>
                  <a:gd name="T32" fmla="*/ 107 w 125"/>
                  <a:gd name="T33" fmla="*/ 53 h 156"/>
                  <a:gd name="T34" fmla="*/ 110 w 125"/>
                  <a:gd name="T35" fmla="*/ 36 h 156"/>
                  <a:gd name="T36" fmla="*/ 75 w 125"/>
                  <a:gd name="T37" fmla="*/ 30 h 156"/>
                  <a:gd name="T38" fmla="*/ 56 w 125"/>
                  <a:gd name="T39" fmla="*/ 144 h 156"/>
                  <a:gd name="T40" fmla="*/ 76 w 125"/>
                  <a:gd name="T41" fmla="*/ 147 h 156"/>
                  <a:gd name="T42" fmla="*/ 74 w 125"/>
                  <a:gd name="T4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156">
                    <a:moveTo>
                      <a:pt x="74" y="156"/>
                    </a:moveTo>
                    <a:lnTo>
                      <a:pt x="74" y="156"/>
                    </a:lnTo>
                    <a:lnTo>
                      <a:pt x="9" y="145"/>
                    </a:lnTo>
                    <a:lnTo>
                      <a:pt x="10" y="136"/>
                    </a:lnTo>
                    <a:lnTo>
                      <a:pt x="30" y="139"/>
                    </a:lnTo>
                    <a:lnTo>
                      <a:pt x="49" y="26"/>
                    </a:lnTo>
                    <a:lnTo>
                      <a:pt x="14" y="20"/>
                    </a:lnTo>
                    <a:lnTo>
                      <a:pt x="11" y="37"/>
                    </a:lnTo>
                    <a:lnTo>
                      <a:pt x="0" y="35"/>
                    </a:lnTo>
                    <a:lnTo>
                      <a:pt x="6" y="0"/>
                    </a:lnTo>
                    <a:lnTo>
                      <a:pt x="17" y="2"/>
                    </a:lnTo>
                    <a:lnTo>
                      <a:pt x="16" y="8"/>
                    </a:lnTo>
                    <a:lnTo>
                      <a:pt x="112" y="24"/>
                    </a:lnTo>
                    <a:lnTo>
                      <a:pt x="113" y="18"/>
                    </a:lnTo>
                    <a:lnTo>
                      <a:pt x="125" y="20"/>
                    </a:lnTo>
                    <a:lnTo>
                      <a:pt x="119" y="55"/>
                    </a:lnTo>
                    <a:lnTo>
                      <a:pt x="107" y="53"/>
                    </a:lnTo>
                    <a:lnTo>
                      <a:pt x="110" y="36"/>
                    </a:lnTo>
                    <a:lnTo>
                      <a:pt x="75" y="30"/>
                    </a:lnTo>
                    <a:lnTo>
                      <a:pt x="56" y="144"/>
                    </a:lnTo>
                    <a:lnTo>
                      <a:pt x="76" y="147"/>
                    </a:lnTo>
                    <a:lnTo>
                      <a:pt x="74" y="15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22"/>
              <p:cNvSpPr>
                <a:spLocks/>
              </p:cNvSpPr>
              <p:nvPr/>
            </p:nvSpPr>
            <p:spPr bwMode="auto">
              <a:xfrm>
                <a:off x="2011256" y="2449936"/>
                <a:ext cx="227690" cy="206438"/>
              </a:xfrm>
              <a:custGeom>
                <a:avLst/>
                <a:gdLst>
                  <a:gd name="T0" fmla="*/ 158 w 207"/>
                  <a:gd name="T1" fmla="*/ 188 h 188"/>
                  <a:gd name="T2" fmla="*/ 158 w 207"/>
                  <a:gd name="T3" fmla="*/ 188 h 188"/>
                  <a:gd name="T4" fmla="*/ 101 w 207"/>
                  <a:gd name="T5" fmla="*/ 166 h 188"/>
                  <a:gd name="T6" fmla="*/ 104 w 207"/>
                  <a:gd name="T7" fmla="*/ 158 h 188"/>
                  <a:gd name="T8" fmla="*/ 120 w 207"/>
                  <a:gd name="T9" fmla="*/ 164 h 188"/>
                  <a:gd name="T10" fmla="*/ 152 w 207"/>
                  <a:gd name="T11" fmla="*/ 81 h 188"/>
                  <a:gd name="T12" fmla="*/ 74 w 207"/>
                  <a:gd name="T13" fmla="*/ 157 h 188"/>
                  <a:gd name="T14" fmla="*/ 63 w 207"/>
                  <a:gd name="T15" fmla="*/ 48 h 188"/>
                  <a:gd name="T16" fmla="*/ 32 w 207"/>
                  <a:gd name="T17" fmla="*/ 129 h 188"/>
                  <a:gd name="T18" fmla="*/ 48 w 207"/>
                  <a:gd name="T19" fmla="*/ 136 h 188"/>
                  <a:gd name="T20" fmla="*/ 44 w 207"/>
                  <a:gd name="T21" fmla="*/ 144 h 188"/>
                  <a:gd name="T22" fmla="*/ 0 w 207"/>
                  <a:gd name="T23" fmla="*/ 126 h 188"/>
                  <a:gd name="T24" fmla="*/ 3 w 207"/>
                  <a:gd name="T25" fmla="*/ 118 h 188"/>
                  <a:gd name="T26" fmla="*/ 19 w 207"/>
                  <a:gd name="T27" fmla="*/ 125 h 188"/>
                  <a:gd name="T28" fmla="*/ 62 w 207"/>
                  <a:gd name="T29" fmla="*/ 14 h 188"/>
                  <a:gd name="T30" fmla="*/ 46 w 207"/>
                  <a:gd name="T31" fmla="*/ 8 h 188"/>
                  <a:gd name="T32" fmla="*/ 49 w 207"/>
                  <a:gd name="T33" fmla="*/ 0 h 188"/>
                  <a:gd name="T34" fmla="*/ 83 w 207"/>
                  <a:gd name="T35" fmla="*/ 13 h 188"/>
                  <a:gd name="T36" fmla="*/ 94 w 207"/>
                  <a:gd name="T37" fmla="*/ 120 h 188"/>
                  <a:gd name="T38" fmla="*/ 169 w 207"/>
                  <a:gd name="T39" fmla="*/ 46 h 188"/>
                  <a:gd name="T40" fmla="*/ 207 w 207"/>
                  <a:gd name="T41" fmla="*/ 61 h 188"/>
                  <a:gd name="T42" fmla="*/ 204 w 207"/>
                  <a:gd name="T43" fmla="*/ 69 h 188"/>
                  <a:gd name="T44" fmla="*/ 188 w 207"/>
                  <a:gd name="T45" fmla="*/ 63 h 188"/>
                  <a:gd name="T46" fmla="*/ 145 w 207"/>
                  <a:gd name="T47" fmla="*/ 173 h 188"/>
                  <a:gd name="T48" fmla="*/ 161 w 207"/>
                  <a:gd name="T49" fmla="*/ 180 h 188"/>
                  <a:gd name="T50" fmla="*/ 158 w 207"/>
                  <a:gd name="T5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 h="188">
                    <a:moveTo>
                      <a:pt x="158" y="188"/>
                    </a:moveTo>
                    <a:lnTo>
                      <a:pt x="158" y="188"/>
                    </a:lnTo>
                    <a:lnTo>
                      <a:pt x="101" y="166"/>
                    </a:lnTo>
                    <a:lnTo>
                      <a:pt x="104" y="158"/>
                    </a:lnTo>
                    <a:lnTo>
                      <a:pt x="120" y="164"/>
                    </a:lnTo>
                    <a:lnTo>
                      <a:pt x="152" y="81"/>
                    </a:lnTo>
                    <a:lnTo>
                      <a:pt x="74" y="157"/>
                    </a:lnTo>
                    <a:lnTo>
                      <a:pt x="63" y="48"/>
                    </a:lnTo>
                    <a:lnTo>
                      <a:pt x="32" y="129"/>
                    </a:lnTo>
                    <a:lnTo>
                      <a:pt x="48" y="136"/>
                    </a:lnTo>
                    <a:lnTo>
                      <a:pt x="44" y="144"/>
                    </a:lnTo>
                    <a:lnTo>
                      <a:pt x="0" y="126"/>
                    </a:lnTo>
                    <a:lnTo>
                      <a:pt x="3" y="118"/>
                    </a:lnTo>
                    <a:lnTo>
                      <a:pt x="19" y="125"/>
                    </a:lnTo>
                    <a:lnTo>
                      <a:pt x="62" y="14"/>
                    </a:lnTo>
                    <a:lnTo>
                      <a:pt x="46" y="8"/>
                    </a:lnTo>
                    <a:lnTo>
                      <a:pt x="49" y="0"/>
                    </a:lnTo>
                    <a:lnTo>
                      <a:pt x="83" y="13"/>
                    </a:lnTo>
                    <a:lnTo>
                      <a:pt x="94" y="120"/>
                    </a:lnTo>
                    <a:lnTo>
                      <a:pt x="169" y="46"/>
                    </a:lnTo>
                    <a:lnTo>
                      <a:pt x="207" y="61"/>
                    </a:lnTo>
                    <a:lnTo>
                      <a:pt x="204" y="69"/>
                    </a:lnTo>
                    <a:lnTo>
                      <a:pt x="188" y="63"/>
                    </a:lnTo>
                    <a:lnTo>
                      <a:pt x="145" y="173"/>
                    </a:lnTo>
                    <a:lnTo>
                      <a:pt x="161" y="180"/>
                    </a:lnTo>
                    <a:lnTo>
                      <a:pt x="158" y="18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23"/>
              <p:cNvSpPr>
                <a:spLocks/>
              </p:cNvSpPr>
              <p:nvPr/>
            </p:nvSpPr>
            <p:spPr bwMode="auto">
              <a:xfrm>
                <a:off x="2205551" y="2544049"/>
                <a:ext cx="170008" cy="182151"/>
              </a:xfrm>
              <a:custGeom>
                <a:avLst/>
                <a:gdLst>
                  <a:gd name="T0" fmla="*/ 82 w 157"/>
                  <a:gd name="T1" fmla="*/ 167 h 167"/>
                  <a:gd name="T2" fmla="*/ 82 w 157"/>
                  <a:gd name="T3" fmla="*/ 167 h 167"/>
                  <a:gd name="T4" fmla="*/ 0 w 157"/>
                  <a:gd name="T5" fmla="*/ 115 h 167"/>
                  <a:gd name="T6" fmla="*/ 4 w 157"/>
                  <a:gd name="T7" fmla="*/ 107 h 167"/>
                  <a:gd name="T8" fmla="*/ 17 w 157"/>
                  <a:gd name="T9" fmla="*/ 116 h 167"/>
                  <a:gd name="T10" fmla="*/ 81 w 157"/>
                  <a:gd name="T11" fmla="*/ 16 h 167"/>
                  <a:gd name="T12" fmla="*/ 68 w 157"/>
                  <a:gd name="T13" fmla="*/ 7 h 167"/>
                  <a:gd name="T14" fmla="*/ 73 w 157"/>
                  <a:gd name="T15" fmla="*/ 0 h 167"/>
                  <a:gd name="T16" fmla="*/ 145 w 157"/>
                  <a:gd name="T17" fmla="*/ 46 h 167"/>
                  <a:gd name="T18" fmla="*/ 148 w 157"/>
                  <a:gd name="T19" fmla="*/ 41 h 167"/>
                  <a:gd name="T20" fmla="*/ 157 w 157"/>
                  <a:gd name="T21" fmla="*/ 47 h 167"/>
                  <a:gd name="T22" fmla="*/ 139 w 157"/>
                  <a:gd name="T23" fmla="*/ 74 h 167"/>
                  <a:gd name="T24" fmla="*/ 130 w 157"/>
                  <a:gd name="T25" fmla="*/ 68 h 167"/>
                  <a:gd name="T26" fmla="*/ 138 w 157"/>
                  <a:gd name="T27" fmla="*/ 56 h 167"/>
                  <a:gd name="T28" fmla="*/ 102 w 157"/>
                  <a:gd name="T29" fmla="*/ 33 h 167"/>
                  <a:gd name="T30" fmla="*/ 76 w 157"/>
                  <a:gd name="T31" fmla="*/ 74 h 167"/>
                  <a:gd name="T32" fmla="*/ 104 w 157"/>
                  <a:gd name="T33" fmla="*/ 92 h 167"/>
                  <a:gd name="T34" fmla="*/ 111 w 157"/>
                  <a:gd name="T35" fmla="*/ 80 h 167"/>
                  <a:gd name="T36" fmla="*/ 121 w 157"/>
                  <a:gd name="T37" fmla="*/ 86 h 167"/>
                  <a:gd name="T38" fmla="*/ 99 w 157"/>
                  <a:gd name="T39" fmla="*/ 120 h 167"/>
                  <a:gd name="T40" fmla="*/ 89 w 157"/>
                  <a:gd name="T41" fmla="*/ 114 h 167"/>
                  <a:gd name="T42" fmla="*/ 97 w 157"/>
                  <a:gd name="T43" fmla="*/ 102 h 167"/>
                  <a:gd name="T44" fmla="*/ 69 w 157"/>
                  <a:gd name="T45" fmla="*/ 84 h 167"/>
                  <a:gd name="T46" fmla="*/ 42 w 157"/>
                  <a:gd name="T47" fmla="*/ 127 h 167"/>
                  <a:gd name="T48" fmla="*/ 80 w 157"/>
                  <a:gd name="T49" fmla="*/ 151 h 167"/>
                  <a:gd name="T50" fmla="*/ 88 w 157"/>
                  <a:gd name="T51" fmla="*/ 138 h 167"/>
                  <a:gd name="T52" fmla="*/ 97 w 157"/>
                  <a:gd name="T53" fmla="*/ 144 h 167"/>
                  <a:gd name="T54" fmla="*/ 82 w 157"/>
                  <a:gd name="T5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167">
                    <a:moveTo>
                      <a:pt x="82" y="167"/>
                    </a:moveTo>
                    <a:lnTo>
                      <a:pt x="82" y="167"/>
                    </a:lnTo>
                    <a:lnTo>
                      <a:pt x="0" y="115"/>
                    </a:lnTo>
                    <a:lnTo>
                      <a:pt x="4" y="107"/>
                    </a:lnTo>
                    <a:lnTo>
                      <a:pt x="17" y="116"/>
                    </a:lnTo>
                    <a:lnTo>
                      <a:pt x="81" y="16"/>
                    </a:lnTo>
                    <a:lnTo>
                      <a:pt x="68" y="7"/>
                    </a:lnTo>
                    <a:lnTo>
                      <a:pt x="73" y="0"/>
                    </a:lnTo>
                    <a:lnTo>
                      <a:pt x="145" y="46"/>
                    </a:lnTo>
                    <a:lnTo>
                      <a:pt x="148" y="41"/>
                    </a:lnTo>
                    <a:lnTo>
                      <a:pt x="157" y="47"/>
                    </a:lnTo>
                    <a:lnTo>
                      <a:pt x="139" y="74"/>
                    </a:lnTo>
                    <a:lnTo>
                      <a:pt x="130" y="68"/>
                    </a:lnTo>
                    <a:lnTo>
                      <a:pt x="138" y="56"/>
                    </a:lnTo>
                    <a:lnTo>
                      <a:pt x="102" y="33"/>
                    </a:lnTo>
                    <a:lnTo>
                      <a:pt x="76" y="74"/>
                    </a:lnTo>
                    <a:lnTo>
                      <a:pt x="104" y="92"/>
                    </a:lnTo>
                    <a:lnTo>
                      <a:pt x="111" y="80"/>
                    </a:lnTo>
                    <a:lnTo>
                      <a:pt x="121" y="86"/>
                    </a:lnTo>
                    <a:lnTo>
                      <a:pt x="99" y="120"/>
                    </a:lnTo>
                    <a:lnTo>
                      <a:pt x="89" y="114"/>
                    </a:lnTo>
                    <a:lnTo>
                      <a:pt x="97" y="102"/>
                    </a:lnTo>
                    <a:lnTo>
                      <a:pt x="69" y="84"/>
                    </a:lnTo>
                    <a:lnTo>
                      <a:pt x="42" y="127"/>
                    </a:lnTo>
                    <a:lnTo>
                      <a:pt x="80" y="151"/>
                    </a:lnTo>
                    <a:lnTo>
                      <a:pt x="88" y="138"/>
                    </a:lnTo>
                    <a:lnTo>
                      <a:pt x="97" y="144"/>
                    </a:lnTo>
                    <a:lnTo>
                      <a:pt x="82" y="16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24"/>
              <p:cNvSpPr>
                <a:spLocks noEditPoints="1"/>
              </p:cNvSpPr>
              <p:nvPr/>
            </p:nvSpPr>
            <p:spPr bwMode="auto">
              <a:xfrm>
                <a:off x="1130858" y="2595657"/>
                <a:ext cx="179116" cy="173045"/>
              </a:xfrm>
              <a:custGeom>
                <a:avLst/>
                <a:gdLst>
                  <a:gd name="T0" fmla="*/ 148 w 164"/>
                  <a:gd name="T1" fmla="*/ 37 h 159"/>
                  <a:gd name="T2" fmla="*/ 148 w 164"/>
                  <a:gd name="T3" fmla="*/ 37 h 159"/>
                  <a:gd name="T4" fmla="*/ 52 w 164"/>
                  <a:gd name="T5" fmla="*/ 23 h 159"/>
                  <a:gd name="T6" fmla="*/ 0 w 164"/>
                  <a:gd name="T7" fmla="*/ 61 h 159"/>
                  <a:gd name="T8" fmla="*/ 6 w 164"/>
                  <a:gd name="T9" fmla="*/ 68 h 159"/>
                  <a:gd name="T10" fmla="*/ 18 w 164"/>
                  <a:gd name="T11" fmla="*/ 59 h 159"/>
                  <a:gd name="T12" fmla="*/ 88 w 164"/>
                  <a:gd name="T13" fmla="*/ 155 h 159"/>
                  <a:gd name="T14" fmla="*/ 98 w 164"/>
                  <a:gd name="T15" fmla="*/ 159 h 159"/>
                  <a:gd name="T16" fmla="*/ 133 w 164"/>
                  <a:gd name="T17" fmla="*/ 133 h 159"/>
                  <a:gd name="T18" fmla="*/ 161 w 164"/>
                  <a:gd name="T19" fmla="*/ 90 h 159"/>
                  <a:gd name="T20" fmla="*/ 148 w 164"/>
                  <a:gd name="T21" fmla="*/ 37 h 159"/>
                  <a:gd name="T22" fmla="*/ 122 w 164"/>
                  <a:gd name="T23" fmla="*/ 127 h 159"/>
                  <a:gd name="T24" fmla="*/ 122 w 164"/>
                  <a:gd name="T25" fmla="*/ 127 h 159"/>
                  <a:gd name="T26" fmla="*/ 108 w 164"/>
                  <a:gd name="T27" fmla="*/ 137 h 159"/>
                  <a:gd name="T28" fmla="*/ 41 w 164"/>
                  <a:gd name="T29" fmla="*/ 46 h 159"/>
                  <a:gd name="T30" fmla="*/ 56 w 164"/>
                  <a:gd name="T31" fmla="*/ 35 h 159"/>
                  <a:gd name="T32" fmla="*/ 125 w 164"/>
                  <a:gd name="T33" fmla="*/ 54 h 159"/>
                  <a:gd name="T34" fmla="*/ 122 w 164"/>
                  <a:gd name="T35" fmla="*/ 1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159">
                    <a:moveTo>
                      <a:pt x="148" y="37"/>
                    </a:moveTo>
                    <a:lnTo>
                      <a:pt x="148" y="37"/>
                    </a:lnTo>
                    <a:cubicBezTo>
                      <a:pt x="126" y="6"/>
                      <a:pt x="84" y="0"/>
                      <a:pt x="52" y="23"/>
                    </a:cubicBezTo>
                    <a:lnTo>
                      <a:pt x="0" y="61"/>
                    </a:lnTo>
                    <a:lnTo>
                      <a:pt x="6" y="68"/>
                    </a:lnTo>
                    <a:lnTo>
                      <a:pt x="18" y="59"/>
                    </a:lnTo>
                    <a:lnTo>
                      <a:pt x="88" y="155"/>
                    </a:lnTo>
                    <a:cubicBezTo>
                      <a:pt x="92" y="156"/>
                      <a:pt x="95" y="157"/>
                      <a:pt x="98" y="159"/>
                    </a:cubicBezTo>
                    <a:lnTo>
                      <a:pt x="133" y="133"/>
                    </a:lnTo>
                    <a:cubicBezTo>
                      <a:pt x="149" y="121"/>
                      <a:pt x="158" y="108"/>
                      <a:pt x="161" y="90"/>
                    </a:cubicBezTo>
                    <a:cubicBezTo>
                      <a:pt x="164" y="71"/>
                      <a:pt x="160" y="52"/>
                      <a:pt x="148" y="37"/>
                    </a:cubicBezTo>
                    <a:close/>
                    <a:moveTo>
                      <a:pt x="122" y="127"/>
                    </a:moveTo>
                    <a:lnTo>
                      <a:pt x="122" y="127"/>
                    </a:lnTo>
                    <a:lnTo>
                      <a:pt x="108" y="137"/>
                    </a:lnTo>
                    <a:lnTo>
                      <a:pt x="41" y="46"/>
                    </a:lnTo>
                    <a:lnTo>
                      <a:pt x="56" y="35"/>
                    </a:lnTo>
                    <a:cubicBezTo>
                      <a:pt x="75" y="21"/>
                      <a:pt x="107" y="30"/>
                      <a:pt x="125" y="54"/>
                    </a:cubicBezTo>
                    <a:cubicBezTo>
                      <a:pt x="144" y="80"/>
                      <a:pt x="143" y="112"/>
                      <a:pt x="122" y="127"/>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25"/>
              <p:cNvSpPr>
                <a:spLocks/>
              </p:cNvSpPr>
              <p:nvPr/>
            </p:nvSpPr>
            <p:spPr bwMode="auto">
              <a:xfrm>
                <a:off x="2317878" y="2629053"/>
                <a:ext cx="206438" cy="173045"/>
              </a:xfrm>
              <a:custGeom>
                <a:avLst/>
                <a:gdLst>
                  <a:gd name="T0" fmla="*/ 156 w 191"/>
                  <a:gd name="T1" fmla="*/ 62 h 157"/>
                  <a:gd name="T2" fmla="*/ 156 w 191"/>
                  <a:gd name="T3" fmla="*/ 62 h 157"/>
                  <a:gd name="T4" fmla="*/ 150 w 191"/>
                  <a:gd name="T5" fmla="*/ 69 h 157"/>
                  <a:gd name="T6" fmla="*/ 162 w 191"/>
                  <a:gd name="T7" fmla="*/ 80 h 157"/>
                  <a:gd name="T8" fmla="*/ 104 w 191"/>
                  <a:gd name="T9" fmla="*/ 143 h 157"/>
                  <a:gd name="T10" fmla="*/ 119 w 191"/>
                  <a:gd name="T11" fmla="*/ 28 h 157"/>
                  <a:gd name="T12" fmla="*/ 88 w 191"/>
                  <a:gd name="T13" fmla="*/ 0 h 157"/>
                  <a:gd name="T14" fmla="*/ 83 w 191"/>
                  <a:gd name="T15" fmla="*/ 7 h 157"/>
                  <a:gd name="T16" fmla="*/ 94 w 191"/>
                  <a:gd name="T17" fmla="*/ 17 h 157"/>
                  <a:gd name="T18" fmla="*/ 91 w 191"/>
                  <a:gd name="T19" fmla="*/ 29 h 157"/>
                  <a:gd name="T20" fmla="*/ 18 w 191"/>
                  <a:gd name="T21" fmla="*/ 109 h 157"/>
                  <a:gd name="T22" fmla="*/ 6 w 191"/>
                  <a:gd name="T23" fmla="*/ 98 h 157"/>
                  <a:gd name="T24" fmla="*/ 0 w 191"/>
                  <a:gd name="T25" fmla="*/ 104 h 157"/>
                  <a:gd name="T26" fmla="*/ 34 w 191"/>
                  <a:gd name="T27" fmla="*/ 135 h 157"/>
                  <a:gd name="T28" fmla="*/ 40 w 191"/>
                  <a:gd name="T29" fmla="*/ 129 h 157"/>
                  <a:gd name="T30" fmla="*/ 28 w 191"/>
                  <a:gd name="T31" fmla="*/ 118 h 157"/>
                  <a:gd name="T32" fmla="*/ 89 w 191"/>
                  <a:gd name="T33" fmla="*/ 51 h 157"/>
                  <a:gd name="T34" fmla="*/ 76 w 191"/>
                  <a:gd name="T35" fmla="*/ 157 h 157"/>
                  <a:gd name="T36" fmla="*/ 116 w 191"/>
                  <a:gd name="T37" fmla="*/ 146 h 157"/>
                  <a:gd name="T38" fmla="*/ 120 w 191"/>
                  <a:gd name="T39" fmla="*/ 145 h 157"/>
                  <a:gd name="T40" fmla="*/ 172 w 191"/>
                  <a:gd name="T41" fmla="*/ 88 h 157"/>
                  <a:gd name="T42" fmla="*/ 185 w 191"/>
                  <a:gd name="T43" fmla="*/ 100 h 157"/>
                  <a:gd name="T44" fmla="*/ 191 w 191"/>
                  <a:gd name="T45" fmla="*/ 94 h 157"/>
                  <a:gd name="T46" fmla="*/ 156 w 191"/>
                  <a:gd name="T47" fmla="*/ 6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57">
                    <a:moveTo>
                      <a:pt x="156" y="62"/>
                    </a:moveTo>
                    <a:lnTo>
                      <a:pt x="156" y="62"/>
                    </a:lnTo>
                    <a:lnTo>
                      <a:pt x="150" y="69"/>
                    </a:lnTo>
                    <a:lnTo>
                      <a:pt x="162" y="80"/>
                    </a:lnTo>
                    <a:lnTo>
                      <a:pt x="104" y="143"/>
                    </a:lnTo>
                    <a:lnTo>
                      <a:pt x="119" y="28"/>
                    </a:lnTo>
                    <a:lnTo>
                      <a:pt x="88" y="0"/>
                    </a:lnTo>
                    <a:lnTo>
                      <a:pt x="83" y="7"/>
                    </a:lnTo>
                    <a:lnTo>
                      <a:pt x="94" y="17"/>
                    </a:lnTo>
                    <a:lnTo>
                      <a:pt x="91" y="29"/>
                    </a:lnTo>
                    <a:lnTo>
                      <a:pt x="18" y="109"/>
                    </a:lnTo>
                    <a:lnTo>
                      <a:pt x="6" y="98"/>
                    </a:lnTo>
                    <a:lnTo>
                      <a:pt x="0" y="104"/>
                    </a:lnTo>
                    <a:lnTo>
                      <a:pt x="34" y="135"/>
                    </a:lnTo>
                    <a:lnTo>
                      <a:pt x="40" y="129"/>
                    </a:lnTo>
                    <a:lnTo>
                      <a:pt x="28" y="118"/>
                    </a:lnTo>
                    <a:lnTo>
                      <a:pt x="89" y="51"/>
                    </a:lnTo>
                    <a:lnTo>
                      <a:pt x="76" y="157"/>
                    </a:lnTo>
                    <a:cubicBezTo>
                      <a:pt x="88" y="154"/>
                      <a:pt x="102" y="150"/>
                      <a:pt x="116" y="146"/>
                    </a:cubicBezTo>
                    <a:cubicBezTo>
                      <a:pt x="118" y="146"/>
                      <a:pt x="119" y="146"/>
                      <a:pt x="120" y="145"/>
                    </a:cubicBezTo>
                    <a:lnTo>
                      <a:pt x="172" y="88"/>
                    </a:lnTo>
                    <a:lnTo>
                      <a:pt x="185" y="100"/>
                    </a:lnTo>
                    <a:lnTo>
                      <a:pt x="191" y="94"/>
                    </a:lnTo>
                    <a:lnTo>
                      <a:pt x="156" y="62"/>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26"/>
              <p:cNvSpPr>
                <a:spLocks/>
              </p:cNvSpPr>
              <p:nvPr/>
            </p:nvSpPr>
            <p:spPr bwMode="auto">
              <a:xfrm>
                <a:off x="2469671" y="2765665"/>
                <a:ext cx="176080" cy="176080"/>
              </a:xfrm>
              <a:custGeom>
                <a:avLst/>
                <a:gdLst>
                  <a:gd name="T0" fmla="*/ 156 w 163"/>
                  <a:gd name="T1" fmla="*/ 87 h 161"/>
                  <a:gd name="T2" fmla="*/ 156 w 163"/>
                  <a:gd name="T3" fmla="*/ 87 h 161"/>
                  <a:gd name="T4" fmla="*/ 151 w 163"/>
                  <a:gd name="T5" fmla="*/ 91 h 161"/>
                  <a:gd name="T6" fmla="*/ 92 w 163"/>
                  <a:gd name="T7" fmla="*/ 13 h 161"/>
                  <a:gd name="T8" fmla="*/ 97 w 163"/>
                  <a:gd name="T9" fmla="*/ 9 h 161"/>
                  <a:gd name="T10" fmla="*/ 90 w 163"/>
                  <a:gd name="T11" fmla="*/ 0 h 161"/>
                  <a:gd name="T12" fmla="*/ 62 w 163"/>
                  <a:gd name="T13" fmla="*/ 22 h 161"/>
                  <a:gd name="T14" fmla="*/ 69 w 163"/>
                  <a:gd name="T15" fmla="*/ 31 h 161"/>
                  <a:gd name="T16" fmla="*/ 82 w 163"/>
                  <a:gd name="T17" fmla="*/ 20 h 161"/>
                  <a:gd name="T18" fmla="*/ 104 w 163"/>
                  <a:gd name="T19" fmla="*/ 49 h 161"/>
                  <a:gd name="T20" fmla="*/ 12 w 163"/>
                  <a:gd name="T21" fmla="*/ 119 h 161"/>
                  <a:gd name="T22" fmla="*/ 8 w 163"/>
                  <a:gd name="T23" fmla="*/ 113 h 161"/>
                  <a:gd name="T24" fmla="*/ 0 w 163"/>
                  <a:gd name="T25" fmla="*/ 116 h 161"/>
                  <a:gd name="T26" fmla="*/ 34 w 163"/>
                  <a:gd name="T27" fmla="*/ 161 h 161"/>
                  <a:gd name="T28" fmla="*/ 41 w 163"/>
                  <a:gd name="T29" fmla="*/ 156 h 161"/>
                  <a:gd name="T30" fmla="*/ 28 w 163"/>
                  <a:gd name="T31" fmla="*/ 140 h 161"/>
                  <a:gd name="T32" fmla="*/ 120 w 163"/>
                  <a:gd name="T33" fmla="*/ 70 h 161"/>
                  <a:gd name="T34" fmla="*/ 142 w 163"/>
                  <a:gd name="T35" fmla="*/ 98 h 161"/>
                  <a:gd name="T36" fmla="*/ 128 w 163"/>
                  <a:gd name="T37" fmla="*/ 108 h 161"/>
                  <a:gd name="T38" fmla="*/ 135 w 163"/>
                  <a:gd name="T39" fmla="*/ 117 h 161"/>
                  <a:gd name="T40" fmla="*/ 163 w 163"/>
                  <a:gd name="T41" fmla="*/ 96 h 161"/>
                  <a:gd name="T42" fmla="*/ 156 w 163"/>
                  <a:gd name="T43"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161">
                    <a:moveTo>
                      <a:pt x="156" y="87"/>
                    </a:moveTo>
                    <a:lnTo>
                      <a:pt x="156" y="87"/>
                    </a:lnTo>
                    <a:lnTo>
                      <a:pt x="151" y="91"/>
                    </a:lnTo>
                    <a:lnTo>
                      <a:pt x="92" y="13"/>
                    </a:lnTo>
                    <a:lnTo>
                      <a:pt x="97" y="9"/>
                    </a:lnTo>
                    <a:lnTo>
                      <a:pt x="90" y="0"/>
                    </a:lnTo>
                    <a:lnTo>
                      <a:pt x="62" y="22"/>
                    </a:lnTo>
                    <a:lnTo>
                      <a:pt x="69" y="31"/>
                    </a:lnTo>
                    <a:lnTo>
                      <a:pt x="82" y="20"/>
                    </a:lnTo>
                    <a:lnTo>
                      <a:pt x="104" y="49"/>
                    </a:lnTo>
                    <a:lnTo>
                      <a:pt x="12" y="119"/>
                    </a:lnTo>
                    <a:lnTo>
                      <a:pt x="8" y="113"/>
                    </a:lnTo>
                    <a:cubicBezTo>
                      <a:pt x="5" y="114"/>
                      <a:pt x="2" y="115"/>
                      <a:pt x="0" y="116"/>
                    </a:cubicBezTo>
                    <a:lnTo>
                      <a:pt x="34" y="161"/>
                    </a:lnTo>
                    <a:lnTo>
                      <a:pt x="41" y="156"/>
                    </a:lnTo>
                    <a:lnTo>
                      <a:pt x="28" y="140"/>
                    </a:lnTo>
                    <a:lnTo>
                      <a:pt x="120" y="70"/>
                    </a:lnTo>
                    <a:lnTo>
                      <a:pt x="142" y="98"/>
                    </a:lnTo>
                    <a:lnTo>
                      <a:pt x="128" y="108"/>
                    </a:lnTo>
                    <a:lnTo>
                      <a:pt x="135" y="117"/>
                    </a:lnTo>
                    <a:lnTo>
                      <a:pt x="163" y="96"/>
                    </a:lnTo>
                    <a:lnTo>
                      <a:pt x="156" y="8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27"/>
              <p:cNvSpPr>
                <a:spLocks/>
              </p:cNvSpPr>
              <p:nvPr/>
            </p:nvSpPr>
            <p:spPr bwMode="auto">
              <a:xfrm>
                <a:off x="1935360" y="4244128"/>
                <a:ext cx="115363" cy="170008"/>
              </a:xfrm>
              <a:custGeom>
                <a:avLst/>
                <a:gdLst>
                  <a:gd name="T0" fmla="*/ 39 w 105"/>
                  <a:gd name="T1" fmla="*/ 153 h 155"/>
                  <a:gd name="T2" fmla="*/ 39 w 105"/>
                  <a:gd name="T3" fmla="*/ 153 h 155"/>
                  <a:gd name="T4" fmla="*/ 28 w 105"/>
                  <a:gd name="T5" fmla="*/ 155 h 155"/>
                  <a:gd name="T6" fmla="*/ 20 w 105"/>
                  <a:gd name="T7" fmla="*/ 119 h 155"/>
                  <a:gd name="T8" fmla="*/ 31 w 105"/>
                  <a:gd name="T9" fmla="*/ 116 h 155"/>
                  <a:gd name="T10" fmla="*/ 34 w 105"/>
                  <a:gd name="T11" fmla="*/ 131 h 155"/>
                  <a:gd name="T12" fmla="*/ 62 w 105"/>
                  <a:gd name="T13" fmla="*/ 136 h 155"/>
                  <a:gd name="T14" fmla="*/ 80 w 105"/>
                  <a:gd name="T15" fmla="*/ 113 h 155"/>
                  <a:gd name="T16" fmla="*/ 49 w 105"/>
                  <a:gd name="T17" fmla="*/ 91 h 155"/>
                  <a:gd name="T18" fmla="*/ 17 w 105"/>
                  <a:gd name="T19" fmla="*/ 76 h 155"/>
                  <a:gd name="T20" fmla="*/ 5 w 105"/>
                  <a:gd name="T21" fmla="*/ 55 h 155"/>
                  <a:gd name="T22" fmla="*/ 37 w 105"/>
                  <a:gd name="T23" fmla="*/ 9 h 155"/>
                  <a:gd name="T24" fmla="*/ 60 w 105"/>
                  <a:gd name="T25" fmla="*/ 9 h 155"/>
                  <a:gd name="T26" fmla="*/ 59 w 105"/>
                  <a:gd name="T27" fmla="*/ 3 h 155"/>
                  <a:gd name="T28" fmla="*/ 70 w 105"/>
                  <a:gd name="T29" fmla="*/ 0 h 155"/>
                  <a:gd name="T30" fmla="*/ 77 w 105"/>
                  <a:gd name="T31" fmla="*/ 35 h 155"/>
                  <a:gd name="T32" fmla="*/ 66 w 105"/>
                  <a:gd name="T33" fmla="*/ 37 h 155"/>
                  <a:gd name="T34" fmla="*/ 63 w 105"/>
                  <a:gd name="T35" fmla="*/ 23 h 155"/>
                  <a:gd name="T36" fmla="*/ 40 w 105"/>
                  <a:gd name="T37" fmla="*/ 20 h 155"/>
                  <a:gd name="T38" fmla="*/ 26 w 105"/>
                  <a:gd name="T39" fmla="*/ 41 h 155"/>
                  <a:gd name="T40" fmla="*/ 55 w 105"/>
                  <a:gd name="T41" fmla="*/ 62 h 155"/>
                  <a:gd name="T42" fmla="*/ 75 w 105"/>
                  <a:gd name="T43" fmla="*/ 69 h 155"/>
                  <a:gd name="T44" fmla="*/ 90 w 105"/>
                  <a:gd name="T45" fmla="*/ 80 h 155"/>
                  <a:gd name="T46" fmla="*/ 100 w 105"/>
                  <a:gd name="T47" fmla="*/ 99 h 155"/>
                  <a:gd name="T48" fmla="*/ 68 w 105"/>
                  <a:gd name="T49" fmla="*/ 147 h 155"/>
                  <a:gd name="T50" fmla="*/ 37 w 105"/>
                  <a:gd name="T51" fmla="*/ 146 h 155"/>
                  <a:gd name="T52" fmla="*/ 39 w 105"/>
                  <a:gd name="T53" fmla="*/ 15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55">
                    <a:moveTo>
                      <a:pt x="39" y="153"/>
                    </a:moveTo>
                    <a:lnTo>
                      <a:pt x="39" y="153"/>
                    </a:lnTo>
                    <a:lnTo>
                      <a:pt x="28" y="155"/>
                    </a:lnTo>
                    <a:lnTo>
                      <a:pt x="20" y="119"/>
                    </a:lnTo>
                    <a:lnTo>
                      <a:pt x="31" y="116"/>
                    </a:lnTo>
                    <a:lnTo>
                      <a:pt x="34" y="131"/>
                    </a:lnTo>
                    <a:cubicBezTo>
                      <a:pt x="45" y="136"/>
                      <a:pt x="52" y="138"/>
                      <a:pt x="62" y="136"/>
                    </a:cubicBezTo>
                    <a:cubicBezTo>
                      <a:pt x="75" y="133"/>
                      <a:pt x="82" y="123"/>
                      <a:pt x="80" y="113"/>
                    </a:cubicBezTo>
                    <a:cubicBezTo>
                      <a:pt x="78" y="104"/>
                      <a:pt x="70" y="99"/>
                      <a:pt x="49" y="91"/>
                    </a:cubicBezTo>
                    <a:cubicBezTo>
                      <a:pt x="27" y="82"/>
                      <a:pt x="24" y="81"/>
                      <a:pt x="17" y="76"/>
                    </a:cubicBezTo>
                    <a:cubicBezTo>
                      <a:pt x="11" y="71"/>
                      <a:pt x="6" y="64"/>
                      <a:pt x="5" y="55"/>
                    </a:cubicBezTo>
                    <a:cubicBezTo>
                      <a:pt x="0" y="33"/>
                      <a:pt x="13" y="14"/>
                      <a:pt x="37" y="9"/>
                    </a:cubicBezTo>
                    <a:cubicBezTo>
                      <a:pt x="45" y="7"/>
                      <a:pt x="52" y="7"/>
                      <a:pt x="60" y="9"/>
                    </a:cubicBezTo>
                    <a:lnTo>
                      <a:pt x="59" y="3"/>
                    </a:lnTo>
                    <a:lnTo>
                      <a:pt x="70" y="0"/>
                    </a:lnTo>
                    <a:lnTo>
                      <a:pt x="77" y="35"/>
                    </a:lnTo>
                    <a:lnTo>
                      <a:pt x="66" y="37"/>
                    </a:lnTo>
                    <a:lnTo>
                      <a:pt x="63" y="23"/>
                    </a:lnTo>
                    <a:cubicBezTo>
                      <a:pt x="54" y="20"/>
                      <a:pt x="48" y="19"/>
                      <a:pt x="40" y="20"/>
                    </a:cubicBezTo>
                    <a:cubicBezTo>
                      <a:pt x="30" y="23"/>
                      <a:pt x="23" y="32"/>
                      <a:pt x="26" y="41"/>
                    </a:cubicBezTo>
                    <a:cubicBezTo>
                      <a:pt x="27" y="50"/>
                      <a:pt x="33" y="54"/>
                      <a:pt x="55" y="62"/>
                    </a:cubicBezTo>
                    <a:cubicBezTo>
                      <a:pt x="66" y="66"/>
                      <a:pt x="72" y="68"/>
                      <a:pt x="75" y="69"/>
                    </a:cubicBezTo>
                    <a:cubicBezTo>
                      <a:pt x="80" y="71"/>
                      <a:pt x="85" y="75"/>
                      <a:pt x="90" y="80"/>
                    </a:cubicBezTo>
                    <a:cubicBezTo>
                      <a:pt x="95" y="85"/>
                      <a:pt x="98" y="91"/>
                      <a:pt x="100" y="99"/>
                    </a:cubicBezTo>
                    <a:cubicBezTo>
                      <a:pt x="105" y="122"/>
                      <a:pt x="92" y="142"/>
                      <a:pt x="68" y="147"/>
                    </a:cubicBezTo>
                    <a:cubicBezTo>
                      <a:pt x="57" y="149"/>
                      <a:pt x="48" y="149"/>
                      <a:pt x="37" y="146"/>
                    </a:cubicBezTo>
                    <a:lnTo>
                      <a:pt x="39" y="153"/>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8"/>
              <p:cNvSpPr>
                <a:spLocks/>
              </p:cNvSpPr>
              <p:nvPr/>
            </p:nvSpPr>
            <p:spPr bwMode="auto">
              <a:xfrm>
                <a:off x="2053758" y="4195554"/>
                <a:ext cx="154830" cy="185188"/>
              </a:xfrm>
              <a:custGeom>
                <a:avLst/>
                <a:gdLst>
                  <a:gd name="T0" fmla="*/ 142 w 142"/>
                  <a:gd name="T1" fmla="*/ 132 h 168"/>
                  <a:gd name="T2" fmla="*/ 142 w 142"/>
                  <a:gd name="T3" fmla="*/ 132 h 168"/>
                  <a:gd name="T4" fmla="*/ 50 w 142"/>
                  <a:gd name="T5" fmla="*/ 168 h 168"/>
                  <a:gd name="T6" fmla="*/ 47 w 142"/>
                  <a:gd name="T7" fmla="*/ 159 h 168"/>
                  <a:gd name="T8" fmla="*/ 62 w 142"/>
                  <a:gd name="T9" fmla="*/ 154 h 168"/>
                  <a:gd name="T10" fmla="*/ 18 w 142"/>
                  <a:gd name="T11" fmla="*/ 43 h 168"/>
                  <a:gd name="T12" fmla="*/ 4 w 142"/>
                  <a:gd name="T13" fmla="*/ 49 h 168"/>
                  <a:gd name="T14" fmla="*/ 0 w 142"/>
                  <a:gd name="T15" fmla="*/ 41 h 168"/>
                  <a:gd name="T16" fmla="*/ 80 w 142"/>
                  <a:gd name="T17" fmla="*/ 10 h 168"/>
                  <a:gd name="T18" fmla="*/ 77 w 142"/>
                  <a:gd name="T19" fmla="*/ 4 h 168"/>
                  <a:gd name="T20" fmla="*/ 88 w 142"/>
                  <a:gd name="T21" fmla="*/ 0 h 168"/>
                  <a:gd name="T22" fmla="*/ 100 w 142"/>
                  <a:gd name="T23" fmla="*/ 31 h 168"/>
                  <a:gd name="T24" fmla="*/ 90 w 142"/>
                  <a:gd name="T25" fmla="*/ 35 h 168"/>
                  <a:gd name="T26" fmla="*/ 84 w 142"/>
                  <a:gd name="T27" fmla="*/ 21 h 168"/>
                  <a:gd name="T28" fmla="*/ 44 w 142"/>
                  <a:gd name="T29" fmla="*/ 37 h 168"/>
                  <a:gd name="T30" fmla="*/ 62 w 142"/>
                  <a:gd name="T31" fmla="*/ 82 h 168"/>
                  <a:gd name="T32" fmla="*/ 93 w 142"/>
                  <a:gd name="T33" fmla="*/ 70 h 168"/>
                  <a:gd name="T34" fmla="*/ 88 w 142"/>
                  <a:gd name="T35" fmla="*/ 57 h 168"/>
                  <a:gd name="T36" fmla="*/ 98 w 142"/>
                  <a:gd name="T37" fmla="*/ 53 h 168"/>
                  <a:gd name="T38" fmla="*/ 113 w 142"/>
                  <a:gd name="T39" fmla="*/ 90 h 168"/>
                  <a:gd name="T40" fmla="*/ 102 w 142"/>
                  <a:gd name="T41" fmla="*/ 95 h 168"/>
                  <a:gd name="T42" fmla="*/ 97 w 142"/>
                  <a:gd name="T43" fmla="*/ 81 h 168"/>
                  <a:gd name="T44" fmla="*/ 66 w 142"/>
                  <a:gd name="T45" fmla="*/ 93 h 168"/>
                  <a:gd name="T46" fmla="*/ 85 w 142"/>
                  <a:gd name="T47" fmla="*/ 141 h 168"/>
                  <a:gd name="T48" fmla="*/ 127 w 142"/>
                  <a:gd name="T49" fmla="*/ 124 h 168"/>
                  <a:gd name="T50" fmla="*/ 121 w 142"/>
                  <a:gd name="T51" fmla="*/ 110 h 168"/>
                  <a:gd name="T52" fmla="*/ 132 w 142"/>
                  <a:gd name="T53" fmla="*/ 106 h 168"/>
                  <a:gd name="T54" fmla="*/ 142 w 142"/>
                  <a:gd name="T55" fmla="*/ 13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168">
                    <a:moveTo>
                      <a:pt x="142" y="132"/>
                    </a:moveTo>
                    <a:lnTo>
                      <a:pt x="142" y="132"/>
                    </a:lnTo>
                    <a:lnTo>
                      <a:pt x="50" y="168"/>
                    </a:lnTo>
                    <a:lnTo>
                      <a:pt x="47" y="159"/>
                    </a:lnTo>
                    <a:lnTo>
                      <a:pt x="62" y="154"/>
                    </a:lnTo>
                    <a:lnTo>
                      <a:pt x="18" y="43"/>
                    </a:lnTo>
                    <a:lnTo>
                      <a:pt x="4" y="49"/>
                    </a:lnTo>
                    <a:lnTo>
                      <a:pt x="0" y="41"/>
                    </a:lnTo>
                    <a:lnTo>
                      <a:pt x="80" y="10"/>
                    </a:lnTo>
                    <a:lnTo>
                      <a:pt x="77" y="4"/>
                    </a:lnTo>
                    <a:lnTo>
                      <a:pt x="88" y="0"/>
                    </a:lnTo>
                    <a:lnTo>
                      <a:pt x="100" y="31"/>
                    </a:lnTo>
                    <a:lnTo>
                      <a:pt x="90" y="35"/>
                    </a:lnTo>
                    <a:lnTo>
                      <a:pt x="84" y="21"/>
                    </a:lnTo>
                    <a:lnTo>
                      <a:pt x="44" y="37"/>
                    </a:lnTo>
                    <a:lnTo>
                      <a:pt x="62" y="82"/>
                    </a:lnTo>
                    <a:lnTo>
                      <a:pt x="93" y="70"/>
                    </a:lnTo>
                    <a:lnTo>
                      <a:pt x="88" y="57"/>
                    </a:lnTo>
                    <a:lnTo>
                      <a:pt x="98" y="53"/>
                    </a:lnTo>
                    <a:lnTo>
                      <a:pt x="113" y="90"/>
                    </a:lnTo>
                    <a:lnTo>
                      <a:pt x="102" y="95"/>
                    </a:lnTo>
                    <a:lnTo>
                      <a:pt x="97" y="81"/>
                    </a:lnTo>
                    <a:lnTo>
                      <a:pt x="66" y="93"/>
                    </a:lnTo>
                    <a:lnTo>
                      <a:pt x="85" y="141"/>
                    </a:lnTo>
                    <a:lnTo>
                      <a:pt x="127" y="124"/>
                    </a:lnTo>
                    <a:lnTo>
                      <a:pt x="121" y="110"/>
                    </a:lnTo>
                    <a:lnTo>
                      <a:pt x="132" y="106"/>
                    </a:lnTo>
                    <a:lnTo>
                      <a:pt x="142" y="132"/>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9"/>
              <p:cNvSpPr>
                <a:spLocks/>
              </p:cNvSpPr>
              <p:nvPr/>
            </p:nvSpPr>
            <p:spPr bwMode="auto">
              <a:xfrm>
                <a:off x="2190372" y="4122693"/>
                <a:ext cx="170008" cy="185188"/>
              </a:xfrm>
              <a:custGeom>
                <a:avLst/>
                <a:gdLst>
                  <a:gd name="T0" fmla="*/ 154 w 154"/>
                  <a:gd name="T1" fmla="*/ 115 h 168"/>
                  <a:gd name="T2" fmla="*/ 154 w 154"/>
                  <a:gd name="T3" fmla="*/ 115 h 168"/>
                  <a:gd name="T4" fmla="*/ 121 w 154"/>
                  <a:gd name="T5" fmla="*/ 145 h 168"/>
                  <a:gd name="T6" fmla="*/ 21 w 154"/>
                  <a:gd name="T7" fmla="*/ 124 h 168"/>
                  <a:gd name="T8" fmla="*/ 46 w 154"/>
                  <a:gd name="T9" fmla="*/ 25 h 168"/>
                  <a:gd name="T10" fmla="*/ 79 w 154"/>
                  <a:gd name="T11" fmla="*/ 13 h 168"/>
                  <a:gd name="T12" fmla="*/ 75 w 154"/>
                  <a:gd name="T13" fmla="*/ 6 h 168"/>
                  <a:gd name="T14" fmla="*/ 84 w 154"/>
                  <a:gd name="T15" fmla="*/ 0 h 168"/>
                  <a:gd name="T16" fmla="*/ 103 w 154"/>
                  <a:gd name="T17" fmla="*/ 32 h 168"/>
                  <a:gd name="T18" fmla="*/ 94 w 154"/>
                  <a:gd name="T19" fmla="*/ 38 h 168"/>
                  <a:gd name="T20" fmla="*/ 87 w 154"/>
                  <a:gd name="T21" fmla="*/ 26 h 168"/>
                  <a:gd name="T22" fmla="*/ 56 w 154"/>
                  <a:gd name="T23" fmla="*/ 33 h 168"/>
                  <a:gd name="T24" fmla="*/ 45 w 154"/>
                  <a:gd name="T25" fmla="*/ 108 h 168"/>
                  <a:gd name="T26" fmla="*/ 119 w 154"/>
                  <a:gd name="T27" fmla="*/ 132 h 168"/>
                  <a:gd name="T28" fmla="*/ 138 w 154"/>
                  <a:gd name="T29" fmla="*/ 111 h 168"/>
                  <a:gd name="T30" fmla="*/ 130 w 154"/>
                  <a:gd name="T31" fmla="*/ 97 h 168"/>
                  <a:gd name="T32" fmla="*/ 140 w 154"/>
                  <a:gd name="T33" fmla="*/ 91 h 168"/>
                  <a:gd name="T34" fmla="*/ 154 w 154"/>
                  <a:gd name="T35" fmla="*/ 11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68">
                    <a:moveTo>
                      <a:pt x="154" y="115"/>
                    </a:moveTo>
                    <a:lnTo>
                      <a:pt x="154" y="115"/>
                    </a:lnTo>
                    <a:cubicBezTo>
                      <a:pt x="142" y="129"/>
                      <a:pt x="134" y="137"/>
                      <a:pt x="121" y="145"/>
                    </a:cubicBezTo>
                    <a:cubicBezTo>
                      <a:pt x="84" y="168"/>
                      <a:pt x="42" y="159"/>
                      <a:pt x="21" y="124"/>
                    </a:cubicBezTo>
                    <a:cubicBezTo>
                      <a:pt x="0" y="89"/>
                      <a:pt x="10" y="47"/>
                      <a:pt x="46" y="25"/>
                    </a:cubicBezTo>
                    <a:cubicBezTo>
                      <a:pt x="57" y="19"/>
                      <a:pt x="66" y="15"/>
                      <a:pt x="79" y="13"/>
                    </a:cubicBezTo>
                    <a:lnTo>
                      <a:pt x="75" y="6"/>
                    </a:lnTo>
                    <a:lnTo>
                      <a:pt x="84" y="0"/>
                    </a:lnTo>
                    <a:lnTo>
                      <a:pt x="103" y="32"/>
                    </a:lnTo>
                    <a:lnTo>
                      <a:pt x="94" y="38"/>
                    </a:lnTo>
                    <a:lnTo>
                      <a:pt x="87" y="26"/>
                    </a:lnTo>
                    <a:cubicBezTo>
                      <a:pt x="73" y="25"/>
                      <a:pt x="66" y="27"/>
                      <a:pt x="56" y="33"/>
                    </a:cubicBezTo>
                    <a:cubicBezTo>
                      <a:pt x="32" y="47"/>
                      <a:pt x="27" y="78"/>
                      <a:pt x="45" y="108"/>
                    </a:cubicBezTo>
                    <a:cubicBezTo>
                      <a:pt x="62" y="136"/>
                      <a:pt x="95" y="147"/>
                      <a:pt x="119" y="132"/>
                    </a:cubicBezTo>
                    <a:cubicBezTo>
                      <a:pt x="128" y="127"/>
                      <a:pt x="133" y="121"/>
                      <a:pt x="138" y="111"/>
                    </a:cubicBezTo>
                    <a:lnTo>
                      <a:pt x="130" y="97"/>
                    </a:lnTo>
                    <a:lnTo>
                      <a:pt x="140" y="91"/>
                    </a:lnTo>
                    <a:lnTo>
                      <a:pt x="154" y="11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30"/>
              <p:cNvSpPr>
                <a:spLocks/>
              </p:cNvSpPr>
              <p:nvPr/>
            </p:nvSpPr>
            <p:spPr bwMode="auto">
              <a:xfrm>
                <a:off x="2305735" y="4007331"/>
                <a:ext cx="185188" cy="194295"/>
              </a:xfrm>
              <a:custGeom>
                <a:avLst/>
                <a:gdLst>
                  <a:gd name="T0" fmla="*/ 112 w 171"/>
                  <a:gd name="T1" fmla="*/ 6 h 175"/>
                  <a:gd name="T2" fmla="*/ 112 w 171"/>
                  <a:gd name="T3" fmla="*/ 6 h 175"/>
                  <a:gd name="T4" fmla="*/ 99 w 171"/>
                  <a:gd name="T5" fmla="*/ 18 h 175"/>
                  <a:gd name="T6" fmla="*/ 152 w 171"/>
                  <a:gd name="T7" fmla="*/ 75 h 175"/>
                  <a:gd name="T8" fmla="*/ 164 w 171"/>
                  <a:gd name="T9" fmla="*/ 126 h 175"/>
                  <a:gd name="T10" fmla="*/ 146 w 171"/>
                  <a:gd name="T11" fmla="*/ 151 h 175"/>
                  <a:gd name="T12" fmla="*/ 74 w 171"/>
                  <a:gd name="T13" fmla="*/ 154 h 175"/>
                  <a:gd name="T14" fmla="*/ 18 w 171"/>
                  <a:gd name="T15" fmla="*/ 92 h 175"/>
                  <a:gd name="T16" fmla="*/ 6 w 171"/>
                  <a:gd name="T17" fmla="*/ 103 h 175"/>
                  <a:gd name="T18" fmla="*/ 0 w 171"/>
                  <a:gd name="T19" fmla="*/ 96 h 175"/>
                  <a:gd name="T20" fmla="*/ 43 w 171"/>
                  <a:gd name="T21" fmla="*/ 57 h 175"/>
                  <a:gd name="T22" fmla="*/ 49 w 171"/>
                  <a:gd name="T23" fmla="*/ 64 h 175"/>
                  <a:gd name="T24" fmla="*/ 37 w 171"/>
                  <a:gd name="T25" fmla="*/ 74 h 175"/>
                  <a:gd name="T26" fmla="*/ 89 w 171"/>
                  <a:gd name="T27" fmla="*/ 131 h 175"/>
                  <a:gd name="T28" fmla="*/ 124 w 171"/>
                  <a:gd name="T29" fmla="*/ 148 h 175"/>
                  <a:gd name="T30" fmla="*/ 139 w 171"/>
                  <a:gd name="T31" fmla="*/ 139 h 175"/>
                  <a:gd name="T32" fmla="*/ 141 w 171"/>
                  <a:gd name="T33" fmla="*/ 84 h 175"/>
                  <a:gd name="T34" fmla="*/ 90 w 171"/>
                  <a:gd name="T35" fmla="*/ 27 h 175"/>
                  <a:gd name="T36" fmla="*/ 77 w 171"/>
                  <a:gd name="T37" fmla="*/ 38 h 175"/>
                  <a:gd name="T38" fmla="*/ 71 w 171"/>
                  <a:gd name="T39" fmla="*/ 32 h 175"/>
                  <a:gd name="T40" fmla="*/ 106 w 171"/>
                  <a:gd name="T41" fmla="*/ 0 h 175"/>
                  <a:gd name="T42" fmla="*/ 112 w 171"/>
                  <a:gd name="T43" fmla="*/ 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175">
                    <a:moveTo>
                      <a:pt x="112" y="6"/>
                    </a:moveTo>
                    <a:lnTo>
                      <a:pt x="112" y="6"/>
                    </a:lnTo>
                    <a:lnTo>
                      <a:pt x="99" y="18"/>
                    </a:lnTo>
                    <a:lnTo>
                      <a:pt x="152" y="75"/>
                    </a:lnTo>
                    <a:cubicBezTo>
                      <a:pt x="167" y="92"/>
                      <a:pt x="171" y="108"/>
                      <a:pt x="164" y="126"/>
                    </a:cubicBezTo>
                    <a:cubicBezTo>
                      <a:pt x="160" y="135"/>
                      <a:pt x="154" y="144"/>
                      <a:pt x="146" y="151"/>
                    </a:cubicBezTo>
                    <a:cubicBezTo>
                      <a:pt x="121" y="174"/>
                      <a:pt x="93" y="175"/>
                      <a:pt x="74" y="154"/>
                    </a:cubicBezTo>
                    <a:lnTo>
                      <a:pt x="18" y="92"/>
                    </a:lnTo>
                    <a:lnTo>
                      <a:pt x="6" y="103"/>
                    </a:lnTo>
                    <a:lnTo>
                      <a:pt x="0" y="96"/>
                    </a:lnTo>
                    <a:lnTo>
                      <a:pt x="43" y="57"/>
                    </a:lnTo>
                    <a:lnTo>
                      <a:pt x="49" y="64"/>
                    </a:lnTo>
                    <a:lnTo>
                      <a:pt x="37" y="74"/>
                    </a:lnTo>
                    <a:lnTo>
                      <a:pt x="89" y="131"/>
                    </a:lnTo>
                    <a:cubicBezTo>
                      <a:pt x="103" y="147"/>
                      <a:pt x="112" y="151"/>
                      <a:pt x="124" y="148"/>
                    </a:cubicBezTo>
                    <a:cubicBezTo>
                      <a:pt x="129" y="147"/>
                      <a:pt x="135" y="144"/>
                      <a:pt x="139" y="139"/>
                    </a:cubicBezTo>
                    <a:cubicBezTo>
                      <a:pt x="157" y="123"/>
                      <a:pt x="158" y="102"/>
                      <a:pt x="141" y="84"/>
                    </a:cubicBezTo>
                    <a:lnTo>
                      <a:pt x="90" y="27"/>
                    </a:lnTo>
                    <a:lnTo>
                      <a:pt x="77" y="38"/>
                    </a:lnTo>
                    <a:lnTo>
                      <a:pt x="71" y="32"/>
                    </a:lnTo>
                    <a:lnTo>
                      <a:pt x="106" y="0"/>
                    </a:lnTo>
                    <a:lnTo>
                      <a:pt x="112" y="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31"/>
              <p:cNvSpPr>
                <a:spLocks/>
              </p:cNvSpPr>
              <p:nvPr/>
            </p:nvSpPr>
            <p:spPr bwMode="auto">
              <a:xfrm>
                <a:off x="2521280" y="3813036"/>
                <a:ext cx="160901" cy="124471"/>
              </a:xfrm>
              <a:custGeom>
                <a:avLst/>
                <a:gdLst>
                  <a:gd name="T0" fmla="*/ 147 w 147"/>
                  <a:gd name="T1" fmla="*/ 65 h 115"/>
                  <a:gd name="T2" fmla="*/ 147 w 147"/>
                  <a:gd name="T3" fmla="*/ 65 h 115"/>
                  <a:gd name="T4" fmla="*/ 119 w 147"/>
                  <a:gd name="T5" fmla="*/ 115 h 115"/>
                  <a:gd name="T6" fmla="*/ 112 w 147"/>
                  <a:gd name="T7" fmla="*/ 111 h 115"/>
                  <a:gd name="T8" fmla="*/ 119 w 147"/>
                  <a:gd name="T9" fmla="*/ 98 h 115"/>
                  <a:gd name="T10" fmla="*/ 15 w 147"/>
                  <a:gd name="T11" fmla="*/ 41 h 115"/>
                  <a:gd name="T12" fmla="*/ 7 w 147"/>
                  <a:gd name="T13" fmla="*/ 55 h 115"/>
                  <a:gd name="T14" fmla="*/ 0 w 147"/>
                  <a:gd name="T15" fmla="*/ 51 h 115"/>
                  <a:gd name="T16" fmla="*/ 27 w 147"/>
                  <a:gd name="T17" fmla="*/ 0 h 115"/>
                  <a:gd name="T18" fmla="*/ 35 w 147"/>
                  <a:gd name="T19" fmla="*/ 4 h 115"/>
                  <a:gd name="T20" fmla="*/ 27 w 147"/>
                  <a:gd name="T21" fmla="*/ 18 h 115"/>
                  <a:gd name="T22" fmla="*/ 132 w 147"/>
                  <a:gd name="T23" fmla="*/ 74 h 115"/>
                  <a:gd name="T24" fmla="*/ 139 w 147"/>
                  <a:gd name="T25" fmla="*/ 61 h 115"/>
                  <a:gd name="T26" fmla="*/ 147 w 147"/>
                  <a:gd name="T27" fmla="*/ 6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15">
                    <a:moveTo>
                      <a:pt x="147" y="65"/>
                    </a:moveTo>
                    <a:lnTo>
                      <a:pt x="147" y="65"/>
                    </a:lnTo>
                    <a:lnTo>
                      <a:pt x="119" y="115"/>
                    </a:lnTo>
                    <a:lnTo>
                      <a:pt x="112" y="111"/>
                    </a:lnTo>
                    <a:lnTo>
                      <a:pt x="119" y="98"/>
                    </a:lnTo>
                    <a:lnTo>
                      <a:pt x="15" y="41"/>
                    </a:lnTo>
                    <a:lnTo>
                      <a:pt x="7" y="55"/>
                    </a:lnTo>
                    <a:lnTo>
                      <a:pt x="0" y="51"/>
                    </a:lnTo>
                    <a:lnTo>
                      <a:pt x="27" y="0"/>
                    </a:lnTo>
                    <a:lnTo>
                      <a:pt x="35" y="4"/>
                    </a:lnTo>
                    <a:lnTo>
                      <a:pt x="27" y="18"/>
                    </a:lnTo>
                    <a:lnTo>
                      <a:pt x="132" y="74"/>
                    </a:lnTo>
                    <a:lnTo>
                      <a:pt x="139" y="61"/>
                    </a:lnTo>
                    <a:lnTo>
                      <a:pt x="147" y="6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32"/>
              <p:cNvSpPr>
                <a:spLocks/>
              </p:cNvSpPr>
              <p:nvPr/>
            </p:nvSpPr>
            <p:spPr bwMode="auto">
              <a:xfrm>
                <a:off x="2557710" y="3667315"/>
                <a:ext cx="182151" cy="148758"/>
              </a:xfrm>
              <a:custGeom>
                <a:avLst/>
                <a:gdLst>
                  <a:gd name="T0" fmla="*/ 166 w 166"/>
                  <a:gd name="T1" fmla="*/ 75 h 137"/>
                  <a:gd name="T2" fmla="*/ 166 w 166"/>
                  <a:gd name="T3" fmla="*/ 75 h 137"/>
                  <a:gd name="T4" fmla="*/ 142 w 166"/>
                  <a:gd name="T5" fmla="*/ 137 h 137"/>
                  <a:gd name="T6" fmla="*/ 134 w 166"/>
                  <a:gd name="T7" fmla="*/ 134 h 137"/>
                  <a:gd name="T8" fmla="*/ 141 w 166"/>
                  <a:gd name="T9" fmla="*/ 116 h 137"/>
                  <a:gd name="T10" fmla="*/ 33 w 166"/>
                  <a:gd name="T11" fmla="*/ 75 h 137"/>
                  <a:gd name="T12" fmla="*/ 21 w 166"/>
                  <a:gd name="T13" fmla="*/ 108 h 137"/>
                  <a:gd name="T14" fmla="*/ 37 w 166"/>
                  <a:gd name="T15" fmla="*/ 114 h 137"/>
                  <a:gd name="T16" fmla="*/ 33 w 166"/>
                  <a:gd name="T17" fmla="*/ 125 h 137"/>
                  <a:gd name="T18" fmla="*/ 0 w 166"/>
                  <a:gd name="T19" fmla="*/ 113 h 137"/>
                  <a:gd name="T20" fmla="*/ 4 w 166"/>
                  <a:gd name="T21" fmla="*/ 102 h 137"/>
                  <a:gd name="T22" fmla="*/ 9 w 166"/>
                  <a:gd name="T23" fmla="*/ 104 h 137"/>
                  <a:gd name="T24" fmla="*/ 44 w 166"/>
                  <a:gd name="T25" fmla="*/ 12 h 137"/>
                  <a:gd name="T26" fmla="*/ 38 w 166"/>
                  <a:gd name="T27" fmla="*/ 10 h 137"/>
                  <a:gd name="T28" fmla="*/ 42 w 166"/>
                  <a:gd name="T29" fmla="*/ 0 h 137"/>
                  <a:gd name="T30" fmla="*/ 75 w 166"/>
                  <a:gd name="T31" fmla="*/ 12 h 137"/>
                  <a:gd name="T32" fmla="*/ 71 w 166"/>
                  <a:gd name="T33" fmla="*/ 23 h 137"/>
                  <a:gd name="T34" fmla="*/ 55 w 166"/>
                  <a:gd name="T35" fmla="*/ 17 h 137"/>
                  <a:gd name="T36" fmla="*/ 42 w 166"/>
                  <a:gd name="T37" fmla="*/ 50 h 137"/>
                  <a:gd name="T38" fmla="*/ 150 w 166"/>
                  <a:gd name="T39" fmla="*/ 91 h 137"/>
                  <a:gd name="T40" fmla="*/ 157 w 166"/>
                  <a:gd name="T41" fmla="*/ 72 h 137"/>
                  <a:gd name="T42" fmla="*/ 166 w 166"/>
                  <a:gd name="T43" fmla="*/ 7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137">
                    <a:moveTo>
                      <a:pt x="166" y="75"/>
                    </a:moveTo>
                    <a:lnTo>
                      <a:pt x="166" y="75"/>
                    </a:lnTo>
                    <a:lnTo>
                      <a:pt x="142" y="137"/>
                    </a:lnTo>
                    <a:lnTo>
                      <a:pt x="134" y="134"/>
                    </a:lnTo>
                    <a:lnTo>
                      <a:pt x="141" y="116"/>
                    </a:lnTo>
                    <a:lnTo>
                      <a:pt x="33" y="75"/>
                    </a:lnTo>
                    <a:lnTo>
                      <a:pt x="21" y="108"/>
                    </a:lnTo>
                    <a:lnTo>
                      <a:pt x="37" y="114"/>
                    </a:lnTo>
                    <a:lnTo>
                      <a:pt x="33" y="125"/>
                    </a:lnTo>
                    <a:lnTo>
                      <a:pt x="0" y="113"/>
                    </a:lnTo>
                    <a:lnTo>
                      <a:pt x="4" y="102"/>
                    </a:lnTo>
                    <a:lnTo>
                      <a:pt x="9" y="104"/>
                    </a:lnTo>
                    <a:lnTo>
                      <a:pt x="44" y="12"/>
                    </a:lnTo>
                    <a:lnTo>
                      <a:pt x="38" y="10"/>
                    </a:lnTo>
                    <a:lnTo>
                      <a:pt x="42" y="0"/>
                    </a:lnTo>
                    <a:lnTo>
                      <a:pt x="75" y="12"/>
                    </a:lnTo>
                    <a:lnTo>
                      <a:pt x="71" y="23"/>
                    </a:lnTo>
                    <a:lnTo>
                      <a:pt x="55" y="17"/>
                    </a:lnTo>
                    <a:lnTo>
                      <a:pt x="42" y="50"/>
                    </a:lnTo>
                    <a:lnTo>
                      <a:pt x="150" y="91"/>
                    </a:lnTo>
                    <a:lnTo>
                      <a:pt x="157" y="72"/>
                    </a:lnTo>
                    <a:lnTo>
                      <a:pt x="166" y="7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33"/>
              <p:cNvSpPr>
                <a:spLocks/>
              </p:cNvSpPr>
              <p:nvPr/>
            </p:nvSpPr>
            <p:spPr bwMode="auto">
              <a:xfrm>
                <a:off x="2612355" y="3515522"/>
                <a:ext cx="166973" cy="142686"/>
              </a:xfrm>
              <a:custGeom>
                <a:avLst/>
                <a:gdLst>
                  <a:gd name="T0" fmla="*/ 152 w 152"/>
                  <a:gd name="T1" fmla="*/ 59 h 129"/>
                  <a:gd name="T2" fmla="*/ 152 w 152"/>
                  <a:gd name="T3" fmla="*/ 59 h 129"/>
                  <a:gd name="T4" fmla="*/ 141 w 152"/>
                  <a:gd name="T5" fmla="*/ 116 h 129"/>
                  <a:gd name="T6" fmla="*/ 132 w 152"/>
                  <a:gd name="T7" fmla="*/ 114 h 129"/>
                  <a:gd name="T8" fmla="*/ 135 w 152"/>
                  <a:gd name="T9" fmla="*/ 99 h 129"/>
                  <a:gd name="T10" fmla="*/ 80 w 152"/>
                  <a:gd name="T11" fmla="*/ 88 h 129"/>
                  <a:gd name="T12" fmla="*/ 11 w 152"/>
                  <a:gd name="T13" fmla="*/ 117 h 129"/>
                  <a:gd name="T14" fmla="*/ 8 w 152"/>
                  <a:gd name="T15" fmla="*/ 129 h 129"/>
                  <a:gd name="T16" fmla="*/ 0 w 152"/>
                  <a:gd name="T17" fmla="*/ 128 h 129"/>
                  <a:gd name="T18" fmla="*/ 11 w 152"/>
                  <a:gd name="T19" fmla="*/ 71 h 129"/>
                  <a:gd name="T20" fmla="*/ 20 w 152"/>
                  <a:gd name="T21" fmla="*/ 73 h 129"/>
                  <a:gd name="T22" fmla="*/ 17 w 152"/>
                  <a:gd name="T23" fmla="*/ 88 h 129"/>
                  <a:gd name="T24" fmla="*/ 67 w 152"/>
                  <a:gd name="T25" fmla="*/ 68 h 129"/>
                  <a:gd name="T26" fmla="*/ 28 w 152"/>
                  <a:gd name="T27" fmla="*/ 32 h 129"/>
                  <a:gd name="T28" fmla="*/ 24 w 152"/>
                  <a:gd name="T29" fmla="*/ 49 h 129"/>
                  <a:gd name="T30" fmla="*/ 16 w 152"/>
                  <a:gd name="T31" fmla="*/ 48 h 129"/>
                  <a:gd name="T32" fmla="*/ 25 w 152"/>
                  <a:gd name="T33" fmla="*/ 0 h 129"/>
                  <a:gd name="T34" fmla="*/ 33 w 152"/>
                  <a:gd name="T35" fmla="*/ 2 h 129"/>
                  <a:gd name="T36" fmla="*/ 30 w 152"/>
                  <a:gd name="T37" fmla="*/ 17 h 129"/>
                  <a:gd name="T38" fmla="*/ 79 w 152"/>
                  <a:gd name="T39" fmla="*/ 61 h 129"/>
                  <a:gd name="T40" fmla="*/ 141 w 152"/>
                  <a:gd name="T41" fmla="*/ 73 h 129"/>
                  <a:gd name="T42" fmla="*/ 144 w 152"/>
                  <a:gd name="T43" fmla="*/ 58 h 129"/>
                  <a:gd name="T44" fmla="*/ 152 w 152"/>
                  <a:gd name="T45"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29">
                    <a:moveTo>
                      <a:pt x="152" y="59"/>
                    </a:moveTo>
                    <a:lnTo>
                      <a:pt x="152" y="59"/>
                    </a:lnTo>
                    <a:lnTo>
                      <a:pt x="141" y="116"/>
                    </a:lnTo>
                    <a:lnTo>
                      <a:pt x="132" y="114"/>
                    </a:lnTo>
                    <a:lnTo>
                      <a:pt x="135" y="99"/>
                    </a:lnTo>
                    <a:lnTo>
                      <a:pt x="80" y="88"/>
                    </a:lnTo>
                    <a:lnTo>
                      <a:pt x="11" y="117"/>
                    </a:lnTo>
                    <a:lnTo>
                      <a:pt x="8" y="129"/>
                    </a:lnTo>
                    <a:lnTo>
                      <a:pt x="0" y="128"/>
                    </a:lnTo>
                    <a:lnTo>
                      <a:pt x="11" y="71"/>
                    </a:lnTo>
                    <a:lnTo>
                      <a:pt x="20" y="73"/>
                    </a:lnTo>
                    <a:lnTo>
                      <a:pt x="17" y="88"/>
                    </a:lnTo>
                    <a:lnTo>
                      <a:pt x="67" y="68"/>
                    </a:lnTo>
                    <a:lnTo>
                      <a:pt x="28" y="32"/>
                    </a:lnTo>
                    <a:lnTo>
                      <a:pt x="24" y="49"/>
                    </a:lnTo>
                    <a:lnTo>
                      <a:pt x="16" y="48"/>
                    </a:lnTo>
                    <a:lnTo>
                      <a:pt x="25" y="0"/>
                    </a:lnTo>
                    <a:lnTo>
                      <a:pt x="33" y="2"/>
                    </a:lnTo>
                    <a:lnTo>
                      <a:pt x="30" y="17"/>
                    </a:lnTo>
                    <a:lnTo>
                      <a:pt x="79" y="61"/>
                    </a:lnTo>
                    <a:lnTo>
                      <a:pt x="141" y="73"/>
                    </a:lnTo>
                    <a:lnTo>
                      <a:pt x="144" y="58"/>
                    </a:lnTo>
                    <a:lnTo>
                      <a:pt x="152" y="59"/>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34"/>
              <p:cNvSpPr>
                <a:spLocks noEditPoints="1"/>
              </p:cNvSpPr>
              <p:nvPr/>
            </p:nvSpPr>
            <p:spPr bwMode="auto">
              <a:xfrm>
                <a:off x="2433241" y="3913218"/>
                <a:ext cx="200367" cy="170008"/>
              </a:xfrm>
              <a:custGeom>
                <a:avLst/>
                <a:gdLst>
                  <a:gd name="T0" fmla="*/ 177 w 184"/>
                  <a:gd name="T1" fmla="*/ 47 h 154"/>
                  <a:gd name="T2" fmla="*/ 177 w 184"/>
                  <a:gd name="T3" fmla="*/ 47 h 154"/>
                  <a:gd name="T4" fmla="*/ 172 w 184"/>
                  <a:gd name="T5" fmla="*/ 54 h 154"/>
                  <a:gd name="T6" fmla="*/ 158 w 184"/>
                  <a:gd name="T7" fmla="*/ 57 h 154"/>
                  <a:gd name="T8" fmla="*/ 104 w 184"/>
                  <a:gd name="T9" fmla="*/ 54 h 154"/>
                  <a:gd name="T10" fmla="*/ 92 w 184"/>
                  <a:gd name="T11" fmla="*/ 9 h 154"/>
                  <a:gd name="T12" fmla="*/ 65 w 184"/>
                  <a:gd name="T13" fmla="*/ 1 h 154"/>
                  <a:gd name="T14" fmla="*/ 36 w 184"/>
                  <a:gd name="T15" fmla="*/ 24 h 154"/>
                  <a:gd name="T16" fmla="*/ 0 w 184"/>
                  <a:gd name="T17" fmla="*/ 73 h 154"/>
                  <a:gd name="T18" fmla="*/ 7 w 184"/>
                  <a:gd name="T19" fmla="*/ 78 h 154"/>
                  <a:gd name="T20" fmla="*/ 16 w 184"/>
                  <a:gd name="T21" fmla="*/ 65 h 154"/>
                  <a:gd name="T22" fmla="*/ 111 w 184"/>
                  <a:gd name="T23" fmla="*/ 136 h 154"/>
                  <a:gd name="T24" fmla="*/ 102 w 184"/>
                  <a:gd name="T25" fmla="*/ 149 h 154"/>
                  <a:gd name="T26" fmla="*/ 109 w 184"/>
                  <a:gd name="T27" fmla="*/ 154 h 154"/>
                  <a:gd name="T28" fmla="*/ 143 w 184"/>
                  <a:gd name="T29" fmla="*/ 107 h 154"/>
                  <a:gd name="T30" fmla="*/ 136 w 184"/>
                  <a:gd name="T31" fmla="*/ 102 h 154"/>
                  <a:gd name="T32" fmla="*/ 127 w 184"/>
                  <a:gd name="T33" fmla="*/ 115 h 154"/>
                  <a:gd name="T34" fmla="*/ 86 w 184"/>
                  <a:gd name="T35" fmla="*/ 84 h 154"/>
                  <a:gd name="T36" fmla="*/ 89 w 184"/>
                  <a:gd name="T37" fmla="*/ 79 h 154"/>
                  <a:gd name="T38" fmla="*/ 146 w 184"/>
                  <a:gd name="T39" fmla="*/ 83 h 154"/>
                  <a:gd name="T40" fmla="*/ 169 w 184"/>
                  <a:gd name="T41" fmla="*/ 73 h 154"/>
                  <a:gd name="T42" fmla="*/ 184 w 184"/>
                  <a:gd name="T43" fmla="*/ 52 h 154"/>
                  <a:gd name="T44" fmla="*/ 177 w 184"/>
                  <a:gd name="T45" fmla="*/ 47 h 154"/>
                  <a:gd name="T46" fmla="*/ 34 w 184"/>
                  <a:gd name="T47" fmla="*/ 45 h 154"/>
                  <a:gd name="T48" fmla="*/ 34 w 184"/>
                  <a:gd name="T49" fmla="*/ 45 h 154"/>
                  <a:gd name="T50" fmla="*/ 42 w 184"/>
                  <a:gd name="T51" fmla="*/ 35 h 154"/>
                  <a:gd name="T52" fmla="*/ 77 w 184"/>
                  <a:gd name="T53" fmla="*/ 32 h 154"/>
                  <a:gd name="T54" fmla="*/ 84 w 184"/>
                  <a:gd name="T55" fmla="*/ 68 h 154"/>
                  <a:gd name="T56" fmla="*/ 77 w 184"/>
                  <a:gd name="T57" fmla="*/ 77 h 154"/>
                  <a:gd name="T58" fmla="*/ 34 w 184"/>
                  <a:gd name="T59" fmla="*/ 4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4" h="154">
                    <a:moveTo>
                      <a:pt x="177" y="47"/>
                    </a:moveTo>
                    <a:lnTo>
                      <a:pt x="177" y="47"/>
                    </a:lnTo>
                    <a:lnTo>
                      <a:pt x="172" y="54"/>
                    </a:lnTo>
                    <a:cubicBezTo>
                      <a:pt x="170" y="57"/>
                      <a:pt x="167" y="58"/>
                      <a:pt x="158" y="57"/>
                    </a:cubicBezTo>
                    <a:lnTo>
                      <a:pt x="104" y="54"/>
                    </a:lnTo>
                    <a:cubicBezTo>
                      <a:pt x="111" y="35"/>
                      <a:pt x="107" y="20"/>
                      <a:pt x="92" y="9"/>
                    </a:cubicBezTo>
                    <a:cubicBezTo>
                      <a:pt x="84" y="3"/>
                      <a:pt x="74" y="0"/>
                      <a:pt x="65" y="1"/>
                    </a:cubicBezTo>
                    <a:cubicBezTo>
                      <a:pt x="55" y="3"/>
                      <a:pt x="47" y="9"/>
                      <a:pt x="36" y="24"/>
                    </a:cubicBezTo>
                    <a:lnTo>
                      <a:pt x="0" y="73"/>
                    </a:lnTo>
                    <a:lnTo>
                      <a:pt x="7" y="78"/>
                    </a:lnTo>
                    <a:lnTo>
                      <a:pt x="16" y="65"/>
                    </a:lnTo>
                    <a:lnTo>
                      <a:pt x="111" y="136"/>
                    </a:lnTo>
                    <a:lnTo>
                      <a:pt x="102" y="149"/>
                    </a:lnTo>
                    <a:lnTo>
                      <a:pt x="109" y="154"/>
                    </a:lnTo>
                    <a:lnTo>
                      <a:pt x="143" y="107"/>
                    </a:lnTo>
                    <a:lnTo>
                      <a:pt x="136" y="102"/>
                    </a:lnTo>
                    <a:lnTo>
                      <a:pt x="127" y="115"/>
                    </a:lnTo>
                    <a:lnTo>
                      <a:pt x="86" y="84"/>
                    </a:lnTo>
                    <a:lnTo>
                      <a:pt x="89" y="79"/>
                    </a:lnTo>
                    <a:lnTo>
                      <a:pt x="146" y="83"/>
                    </a:lnTo>
                    <a:cubicBezTo>
                      <a:pt x="159" y="84"/>
                      <a:pt x="161" y="83"/>
                      <a:pt x="169" y="73"/>
                    </a:cubicBezTo>
                    <a:lnTo>
                      <a:pt x="184" y="52"/>
                    </a:lnTo>
                    <a:lnTo>
                      <a:pt x="177" y="47"/>
                    </a:lnTo>
                    <a:close/>
                    <a:moveTo>
                      <a:pt x="34" y="45"/>
                    </a:moveTo>
                    <a:lnTo>
                      <a:pt x="34" y="45"/>
                    </a:lnTo>
                    <a:lnTo>
                      <a:pt x="42" y="35"/>
                    </a:lnTo>
                    <a:cubicBezTo>
                      <a:pt x="51" y="23"/>
                      <a:pt x="63" y="22"/>
                      <a:pt x="77" y="32"/>
                    </a:cubicBezTo>
                    <a:cubicBezTo>
                      <a:pt x="90" y="42"/>
                      <a:pt x="93" y="56"/>
                      <a:pt x="84" y="68"/>
                    </a:cubicBezTo>
                    <a:lnTo>
                      <a:pt x="77" y="77"/>
                    </a:lnTo>
                    <a:lnTo>
                      <a:pt x="34" y="45"/>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35"/>
              <p:cNvSpPr>
                <a:spLocks/>
              </p:cNvSpPr>
              <p:nvPr/>
            </p:nvSpPr>
            <p:spPr bwMode="auto">
              <a:xfrm>
                <a:off x="796913" y="3524629"/>
                <a:ext cx="185188" cy="197332"/>
              </a:xfrm>
              <a:custGeom>
                <a:avLst/>
                <a:gdLst>
                  <a:gd name="T0" fmla="*/ 36 w 169"/>
                  <a:gd name="T1" fmla="*/ 180 h 180"/>
                  <a:gd name="T2" fmla="*/ 36 w 169"/>
                  <a:gd name="T3" fmla="*/ 180 h 180"/>
                  <a:gd name="T4" fmla="*/ 23 w 169"/>
                  <a:gd name="T5" fmla="*/ 124 h 180"/>
                  <a:gd name="T6" fmla="*/ 31 w 169"/>
                  <a:gd name="T7" fmla="*/ 122 h 180"/>
                  <a:gd name="T8" fmla="*/ 35 w 169"/>
                  <a:gd name="T9" fmla="*/ 137 h 180"/>
                  <a:gd name="T10" fmla="*/ 88 w 169"/>
                  <a:gd name="T11" fmla="*/ 124 h 180"/>
                  <a:gd name="T12" fmla="*/ 72 w 169"/>
                  <a:gd name="T13" fmla="*/ 59 h 180"/>
                  <a:gd name="T14" fmla="*/ 19 w 169"/>
                  <a:gd name="T15" fmla="*/ 72 h 180"/>
                  <a:gd name="T16" fmla="*/ 23 w 169"/>
                  <a:gd name="T17" fmla="*/ 87 h 180"/>
                  <a:gd name="T18" fmla="*/ 14 w 169"/>
                  <a:gd name="T19" fmla="*/ 89 h 180"/>
                  <a:gd name="T20" fmla="*/ 0 w 169"/>
                  <a:gd name="T21" fmla="*/ 33 h 180"/>
                  <a:gd name="T22" fmla="*/ 9 w 169"/>
                  <a:gd name="T23" fmla="*/ 31 h 180"/>
                  <a:gd name="T24" fmla="*/ 13 w 169"/>
                  <a:gd name="T25" fmla="*/ 46 h 180"/>
                  <a:gd name="T26" fmla="*/ 128 w 169"/>
                  <a:gd name="T27" fmla="*/ 18 h 180"/>
                  <a:gd name="T28" fmla="*/ 124 w 169"/>
                  <a:gd name="T29" fmla="*/ 2 h 180"/>
                  <a:gd name="T30" fmla="*/ 133 w 169"/>
                  <a:gd name="T31" fmla="*/ 0 h 180"/>
                  <a:gd name="T32" fmla="*/ 146 w 169"/>
                  <a:gd name="T33" fmla="*/ 57 h 180"/>
                  <a:gd name="T34" fmla="*/ 138 w 169"/>
                  <a:gd name="T35" fmla="*/ 59 h 180"/>
                  <a:gd name="T36" fmla="*/ 134 w 169"/>
                  <a:gd name="T37" fmla="*/ 44 h 180"/>
                  <a:gd name="T38" fmla="*/ 83 w 169"/>
                  <a:gd name="T39" fmla="*/ 56 h 180"/>
                  <a:gd name="T40" fmla="*/ 99 w 169"/>
                  <a:gd name="T41" fmla="*/ 121 h 180"/>
                  <a:gd name="T42" fmla="*/ 150 w 169"/>
                  <a:gd name="T43" fmla="*/ 109 h 180"/>
                  <a:gd name="T44" fmla="*/ 147 w 169"/>
                  <a:gd name="T45" fmla="*/ 94 h 180"/>
                  <a:gd name="T46" fmla="*/ 155 w 169"/>
                  <a:gd name="T47" fmla="*/ 92 h 180"/>
                  <a:gd name="T48" fmla="*/ 169 w 169"/>
                  <a:gd name="T49" fmla="*/ 148 h 180"/>
                  <a:gd name="T50" fmla="*/ 160 w 169"/>
                  <a:gd name="T51" fmla="*/ 150 h 180"/>
                  <a:gd name="T52" fmla="*/ 157 w 169"/>
                  <a:gd name="T53" fmla="*/ 135 h 180"/>
                  <a:gd name="T54" fmla="*/ 41 w 169"/>
                  <a:gd name="T55" fmla="*/ 163 h 180"/>
                  <a:gd name="T56" fmla="*/ 45 w 169"/>
                  <a:gd name="T57" fmla="*/ 178 h 180"/>
                  <a:gd name="T58" fmla="*/ 36 w 169"/>
                  <a:gd name="T59"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9" h="180">
                    <a:moveTo>
                      <a:pt x="36" y="180"/>
                    </a:moveTo>
                    <a:lnTo>
                      <a:pt x="36" y="180"/>
                    </a:lnTo>
                    <a:lnTo>
                      <a:pt x="23" y="124"/>
                    </a:lnTo>
                    <a:lnTo>
                      <a:pt x="31" y="122"/>
                    </a:lnTo>
                    <a:lnTo>
                      <a:pt x="35" y="137"/>
                    </a:lnTo>
                    <a:lnTo>
                      <a:pt x="88" y="124"/>
                    </a:lnTo>
                    <a:lnTo>
                      <a:pt x="72" y="59"/>
                    </a:lnTo>
                    <a:lnTo>
                      <a:pt x="19" y="72"/>
                    </a:lnTo>
                    <a:lnTo>
                      <a:pt x="23" y="87"/>
                    </a:lnTo>
                    <a:lnTo>
                      <a:pt x="14" y="89"/>
                    </a:lnTo>
                    <a:lnTo>
                      <a:pt x="0" y="33"/>
                    </a:lnTo>
                    <a:lnTo>
                      <a:pt x="9" y="31"/>
                    </a:lnTo>
                    <a:lnTo>
                      <a:pt x="13" y="46"/>
                    </a:lnTo>
                    <a:lnTo>
                      <a:pt x="128" y="18"/>
                    </a:lnTo>
                    <a:lnTo>
                      <a:pt x="124" y="2"/>
                    </a:lnTo>
                    <a:lnTo>
                      <a:pt x="133" y="0"/>
                    </a:lnTo>
                    <a:lnTo>
                      <a:pt x="146" y="57"/>
                    </a:lnTo>
                    <a:lnTo>
                      <a:pt x="138" y="59"/>
                    </a:lnTo>
                    <a:lnTo>
                      <a:pt x="134" y="44"/>
                    </a:lnTo>
                    <a:lnTo>
                      <a:pt x="83" y="56"/>
                    </a:lnTo>
                    <a:lnTo>
                      <a:pt x="99" y="121"/>
                    </a:lnTo>
                    <a:lnTo>
                      <a:pt x="150" y="109"/>
                    </a:lnTo>
                    <a:lnTo>
                      <a:pt x="147" y="94"/>
                    </a:lnTo>
                    <a:lnTo>
                      <a:pt x="155" y="92"/>
                    </a:lnTo>
                    <a:lnTo>
                      <a:pt x="169" y="148"/>
                    </a:lnTo>
                    <a:lnTo>
                      <a:pt x="160" y="150"/>
                    </a:lnTo>
                    <a:lnTo>
                      <a:pt x="157" y="135"/>
                    </a:lnTo>
                    <a:lnTo>
                      <a:pt x="41" y="163"/>
                    </a:lnTo>
                    <a:lnTo>
                      <a:pt x="45" y="178"/>
                    </a:lnTo>
                    <a:lnTo>
                      <a:pt x="36" y="18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36"/>
              <p:cNvSpPr>
                <a:spLocks noEditPoints="1"/>
              </p:cNvSpPr>
              <p:nvPr/>
            </p:nvSpPr>
            <p:spPr bwMode="auto">
              <a:xfrm>
                <a:off x="851559" y="3709817"/>
                <a:ext cx="176080" cy="170008"/>
              </a:xfrm>
              <a:custGeom>
                <a:avLst/>
                <a:gdLst>
                  <a:gd name="T0" fmla="*/ 64 w 160"/>
                  <a:gd name="T1" fmla="*/ 42 h 156"/>
                  <a:gd name="T2" fmla="*/ 64 w 160"/>
                  <a:gd name="T3" fmla="*/ 42 h 156"/>
                  <a:gd name="T4" fmla="*/ 134 w 160"/>
                  <a:gd name="T5" fmla="*/ 53 h 156"/>
                  <a:gd name="T6" fmla="*/ 96 w 160"/>
                  <a:gd name="T7" fmla="*/ 114 h 156"/>
                  <a:gd name="T8" fmla="*/ 26 w 160"/>
                  <a:gd name="T9" fmla="*/ 102 h 156"/>
                  <a:gd name="T10" fmla="*/ 64 w 160"/>
                  <a:gd name="T11" fmla="*/ 42 h 156"/>
                  <a:gd name="T12" fmla="*/ 109 w 160"/>
                  <a:gd name="T13" fmla="*/ 140 h 156"/>
                  <a:gd name="T14" fmla="*/ 109 w 160"/>
                  <a:gd name="T15" fmla="*/ 140 h 156"/>
                  <a:gd name="T16" fmla="*/ 144 w 160"/>
                  <a:gd name="T17" fmla="*/ 49 h 156"/>
                  <a:gd name="T18" fmla="*/ 52 w 160"/>
                  <a:gd name="T19" fmla="*/ 16 h 156"/>
                  <a:gd name="T20" fmla="*/ 16 w 160"/>
                  <a:gd name="T21" fmla="*/ 107 h 156"/>
                  <a:gd name="T22" fmla="*/ 109 w 160"/>
                  <a:gd name="T23"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156">
                    <a:moveTo>
                      <a:pt x="64" y="42"/>
                    </a:moveTo>
                    <a:lnTo>
                      <a:pt x="64" y="42"/>
                    </a:lnTo>
                    <a:cubicBezTo>
                      <a:pt x="92" y="29"/>
                      <a:pt x="125" y="35"/>
                      <a:pt x="134" y="53"/>
                    </a:cubicBezTo>
                    <a:cubicBezTo>
                      <a:pt x="142" y="73"/>
                      <a:pt x="125" y="101"/>
                      <a:pt x="96" y="114"/>
                    </a:cubicBezTo>
                    <a:cubicBezTo>
                      <a:pt x="68" y="127"/>
                      <a:pt x="35" y="121"/>
                      <a:pt x="26" y="102"/>
                    </a:cubicBezTo>
                    <a:cubicBezTo>
                      <a:pt x="18" y="84"/>
                      <a:pt x="36" y="55"/>
                      <a:pt x="64" y="42"/>
                    </a:cubicBezTo>
                    <a:close/>
                    <a:moveTo>
                      <a:pt x="109" y="140"/>
                    </a:moveTo>
                    <a:lnTo>
                      <a:pt x="109" y="140"/>
                    </a:lnTo>
                    <a:cubicBezTo>
                      <a:pt x="144" y="124"/>
                      <a:pt x="160" y="83"/>
                      <a:pt x="144" y="49"/>
                    </a:cubicBezTo>
                    <a:cubicBezTo>
                      <a:pt x="129" y="14"/>
                      <a:pt x="88" y="0"/>
                      <a:pt x="52" y="16"/>
                    </a:cubicBezTo>
                    <a:cubicBezTo>
                      <a:pt x="16" y="32"/>
                      <a:pt x="0" y="73"/>
                      <a:pt x="16" y="107"/>
                    </a:cubicBezTo>
                    <a:cubicBezTo>
                      <a:pt x="32" y="142"/>
                      <a:pt x="73" y="156"/>
                      <a:pt x="109" y="14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37"/>
              <p:cNvSpPr>
                <a:spLocks/>
              </p:cNvSpPr>
              <p:nvPr/>
            </p:nvSpPr>
            <p:spPr bwMode="auto">
              <a:xfrm>
                <a:off x="918348" y="3840358"/>
                <a:ext cx="230725" cy="236797"/>
              </a:xfrm>
              <a:custGeom>
                <a:avLst/>
                <a:gdLst>
                  <a:gd name="T0" fmla="*/ 100 w 210"/>
                  <a:gd name="T1" fmla="*/ 217 h 217"/>
                  <a:gd name="T2" fmla="*/ 100 w 210"/>
                  <a:gd name="T3" fmla="*/ 217 h 217"/>
                  <a:gd name="T4" fmla="*/ 64 w 210"/>
                  <a:gd name="T5" fmla="*/ 167 h 217"/>
                  <a:gd name="T6" fmla="*/ 71 w 210"/>
                  <a:gd name="T7" fmla="*/ 162 h 217"/>
                  <a:gd name="T8" fmla="*/ 81 w 210"/>
                  <a:gd name="T9" fmla="*/ 176 h 217"/>
                  <a:gd name="T10" fmla="*/ 153 w 210"/>
                  <a:gd name="T11" fmla="*/ 124 h 217"/>
                  <a:gd name="T12" fmla="*/ 46 w 210"/>
                  <a:gd name="T13" fmla="*/ 146 h 217"/>
                  <a:gd name="T14" fmla="*/ 96 w 210"/>
                  <a:gd name="T15" fmla="*/ 48 h 217"/>
                  <a:gd name="T16" fmla="*/ 25 w 210"/>
                  <a:gd name="T17" fmla="*/ 99 h 217"/>
                  <a:gd name="T18" fmla="*/ 35 w 210"/>
                  <a:gd name="T19" fmla="*/ 113 h 217"/>
                  <a:gd name="T20" fmla="*/ 28 w 210"/>
                  <a:gd name="T21" fmla="*/ 119 h 217"/>
                  <a:gd name="T22" fmla="*/ 0 w 210"/>
                  <a:gd name="T23" fmla="*/ 80 h 217"/>
                  <a:gd name="T24" fmla="*/ 7 w 210"/>
                  <a:gd name="T25" fmla="*/ 75 h 217"/>
                  <a:gd name="T26" fmla="*/ 18 w 210"/>
                  <a:gd name="T27" fmla="*/ 89 h 217"/>
                  <a:gd name="T28" fmla="*/ 114 w 210"/>
                  <a:gd name="T29" fmla="*/ 19 h 217"/>
                  <a:gd name="T30" fmla="*/ 104 w 210"/>
                  <a:gd name="T31" fmla="*/ 5 h 217"/>
                  <a:gd name="T32" fmla="*/ 111 w 210"/>
                  <a:gd name="T33" fmla="*/ 0 h 217"/>
                  <a:gd name="T34" fmla="*/ 132 w 210"/>
                  <a:gd name="T35" fmla="*/ 30 h 217"/>
                  <a:gd name="T36" fmla="*/ 83 w 210"/>
                  <a:gd name="T37" fmla="*/ 125 h 217"/>
                  <a:gd name="T38" fmla="*/ 186 w 210"/>
                  <a:gd name="T39" fmla="*/ 104 h 217"/>
                  <a:gd name="T40" fmla="*/ 210 w 210"/>
                  <a:gd name="T41" fmla="*/ 137 h 217"/>
                  <a:gd name="T42" fmla="*/ 203 w 210"/>
                  <a:gd name="T43" fmla="*/ 142 h 217"/>
                  <a:gd name="T44" fmla="*/ 193 w 210"/>
                  <a:gd name="T45" fmla="*/ 128 h 217"/>
                  <a:gd name="T46" fmla="*/ 97 w 210"/>
                  <a:gd name="T47" fmla="*/ 198 h 217"/>
                  <a:gd name="T48" fmla="*/ 107 w 210"/>
                  <a:gd name="T49" fmla="*/ 212 h 217"/>
                  <a:gd name="T50" fmla="*/ 100 w 210"/>
                  <a:gd name="T51"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0" h="217">
                    <a:moveTo>
                      <a:pt x="100" y="217"/>
                    </a:moveTo>
                    <a:lnTo>
                      <a:pt x="100" y="217"/>
                    </a:lnTo>
                    <a:lnTo>
                      <a:pt x="64" y="167"/>
                    </a:lnTo>
                    <a:lnTo>
                      <a:pt x="71" y="162"/>
                    </a:lnTo>
                    <a:lnTo>
                      <a:pt x="81" y="176"/>
                    </a:lnTo>
                    <a:lnTo>
                      <a:pt x="153" y="124"/>
                    </a:lnTo>
                    <a:lnTo>
                      <a:pt x="46" y="146"/>
                    </a:lnTo>
                    <a:lnTo>
                      <a:pt x="96" y="48"/>
                    </a:lnTo>
                    <a:lnTo>
                      <a:pt x="25" y="99"/>
                    </a:lnTo>
                    <a:lnTo>
                      <a:pt x="35" y="113"/>
                    </a:lnTo>
                    <a:lnTo>
                      <a:pt x="28" y="119"/>
                    </a:lnTo>
                    <a:lnTo>
                      <a:pt x="0" y="80"/>
                    </a:lnTo>
                    <a:lnTo>
                      <a:pt x="7" y="75"/>
                    </a:lnTo>
                    <a:lnTo>
                      <a:pt x="18" y="89"/>
                    </a:lnTo>
                    <a:lnTo>
                      <a:pt x="114" y="19"/>
                    </a:lnTo>
                    <a:lnTo>
                      <a:pt x="104" y="5"/>
                    </a:lnTo>
                    <a:lnTo>
                      <a:pt x="111" y="0"/>
                    </a:lnTo>
                    <a:lnTo>
                      <a:pt x="132" y="30"/>
                    </a:lnTo>
                    <a:lnTo>
                      <a:pt x="83" y="125"/>
                    </a:lnTo>
                    <a:lnTo>
                      <a:pt x="186" y="104"/>
                    </a:lnTo>
                    <a:lnTo>
                      <a:pt x="210" y="137"/>
                    </a:lnTo>
                    <a:lnTo>
                      <a:pt x="203" y="142"/>
                    </a:lnTo>
                    <a:lnTo>
                      <a:pt x="193" y="128"/>
                    </a:lnTo>
                    <a:lnTo>
                      <a:pt x="97" y="198"/>
                    </a:lnTo>
                    <a:lnTo>
                      <a:pt x="107" y="212"/>
                    </a:lnTo>
                    <a:lnTo>
                      <a:pt x="100" y="217"/>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38"/>
              <p:cNvSpPr>
                <a:spLocks/>
              </p:cNvSpPr>
              <p:nvPr/>
            </p:nvSpPr>
            <p:spPr bwMode="auto">
              <a:xfrm>
                <a:off x="1067106" y="4010366"/>
                <a:ext cx="182151" cy="182151"/>
              </a:xfrm>
              <a:custGeom>
                <a:avLst/>
                <a:gdLst>
                  <a:gd name="T0" fmla="*/ 72 w 167"/>
                  <a:gd name="T1" fmla="*/ 166 h 166"/>
                  <a:gd name="T2" fmla="*/ 72 w 167"/>
                  <a:gd name="T3" fmla="*/ 166 h 166"/>
                  <a:gd name="T4" fmla="*/ 0 w 167"/>
                  <a:gd name="T5" fmla="*/ 100 h 166"/>
                  <a:gd name="T6" fmla="*/ 6 w 167"/>
                  <a:gd name="T7" fmla="*/ 94 h 166"/>
                  <a:gd name="T8" fmla="*/ 18 w 167"/>
                  <a:gd name="T9" fmla="*/ 104 h 166"/>
                  <a:gd name="T10" fmla="*/ 98 w 167"/>
                  <a:gd name="T11" fmla="*/ 17 h 166"/>
                  <a:gd name="T12" fmla="*/ 86 w 167"/>
                  <a:gd name="T13" fmla="*/ 6 h 166"/>
                  <a:gd name="T14" fmla="*/ 92 w 167"/>
                  <a:gd name="T15" fmla="*/ 0 h 166"/>
                  <a:gd name="T16" fmla="*/ 155 w 167"/>
                  <a:gd name="T17" fmla="*/ 57 h 166"/>
                  <a:gd name="T18" fmla="*/ 159 w 167"/>
                  <a:gd name="T19" fmla="*/ 53 h 166"/>
                  <a:gd name="T20" fmla="*/ 167 w 167"/>
                  <a:gd name="T21" fmla="*/ 61 h 166"/>
                  <a:gd name="T22" fmla="*/ 145 w 167"/>
                  <a:gd name="T23" fmla="*/ 85 h 166"/>
                  <a:gd name="T24" fmla="*/ 137 w 167"/>
                  <a:gd name="T25" fmla="*/ 77 h 166"/>
                  <a:gd name="T26" fmla="*/ 147 w 167"/>
                  <a:gd name="T27" fmla="*/ 67 h 166"/>
                  <a:gd name="T28" fmla="*/ 115 w 167"/>
                  <a:gd name="T29" fmla="*/ 38 h 166"/>
                  <a:gd name="T30" fmla="*/ 82 w 167"/>
                  <a:gd name="T31" fmla="*/ 73 h 166"/>
                  <a:gd name="T32" fmla="*/ 106 w 167"/>
                  <a:gd name="T33" fmla="*/ 96 h 166"/>
                  <a:gd name="T34" fmla="*/ 116 w 167"/>
                  <a:gd name="T35" fmla="*/ 85 h 166"/>
                  <a:gd name="T36" fmla="*/ 124 w 167"/>
                  <a:gd name="T37" fmla="*/ 93 h 166"/>
                  <a:gd name="T38" fmla="*/ 97 w 167"/>
                  <a:gd name="T39" fmla="*/ 123 h 166"/>
                  <a:gd name="T40" fmla="*/ 88 w 167"/>
                  <a:gd name="T41" fmla="*/ 115 h 166"/>
                  <a:gd name="T42" fmla="*/ 98 w 167"/>
                  <a:gd name="T43" fmla="*/ 105 h 166"/>
                  <a:gd name="T44" fmla="*/ 74 w 167"/>
                  <a:gd name="T45" fmla="*/ 82 h 166"/>
                  <a:gd name="T46" fmla="*/ 39 w 167"/>
                  <a:gd name="T47" fmla="*/ 120 h 166"/>
                  <a:gd name="T48" fmla="*/ 72 w 167"/>
                  <a:gd name="T49" fmla="*/ 150 h 166"/>
                  <a:gd name="T50" fmla="*/ 83 w 167"/>
                  <a:gd name="T51" fmla="*/ 139 h 166"/>
                  <a:gd name="T52" fmla="*/ 91 w 167"/>
                  <a:gd name="T53" fmla="*/ 146 h 166"/>
                  <a:gd name="T54" fmla="*/ 72 w 167"/>
                  <a:gd name="T55"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166">
                    <a:moveTo>
                      <a:pt x="72" y="166"/>
                    </a:moveTo>
                    <a:lnTo>
                      <a:pt x="72" y="166"/>
                    </a:lnTo>
                    <a:lnTo>
                      <a:pt x="0" y="100"/>
                    </a:lnTo>
                    <a:lnTo>
                      <a:pt x="6" y="94"/>
                    </a:lnTo>
                    <a:lnTo>
                      <a:pt x="18" y="104"/>
                    </a:lnTo>
                    <a:lnTo>
                      <a:pt x="98" y="17"/>
                    </a:lnTo>
                    <a:lnTo>
                      <a:pt x="86" y="6"/>
                    </a:lnTo>
                    <a:lnTo>
                      <a:pt x="92" y="0"/>
                    </a:lnTo>
                    <a:lnTo>
                      <a:pt x="155" y="57"/>
                    </a:lnTo>
                    <a:lnTo>
                      <a:pt x="159" y="53"/>
                    </a:lnTo>
                    <a:lnTo>
                      <a:pt x="167" y="61"/>
                    </a:lnTo>
                    <a:lnTo>
                      <a:pt x="145" y="85"/>
                    </a:lnTo>
                    <a:lnTo>
                      <a:pt x="137" y="77"/>
                    </a:lnTo>
                    <a:lnTo>
                      <a:pt x="147" y="67"/>
                    </a:lnTo>
                    <a:lnTo>
                      <a:pt x="115" y="38"/>
                    </a:lnTo>
                    <a:lnTo>
                      <a:pt x="82" y="73"/>
                    </a:lnTo>
                    <a:lnTo>
                      <a:pt x="106" y="96"/>
                    </a:lnTo>
                    <a:lnTo>
                      <a:pt x="116" y="85"/>
                    </a:lnTo>
                    <a:lnTo>
                      <a:pt x="124" y="93"/>
                    </a:lnTo>
                    <a:lnTo>
                      <a:pt x="97" y="123"/>
                    </a:lnTo>
                    <a:lnTo>
                      <a:pt x="88" y="115"/>
                    </a:lnTo>
                    <a:lnTo>
                      <a:pt x="98" y="105"/>
                    </a:lnTo>
                    <a:lnTo>
                      <a:pt x="74" y="82"/>
                    </a:lnTo>
                    <a:lnTo>
                      <a:pt x="39" y="120"/>
                    </a:lnTo>
                    <a:lnTo>
                      <a:pt x="72" y="150"/>
                    </a:lnTo>
                    <a:lnTo>
                      <a:pt x="83" y="139"/>
                    </a:lnTo>
                    <a:lnTo>
                      <a:pt x="91" y="146"/>
                    </a:lnTo>
                    <a:lnTo>
                      <a:pt x="72" y="166"/>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39"/>
              <p:cNvSpPr>
                <a:spLocks/>
              </p:cNvSpPr>
              <p:nvPr/>
            </p:nvSpPr>
            <p:spPr bwMode="auto">
              <a:xfrm>
                <a:off x="1191575" y="4101441"/>
                <a:ext cx="136614" cy="185188"/>
              </a:xfrm>
              <a:custGeom>
                <a:avLst/>
                <a:gdLst>
                  <a:gd name="T0" fmla="*/ 81 w 124"/>
                  <a:gd name="T1" fmla="*/ 168 h 168"/>
                  <a:gd name="T2" fmla="*/ 81 w 124"/>
                  <a:gd name="T3" fmla="*/ 168 h 168"/>
                  <a:gd name="T4" fmla="*/ 0 w 124"/>
                  <a:gd name="T5" fmla="*/ 113 h 168"/>
                  <a:gd name="T6" fmla="*/ 5 w 124"/>
                  <a:gd name="T7" fmla="*/ 106 h 168"/>
                  <a:gd name="T8" fmla="*/ 18 w 124"/>
                  <a:gd name="T9" fmla="*/ 115 h 168"/>
                  <a:gd name="T10" fmla="*/ 84 w 124"/>
                  <a:gd name="T11" fmla="*/ 16 h 168"/>
                  <a:gd name="T12" fmla="*/ 72 w 124"/>
                  <a:gd name="T13" fmla="*/ 8 h 168"/>
                  <a:gd name="T14" fmla="*/ 76 w 124"/>
                  <a:gd name="T15" fmla="*/ 0 h 168"/>
                  <a:gd name="T16" fmla="*/ 124 w 124"/>
                  <a:gd name="T17" fmla="*/ 33 h 168"/>
                  <a:gd name="T18" fmla="*/ 119 w 124"/>
                  <a:gd name="T19" fmla="*/ 40 h 168"/>
                  <a:gd name="T20" fmla="*/ 107 w 124"/>
                  <a:gd name="T21" fmla="*/ 31 h 168"/>
                  <a:gd name="T22" fmla="*/ 42 w 124"/>
                  <a:gd name="T23" fmla="*/ 127 h 168"/>
                  <a:gd name="T24" fmla="*/ 79 w 124"/>
                  <a:gd name="T25" fmla="*/ 151 h 168"/>
                  <a:gd name="T26" fmla="*/ 87 w 124"/>
                  <a:gd name="T27" fmla="*/ 139 h 168"/>
                  <a:gd name="T28" fmla="*/ 96 w 124"/>
                  <a:gd name="T29" fmla="*/ 145 h 168"/>
                  <a:gd name="T30" fmla="*/ 81 w 124"/>
                  <a:gd name="T3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68">
                    <a:moveTo>
                      <a:pt x="81" y="168"/>
                    </a:moveTo>
                    <a:lnTo>
                      <a:pt x="81" y="168"/>
                    </a:lnTo>
                    <a:lnTo>
                      <a:pt x="0" y="113"/>
                    </a:lnTo>
                    <a:lnTo>
                      <a:pt x="5" y="106"/>
                    </a:lnTo>
                    <a:lnTo>
                      <a:pt x="18" y="115"/>
                    </a:lnTo>
                    <a:lnTo>
                      <a:pt x="84" y="16"/>
                    </a:lnTo>
                    <a:lnTo>
                      <a:pt x="72" y="8"/>
                    </a:lnTo>
                    <a:lnTo>
                      <a:pt x="76" y="0"/>
                    </a:lnTo>
                    <a:lnTo>
                      <a:pt x="124" y="33"/>
                    </a:lnTo>
                    <a:lnTo>
                      <a:pt x="119" y="40"/>
                    </a:lnTo>
                    <a:lnTo>
                      <a:pt x="107" y="31"/>
                    </a:lnTo>
                    <a:lnTo>
                      <a:pt x="42" y="127"/>
                    </a:lnTo>
                    <a:lnTo>
                      <a:pt x="79" y="151"/>
                    </a:lnTo>
                    <a:lnTo>
                      <a:pt x="87" y="139"/>
                    </a:lnTo>
                    <a:lnTo>
                      <a:pt x="96" y="145"/>
                    </a:lnTo>
                    <a:lnTo>
                      <a:pt x="81" y="168"/>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40"/>
              <p:cNvSpPr>
                <a:spLocks noEditPoints="1"/>
              </p:cNvSpPr>
              <p:nvPr/>
            </p:nvSpPr>
            <p:spPr bwMode="auto">
              <a:xfrm>
                <a:off x="1300866" y="4189482"/>
                <a:ext cx="142686" cy="173045"/>
              </a:xfrm>
              <a:custGeom>
                <a:avLst/>
                <a:gdLst>
                  <a:gd name="T0" fmla="*/ 63 w 130"/>
                  <a:gd name="T1" fmla="*/ 69 h 158"/>
                  <a:gd name="T2" fmla="*/ 63 w 130"/>
                  <a:gd name="T3" fmla="*/ 69 h 158"/>
                  <a:gd name="T4" fmla="*/ 104 w 130"/>
                  <a:gd name="T5" fmla="*/ 31 h 158"/>
                  <a:gd name="T6" fmla="*/ 100 w 130"/>
                  <a:gd name="T7" fmla="*/ 86 h 158"/>
                  <a:gd name="T8" fmla="*/ 63 w 130"/>
                  <a:gd name="T9" fmla="*/ 69 h 158"/>
                  <a:gd name="T10" fmla="*/ 130 w 130"/>
                  <a:gd name="T11" fmla="*/ 150 h 158"/>
                  <a:gd name="T12" fmla="*/ 130 w 130"/>
                  <a:gd name="T13" fmla="*/ 150 h 158"/>
                  <a:gd name="T14" fmla="*/ 122 w 130"/>
                  <a:gd name="T15" fmla="*/ 146 h 158"/>
                  <a:gd name="T16" fmla="*/ 130 w 130"/>
                  <a:gd name="T17" fmla="*/ 5 h 158"/>
                  <a:gd name="T18" fmla="*/ 118 w 130"/>
                  <a:gd name="T19" fmla="*/ 0 h 158"/>
                  <a:gd name="T20" fmla="*/ 15 w 130"/>
                  <a:gd name="T21" fmla="*/ 98 h 158"/>
                  <a:gd name="T22" fmla="*/ 4 w 130"/>
                  <a:gd name="T23" fmla="*/ 93 h 158"/>
                  <a:gd name="T24" fmla="*/ 0 w 130"/>
                  <a:gd name="T25" fmla="*/ 101 h 158"/>
                  <a:gd name="T26" fmla="*/ 39 w 130"/>
                  <a:gd name="T27" fmla="*/ 118 h 158"/>
                  <a:gd name="T28" fmla="*/ 43 w 130"/>
                  <a:gd name="T29" fmla="*/ 110 h 158"/>
                  <a:gd name="T30" fmla="*/ 28 w 130"/>
                  <a:gd name="T31" fmla="*/ 103 h 158"/>
                  <a:gd name="T32" fmla="*/ 54 w 130"/>
                  <a:gd name="T33" fmla="*/ 79 h 158"/>
                  <a:gd name="T34" fmla="*/ 99 w 130"/>
                  <a:gd name="T35" fmla="*/ 99 h 158"/>
                  <a:gd name="T36" fmla="*/ 97 w 130"/>
                  <a:gd name="T37" fmla="*/ 135 h 158"/>
                  <a:gd name="T38" fmla="*/ 84 w 130"/>
                  <a:gd name="T39" fmla="*/ 129 h 158"/>
                  <a:gd name="T40" fmla="*/ 80 w 130"/>
                  <a:gd name="T41" fmla="*/ 137 h 158"/>
                  <a:gd name="T42" fmla="*/ 126 w 130"/>
                  <a:gd name="T43" fmla="*/ 158 h 158"/>
                  <a:gd name="T44" fmla="*/ 130 w 130"/>
                  <a:gd name="T45" fmla="*/ 15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 h="158">
                    <a:moveTo>
                      <a:pt x="63" y="69"/>
                    </a:moveTo>
                    <a:lnTo>
                      <a:pt x="63" y="69"/>
                    </a:lnTo>
                    <a:lnTo>
                      <a:pt x="104" y="31"/>
                    </a:lnTo>
                    <a:lnTo>
                      <a:pt x="100" y="86"/>
                    </a:lnTo>
                    <a:lnTo>
                      <a:pt x="63" y="69"/>
                    </a:lnTo>
                    <a:close/>
                    <a:moveTo>
                      <a:pt x="130" y="150"/>
                    </a:moveTo>
                    <a:lnTo>
                      <a:pt x="130" y="150"/>
                    </a:lnTo>
                    <a:lnTo>
                      <a:pt x="122" y="146"/>
                    </a:lnTo>
                    <a:lnTo>
                      <a:pt x="130" y="5"/>
                    </a:lnTo>
                    <a:lnTo>
                      <a:pt x="118" y="0"/>
                    </a:lnTo>
                    <a:lnTo>
                      <a:pt x="15" y="98"/>
                    </a:lnTo>
                    <a:lnTo>
                      <a:pt x="4" y="93"/>
                    </a:lnTo>
                    <a:lnTo>
                      <a:pt x="0" y="101"/>
                    </a:lnTo>
                    <a:lnTo>
                      <a:pt x="39" y="118"/>
                    </a:lnTo>
                    <a:lnTo>
                      <a:pt x="43" y="110"/>
                    </a:lnTo>
                    <a:lnTo>
                      <a:pt x="28" y="103"/>
                    </a:lnTo>
                    <a:lnTo>
                      <a:pt x="54" y="79"/>
                    </a:lnTo>
                    <a:lnTo>
                      <a:pt x="99" y="99"/>
                    </a:lnTo>
                    <a:lnTo>
                      <a:pt x="97" y="135"/>
                    </a:lnTo>
                    <a:lnTo>
                      <a:pt x="84" y="129"/>
                    </a:lnTo>
                    <a:lnTo>
                      <a:pt x="80" y="137"/>
                    </a:lnTo>
                    <a:lnTo>
                      <a:pt x="126" y="158"/>
                    </a:lnTo>
                    <a:lnTo>
                      <a:pt x="130" y="15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41"/>
              <p:cNvSpPr>
                <a:spLocks/>
              </p:cNvSpPr>
              <p:nvPr/>
            </p:nvSpPr>
            <p:spPr bwMode="auto">
              <a:xfrm>
                <a:off x="1476945" y="4228947"/>
                <a:ext cx="176080" cy="179116"/>
              </a:xfrm>
              <a:custGeom>
                <a:avLst/>
                <a:gdLst>
                  <a:gd name="T0" fmla="*/ 113 w 162"/>
                  <a:gd name="T1" fmla="*/ 163 h 163"/>
                  <a:gd name="T2" fmla="*/ 113 w 162"/>
                  <a:gd name="T3" fmla="*/ 163 h 163"/>
                  <a:gd name="T4" fmla="*/ 99 w 162"/>
                  <a:gd name="T5" fmla="*/ 159 h 163"/>
                  <a:gd name="T6" fmla="*/ 52 w 162"/>
                  <a:gd name="T7" fmla="*/ 44 h 163"/>
                  <a:gd name="T8" fmla="*/ 31 w 162"/>
                  <a:gd name="T9" fmla="*/ 132 h 163"/>
                  <a:gd name="T10" fmla="*/ 47 w 162"/>
                  <a:gd name="T11" fmla="*/ 136 h 163"/>
                  <a:gd name="T12" fmla="*/ 45 w 162"/>
                  <a:gd name="T13" fmla="*/ 144 h 163"/>
                  <a:gd name="T14" fmla="*/ 0 w 162"/>
                  <a:gd name="T15" fmla="*/ 133 h 163"/>
                  <a:gd name="T16" fmla="*/ 2 w 162"/>
                  <a:gd name="T17" fmla="*/ 125 h 163"/>
                  <a:gd name="T18" fmla="*/ 18 w 162"/>
                  <a:gd name="T19" fmla="*/ 129 h 163"/>
                  <a:gd name="T20" fmla="*/ 44 w 162"/>
                  <a:gd name="T21" fmla="*/ 24 h 163"/>
                  <a:gd name="T22" fmla="*/ 40 w 162"/>
                  <a:gd name="T23" fmla="*/ 12 h 163"/>
                  <a:gd name="T24" fmla="*/ 25 w 162"/>
                  <a:gd name="T25" fmla="*/ 8 h 163"/>
                  <a:gd name="T26" fmla="*/ 27 w 162"/>
                  <a:gd name="T27" fmla="*/ 0 h 163"/>
                  <a:gd name="T28" fmla="*/ 67 w 162"/>
                  <a:gd name="T29" fmla="*/ 9 h 163"/>
                  <a:gd name="T30" fmla="*/ 110 w 162"/>
                  <a:gd name="T31" fmla="*/ 117 h 163"/>
                  <a:gd name="T32" fmla="*/ 130 w 162"/>
                  <a:gd name="T33" fmla="*/ 33 h 163"/>
                  <a:gd name="T34" fmla="*/ 114 w 162"/>
                  <a:gd name="T35" fmla="*/ 30 h 163"/>
                  <a:gd name="T36" fmla="*/ 116 w 162"/>
                  <a:gd name="T37" fmla="*/ 21 h 163"/>
                  <a:gd name="T38" fmla="*/ 162 w 162"/>
                  <a:gd name="T39" fmla="*/ 32 h 163"/>
                  <a:gd name="T40" fmla="*/ 160 w 162"/>
                  <a:gd name="T41" fmla="*/ 40 h 163"/>
                  <a:gd name="T42" fmla="*/ 143 w 162"/>
                  <a:gd name="T43" fmla="*/ 36 h 163"/>
                  <a:gd name="T44" fmla="*/ 113 w 162"/>
                  <a:gd name="T45"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2" h="163">
                    <a:moveTo>
                      <a:pt x="113" y="163"/>
                    </a:moveTo>
                    <a:lnTo>
                      <a:pt x="113" y="163"/>
                    </a:lnTo>
                    <a:lnTo>
                      <a:pt x="99" y="159"/>
                    </a:lnTo>
                    <a:lnTo>
                      <a:pt x="52" y="44"/>
                    </a:lnTo>
                    <a:lnTo>
                      <a:pt x="31" y="132"/>
                    </a:lnTo>
                    <a:lnTo>
                      <a:pt x="47" y="136"/>
                    </a:lnTo>
                    <a:lnTo>
                      <a:pt x="45" y="144"/>
                    </a:lnTo>
                    <a:lnTo>
                      <a:pt x="0" y="133"/>
                    </a:lnTo>
                    <a:lnTo>
                      <a:pt x="2" y="125"/>
                    </a:lnTo>
                    <a:lnTo>
                      <a:pt x="18" y="129"/>
                    </a:lnTo>
                    <a:lnTo>
                      <a:pt x="44" y="24"/>
                    </a:lnTo>
                    <a:lnTo>
                      <a:pt x="40" y="12"/>
                    </a:lnTo>
                    <a:lnTo>
                      <a:pt x="25" y="8"/>
                    </a:lnTo>
                    <a:lnTo>
                      <a:pt x="27" y="0"/>
                    </a:lnTo>
                    <a:lnTo>
                      <a:pt x="67" y="9"/>
                    </a:lnTo>
                    <a:lnTo>
                      <a:pt x="110" y="117"/>
                    </a:lnTo>
                    <a:lnTo>
                      <a:pt x="130" y="33"/>
                    </a:lnTo>
                    <a:lnTo>
                      <a:pt x="114" y="30"/>
                    </a:lnTo>
                    <a:lnTo>
                      <a:pt x="116" y="21"/>
                    </a:lnTo>
                    <a:lnTo>
                      <a:pt x="162" y="32"/>
                    </a:lnTo>
                    <a:lnTo>
                      <a:pt x="160" y="40"/>
                    </a:lnTo>
                    <a:lnTo>
                      <a:pt x="143" y="36"/>
                    </a:lnTo>
                    <a:lnTo>
                      <a:pt x="113" y="163"/>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42"/>
              <p:cNvSpPr>
                <a:spLocks noEditPoints="1"/>
              </p:cNvSpPr>
              <p:nvPr/>
            </p:nvSpPr>
            <p:spPr bwMode="auto">
              <a:xfrm>
                <a:off x="1671240" y="4268414"/>
                <a:ext cx="151793" cy="151793"/>
              </a:xfrm>
              <a:custGeom>
                <a:avLst/>
                <a:gdLst>
                  <a:gd name="T0" fmla="*/ 70 w 138"/>
                  <a:gd name="T1" fmla="*/ 3 h 140"/>
                  <a:gd name="T2" fmla="*/ 70 w 138"/>
                  <a:gd name="T3" fmla="*/ 3 h 140"/>
                  <a:gd name="T4" fmla="*/ 5 w 138"/>
                  <a:gd name="T5" fmla="*/ 0 h 140"/>
                  <a:gd name="T6" fmla="*/ 5 w 138"/>
                  <a:gd name="T7" fmla="*/ 9 h 140"/>
                  <a:gd name="T8" fmla="*/ 21 w 138"/>
                  <a:gd name="T9" fmla="*/ 10 h 140"/>
                  <a:gd name="T10" fmla="*/ 16 w 138"/>
                  <a:gd name="T11" fmla="*/ 128 h 140"/>
                  <a:gd name="T12" fmla="*/ 0 w 138"/>
                  <a:gd name="T13" fmla="*/ 128 h 140"/>
                  <a:gd name="T14" fmla="*/ 0 w 138"/>
                  <a:gd name="T15" fmla="*/ 137 h 140"/>
                  <a:gd name="T16" fmla="*/ 64 w 138"/>
                  <a:gd name="T17" fmla="*/ 139 h 140"/>
                  <a:gd name="T18" fmla="*/ 64 w 138"/>
                  <a:gd name="T19" fmla="*/ 139 h 140"/>
                  <a:gd name="T20" fmla="*/ 64 w 138"/>
                  <a:gd name="T21" fmla="*/ 139 h 140"/>
                  <a:gd name="T22" fmla="*/ 113 w 138"/>
                  <a:gd name="T23" fmla="*/ 123 h 140"/>
                  <a:gd name="T24" fmla="*/ 136 w 138"/>
                  <a:gd name="T25" fmla="*/ 73 h 140"/>
                  <a:gd name="T26" fmla="*/ 70 w 138"/>
                  <a:gd name="T27" fmla="*/ 3 h 140"/>
                  <a:gd name="T28" fmla="*/ 107 w 138"/>
                  <a:gd name="T29" fmla="*/ 72 h 140"/>
                  <a:gd name="T30" fmla="*/ 107 w 138"/>
                  <a:gd name="T31" fmla="*/ 72 h 140"/>
                  <a:gd name="T32" fmla="*/ 60 w 138"/>
                  <a:gd name="T33" fmla="*/ 127 h 140"/>
                  <a:gd name="T34" fmla="*/ 43 w 138"/>
                  <a:gd name="T35" fmla="*/ 127 h 140"/>
                  <a:gd name="T36" fmla="*/ 47 w 138"/>
                  <a:gd name="T37" fmla="*/ 14 h 140"/>
                  <a:gd name="T38" fmla="*/ 65 w 138"/>
                  <a:gd name="T39" fmla="*/ 14 h 140"/>
                  <a:gd name="T40" fmla="*/ 107 w 138"/>
                  <a:gd name="T41" fmla="*/ 7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40">
                    <a:moveTo>
                      <a:pt x="70" y="3"/>
                    </a:moveTo>
                    <a:lnTo>
                      <a:pt x="70" y="3"/>
                    </a:lnTo>
                    <a:lnTo>
                      <a:pt x="5" y="0"/>
                    </a:lnTo>
                    <a:lnTo>
                      <a:pt x="5" y="9"/>
                    </a:lnTo>
                    <a:lnTo>
                      <a:pt x="21" y="10"/>
                    </a:lnTo>
                    <a:lnTo>
                      <a:pt x="16" y="128"/>
                    </a:lnTo>
                    <a:lnTo>
                      <a:pt x="0" y="128"/>
                    </a:lnTo>
                    <a:lnTo>
                      <a:pt x="0" y="137"/>
                    </a:lnTo>
                    <a:lnTo>
                      <a:pt x="64" y="139"/>
                    </a:lnTo>
                    <a:lnTo>
                      <a:pt x="64" y="139"/>
                    </a:lnTo>
                    <a:lnTo>
                      <a:pt x="64" y="139"/>
                    </a:lnTo>
                    <a:cubicBezTo>
                      <a:pt x="85" y="140"/>
                      <a:pt x="99" y="134"/>
                      <a:pt x="113" y="123"/>
                    </a:cubicBezTo>
                    <a:cubicBezTo>
                      <a:pt x="127" y="109"/>
                      <a:pt x="136" y="92"/>
                      <a:pt x="136" y="73"/>
                    </a:cubicBezTo>
                    <a:cubicBezTo>
                      <a:pt x="138" y="35"/>
                      <a:pt x="108" y="4"/>
                      <a:pt x="70" y="3"/>
                    </a:cubicBezTo>
                    <a:close/>
                    <a:moveTo>
                      <a:pt x="107" y="72"/>
                    </a:moveTo>
                    <a:lnTo>
                      <a:pt x="107" y="72"/>
                    </a:lnTo>
                    <a:cubicBezTo>
                      <a:pt x="106" y="104"/>
                      <a:pt x="86" y="128"/>
                      <a:pt x="60" y="127"/>
                    </a:cubicBezTo>
                    <a:lnTo>
                      <a:pt x="43" y="127"/>
                    </a:lnTo>
                    <a:lnTo>
                      <a:pt x="47" y="14"/>
                    </a:lnTo>
                    <a:lnTo>
                      <a:pt x="65" y="14"/>
                    </a:lnTo>
                    <a:cubicBezTo>
                      <a:pt x="89" y="15"/>
                      <a:pt x="108" y="42"/>
                      <a:pt x="107" y="72"/>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43"/>
              <p:cNvSpPr>
                <a:spLocks/>
              </p:cNvSpPr>
              <p:nvPr/>
            </p:nvSpPr>
            <p:spPr bwMode="auto">
              <a:xfrm>
                <a:off x="991208" y="2993355"/>
                <a:ext cx="1599897" cy="1226486"/>
              </a:xfrm>
              <a:custGeom>
                <a:avLst/>
                <a:gdLst>
                  <a:gd name="T0" fmla="*/ 1360 w 1461"/>
                  <a:gd name="T1" fmla="*/ 17 h 1119"/>
                  <a:gd name="T2" fmla="*/ 1360 w 1461"/>
                  <a:gd name="T3" fmla="*/ 17 h 1119"/>
                  <a:gd name="T4" fmla="*/ 1325 w 1461"/>
                  <a:gd name="T5" fmla="*/ 27 h 1119"/>
                  <a:gd name="T6" fmla="*/ 1427 w 1461"/>
                  <a:gd name="T7" fmla="*/ 389 h 1119"/>
                  <a:gd name="T8" fmla="*/ 731 w 1461"/>
                  <a:gd name="T9" fmla="*/ 1085 h 1119"/>
                  <a:gd name="T10" fmla="*/ 35 w 1461"/>
                  <a:gd name="T11" fmla="*/ 389 h 1119"/>
                  <a:gd name="T12" fmla="*/ 145 w 1461"/>
                  <a:gd name="T13" fmla="*/ 13 h 1119"/>
                  <a:gd name="T14" fmla="*/ 112 w 1461"/>
                  <a:gd name="T15" fmla="*/ 0 h 1119"/>
                  <a:gd name="T16" fmla="*/ 0 w 1461"/>
                  <a:gd name="T17" fmla="*/ 389 h 1119"/>
                  <a:gd name="T18" fmla="*/ 731 w 1461"/>
                  <a:gd name="T19" fmla="*/ 1119 h 1119"/>
                  <a:gd name="T20" fmla="*/ 1461 w 1461"/>
                  <a:gd name="T21" fmla="*/ 389 h 1119"/>
                  <a:gd name="T22" fmla="*/ 1360 w 1461"/>
                  <a:gd name="T23" fmla="*/ 1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1" h="1119">
                    <a:moveTo>
                      <a:pt x="1360" y="17"/>
                    </a:moveTo>
                    <a:lnTo>
                      <a:pt x="1360" y="17"/>
                    </a:lnTo>
                    <a:cubicBezTo>
                      <a:pt x="1348" y="21"/>
                      <a:pt x="1337" y="24"/>
                      <a:pt x="1325" y="27"/>
                    </a:cubicBezTo>
                    <a:cubicBezTo>
                      <a:pt x="1390" y="132"/>
                      <a:pt x="1427" y="256"/>
                      <a:pt x="1427" y="389"/>
                    </a:cubicBezTo>
                    <a:cubicBezTo>
                      <a:pt x="1427" y="773"/>
                      <a:pt x="1115" y="1085"/>
                      <a:pt x="731" y="1085"/>
                    </a:cubicBezTo>
                    <a:cubicBezTo>
                      <a:pt x="346" y="1085"/>
                      <a:pt x="35" y="773"/>
                      <a:pt x="35" y="389"/>
                    </a:cubicBezTo>
                    <a:cubicBezTo>
                      <a:pt x="35" y="250"/>
                      <a:pt x="75" y="121"/>
                      <a:pt x="145" y="13"/>
                    </a:cubicBezTo>
                    <a:cubicBezTo>
                      <a:pt x="134" y="10"/>
                      <a:pt x="123" y="5"/>
                      <a:pt x="112" y="0"/>
                    </a:cubicBezTo>
                    <a:cubicBezTo>
                      <a:pt x="41" y="113"/>
                      <a:pt x="0" y="246"/>
                      <a:pt x="0" y="389"/>
                    </a:cubicBezTo>
                    <a:cubicBezTo>
                      <a:pt x="0" y="792"/>
                      <a:pt x="327" y="1119"/>
                      <a:pt x="731" y="1119"/>
                    </a:cubicBezTo>
                    <a:cubicBezTo>
                      <a:pt x="1134" y="1119"/>
                      <a:pt x="1461" y="792"/>
                      <a:pt x="1461" y="389"/>
                    </a:cubicBezTo>
                    <a:cubicBezTo>
                      <a:pt x="1461" y="253"/>
                      <a:pt x="1424" y="126"/>
                      <a:pt x="1360" y="17"/>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44"/>
              <p:cNvSpPr>
                <a:spLocks/>
              </p:cNvSpPr>
              <p:nvPr/>
            </p:nvSpPr>
            <p:spPr bwMode="auto">
              <a:xfrm>
                <a:off x="1306937" y="2619944"/>
                <a:ext cx="1013976" cy="212510"/>
              </a:xfrm>
              <a:custGeom>
                <a:avLst/>
                <a:gdLst>
                  <a:gd name="T0" fmla="*/ 38 w 927"/>
                  <a:gd name="T1" fmla="*/ 164 h 194"/>
                  <a:gd name="T2" fmla="*/ 38 w 927"/>
                  <a:gd name="T3" fmla="*/ 164 h 194"/>
                  <a:gd name="T4" fmla="*/ 443 w 927"/>
                  <a:gd name="T5" fmla="*/ 35 h 194"/>
                  <a:gd name="T6" fmla="*/ 886 w 927"/>
                  <a:gd name="T7" fmla="*/ 194 h 194"/>
                  <a:gd name="T8" fmla="*/ 927 w 927"/>
                  <a:gd name="T9" fmla="*/ 184 h 194"/>
                  <a:gd name="T10" fmla="*/ 443 w 927"/>
                  <a:gd name="T11" fmla="*/ 0 h 194"/>
                  <a:gd name="T12" fmla="*/ 0 w 927"/>
                  <a:gd name="T13" fmla="*/ 150 h 194"/>
                  <a:gd name="T14" fmla="*/ 18 w 927"/>
                  <a:gd name="T15" fmla="*/ 156 h 194"/>
                  <a:gd name="T16" fmla="*/ 38 w 927"/>
                  <a:gd name="T17"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7" h="194">
                    <a:moveTo>
                      <a:pt x="38" y="164"/>
                    </a:moveTo>
                    <a:lnTo>
                      <a:pt x="38" y="164"/>
                    </a:lnTo>
                    <a:cubicBezTo>
                      <a:pt x="152" y="83"/>
                      <a:pt x="292" y="35"/>
                      <a:pt x="443" y="35"/>
                    </a:cubicBezTo>
                    <a:cubicBezTo>
                      <a:pt x="611" y="35"/>
                      <a:pt x="766" y="95"/>
                      <a:pt x="886" y="194"/>
                    </a:cubicBezTo>
                    <a:cubicBezTo>
                      <a:pt x="900" y="191"/>
                      <a:pt x="913" y="187"/>
                      <a:pt x="927" y="184"/>
                    </a:cubicBezTo>
                    <a:cubicBezTo>
                      <a:pt x="798" y="70"/>
                      <a:pt x="629" y="0"/>
                      <a:pt x="443" y="0"/>
                    </a:cubicBezTo>
                    <a:cubicBezTo>
                      <a:pt x="276" y="0"/>
                      <a:pt x="123" y="56"/>
                      <a:pt x="0" y="150"/>
                    </a:cubicBezTo>
                    <a:cubicBezTo>
                      <a:pt x="6" y="152"/>
                      <a:pt x="12" y="154"/>
                      <a:pt x="18" y="156"/>
                    </a:cubicBezTo>
                    <a:cubicBezTo>
                      <a:pt x="25" y="159"/>
                      <a:pt x="32" y="162"/>
                      <a:pt x="38" y="164"/>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45"/>
              <p:cNvSpPr>
                <a:spLocks noEditPoints="1"/>
              </p:cNvSpPr>
              <p:nvPr/>
            </p:nvSpPr>
            <p:spPr bwMode="auto">
              <a:xfrm>
                <a:off x="657264" y="2286000"/>
                <a:ext cx="2267786" cy="2267785"/>
              </a:xfrm>
              <a:custGeom>
                <a:avLst/>
                <a:gdLst>
                  <a:gd name="T0" fmla="*/ 1036 w 2071"/>
                  <a:gd name="T1" fmla="*/ 0 h 2070"/>
                  <a:gd name="T2" fmla="*/ 1036 w 2071"/>
                  <a:gd name="T3" fmla="*/ 0 h 2070"/>
                  <a:gd name="T4" fmla="*/ 0 w 2071"/>
                  <a:gd name="T5" fmla="*/ 1035 h 2070"/>
                  <a:gd name="T6" fmla="*/ 1036 w 2071"/>
                  <a:gd name="T7" fmla="*/ 2070 h 2070"/>
                  <a:gd name="T8" fmla="*/ 2071 w 2071"/>
                  <a:gd name="T9" fmla="*/ 1035 h 2070"/>
                  <a:gd name="T10" fmla="*/ 1036 w 2071"/>
                  <a:gd name="T11" fmla="*/ 0 h 2070"/>
                  <a:gd name="T12" fmla="*/ 1036 w 2071"/>
                  <a:gd name="T13" fmla="*/ 2006 h 2070"/>
                  <a:gd name="T14" fmla="*/ 1036 w 2071"/>
                  <a:gd name="T15" fmla="*/ 2006 h 2070"/>
                  <a:gd name="T16" fmla="*/ 65 w 2071"/>
                  <a:gd name="T17" fmla="*/ 1035 h 2070"/>
                  <a:gd name="T18" fmla="*/ 1036 w 2071"/>
                  <a:gd name="T19" fmla="*/ 64 h 2070"/>
                  <a:gd name="T20" fmla="*/ 2007 w 2071"/>
                  <a:gd name="T21" fmla="*/ 1035 h 2070"/>
                  <a:gd name="T22" fmla="*/ 1036 w 2071"/>
                  <a:gd name="T23" fmla="*/ 2006 h 2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1" h="2070">
                    <a:moveTo>
                      <a:pt x="1036" y="0"/>
                    </a:moveTo>
                    <a:lnTo>
                      <a:pt x="1036" y="0"/>
                    </a:lnTo>
                    <a:cubicBezTo>
                      <a:pt x="464" y="0"/>
                      <a:pt x="0" y="463"/>
                      <a:pt x="0" y="1035"/>
                    </a:cubicBezTo>
                    <a:cubicBezTo>
                      <a:pt x="0" y="1607"/>
                      <a:pt x="464" y="2070"/>
                      <a:pt x="1036" y="2070"/>
                    </a:cubicBezTo>
                    <a:cubicBezTo>
                      <a:pt x="1607" y="2070"/>
                      <a:pt x="2071" y="1607"/>
                      <a:pt x="2071" y="1035"/>
                    </a:cubicBezTo>
                    <a:cubicBezTo>
                      <a:pt x="2071" y="463"/>
                      <a:pt x="1607" y="0"/>
                      <a:pt x="1036" y="0"/>
                    </a:cubicBezTo>
                    <a:close/>
                    <a:moveTo>
                      <a:pt x="1036" y="2006"/>
                    </a:moveTo>
                    <a:lnTo>
                      <a:pt x="1036" y="2006"/>
                    </a:lnTo>
                    <a:cubicBezTo>
                      <a:pt x="499" y="2006"/>
                      <a:pt x="65" y="1571"/>
                      <a:pt x="65" y="1035"/>
                    </a:cubicBezTo>
                    <a:cubicBezTo>
                      <a:pt x="65" y="499"/>
                      <a:pt x="499" y="64"/>
                      <a:pt x="1036" y="64"/>
                    </a:cubicBezTo>
                    <a:cubicBezTo>
                      <a:pt x="1572" y="64"/>
                      <a:pt x="2007" y="499"/>
                      <a:pt x="2007" y="1035"/>
                    </a:cubicBezTo>
                    <a:cubicBezTo>
                      <a:pt x="2007" y="1571"/>
                      <a:pt x="1572" y="2006"/>
                      <a:pt x="1036" y="2006"/>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46"/>
              <p:cNvSpPr>
                <a:spLocks/>
              </p:cNvSpPr>
              <p:nvPr/>
            </p:nvSpPr>
            <p:spPr bwMode="auto">
              <a:xfrm>
                <a:off x="1568021" y="3600526"/>
                <a:ext cx="215547" cy="118399"/>
              </a:xfrm>
              <a:custGeom>
                <a:avLst/>
                <a:gdLst>
                  <a:gd name="T0" fmla="*/ 196 w 196"/>
                  <a:gd name="T1" fmla="*/ 0 h 108"/>
                  <a:gd name="T2" fmla="*/ 196 w 196"/>
                  <a:gd name="T3" fmla="*/ 0 h 108"/>
                  <a:gd name="T4" fmla="*/ 0 w 196"/>
                  <a:gd name="T5" fmla="*/ 0 h 108"/>
                  <a:gd name="T6" fmla="*/ 10 w 196"/>
                  <a:gd name="T7" fmla="*/ 17 h 108"/>
                  <a:gd name="T8" fmla="*/ 70 w 196"/>
                  <a:gd name="T9" fmla="*/ 60 h 108"/>
                  <a:gd name="T10" fmla="*/ 142 w 196"/>
                  <a:gd name="T11" fmla="*/ 82 h 108"/>
                  <a:gd name="T12" fmla="*/ 162 w 196"/>
                  <a:gd name="T13" fmla="*/ 88 h 108"/>
                  <a:gd name="T14" fmla="*/ 196 w 196"/>
                  <a:gd name="T15" fmla="*/ 108 h 108"/>
                  <a:gd name="T16" fmla="*/ 196 w 196"/>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08">
                    <a:moveTo>
                      <a:pt x="196" y="0"/>
                    </a:moveTo>
                    <a:lnTo>
                      <a:pt x="196" y="0"/>
                    </a:lnTo>
                    <a:lnTo>
                      <a:pt x="0" y="0"/>
                    </a:lnTo>
                    <a:cubicBezTo>
                      <a:pt x="3" y="6"/>
                      <a:pt x="6" y="12"/>
                      <a:pt x="10" y="17"/>
                    </a:cubicBezTo>
                    <a:cubicBezTo>
                      <a:pt x="24" y="37"/>
                      <a:pt x="44" y="52"/>
                      <a:pt x="70" y="60"/>
                    </a:cubicBezTo>
                    <a:cubicBezTo>
                      <a:pt x="104" y="70"/>
                      <a:pt x="126" y="77"/>
                      <a:pt x="142" y="82"/>
                    </a:cubicBezTo>
                    <a:lnTo>
                      <a:pt x="162" y="88"/>
                    </a:lnTo>
                    <a:cubicBezTo>
                      <a:pt x="177" y="93"/>
                      <a:pt x="188" y="100"/>
                      <a:pt x="196" y="108"/>
                    </a:cubicBezTo>
                    <a:lnTo>
                      <a:pt x="196" y="0"/>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47"/>
              <p:cNvSpPr>
                <a:spLocks/>
              </p:cNvSpPr>
              <p:nvPr/>
            </p:nvSpPr>
            <p:spPr bwMode="auto">
              <a:xfrm>
                <a:off x="1543734" y="3360693"/>
                <a:ext cx="239834" cy="230725"/>
              </a:xfrm>
              <a:custGeom>
                <a:avLst/>
                <a:gdLst>
                  <a:gd name="T0" fmla="*/ 209 w 218"/>
                  <a:gd name="T1" fmla="*/ 145 h 212"/>
                  <a:gd name="T2" fmla="*/ 209 w 218"/>
                  <a:gd name="T3" fmla="*/ 145 h 212"/>
                  <a:gd name="T4" fmla="*/ 197 w 218"/>
                  <a:gd name="T5" fmla="*/ 139 h 212"/>
                  <a:gd name="T6" fmla="*/ 189 w 218"/>
                  <a:gd name="T7" fmla="*/ 119 h 212"/>
                  <a:gd name="T8" fmla="*/ 171 w 218"/>
                  <a:gd name="T9" fmla="*/ 111 h 212"/>
                  <a:gd name="T10" fmla="*/ 151 w 218"/>
                  <a:gd name="T11" fmla="*/ 93 h 212"/>
                  <a:gd name="T12" fmla="*/ 139 w 218"/>
                  <a:gd name="T13" fmla="*/ 106 h 212"/>
                  <a:gd name="T14" fmla="*/ 121 w 218"/>
                  <a:gd name="T15" fmla="*/ 110 h 212"/>
                  <a:gd name="T16" fmla="*/ 111 w 218"/>
                  <a:gd name="T17" fmla="*/ 125 h 212"/>
                  <a:gd name="T18" fmla="*/ 97 w 218"/>
                  <a:gd name="T19" fmla="*/ 140 h 212"/>
                  <a:gd name="T20" fmla="*/ 77 w 218"/>
                  <a:gd name="T21" fmla="*/ 151 h 212"/>
                  <a:gd name="T22" fmla="*/ 64 w 218"/>
                  <a:gd name="T23" fmla="*/ 174 h 212"/>
                  <a:gd name="T24" fmla="*/ 56 w 218"/>
                  <a:gd name="T25" fmla="*/ 184 h 212"/>
                  <a:gd name="T26" fmla="*/ 43 w 218"/>
                  <a:gd name="T27" fmla="*/ 194 h 212"/>
                  <a:gd name="T28" fmla="*/ 36 w 218"/>
                  <a:gd name="T29" fmla="*/ 186 h 212"/>
                  <a:gd name="T30" fmla="*/ 28 w 218"/>
                  <a:gd name="T31" fmla="*/ 194 h 212"/>
                  <a:gd name="T32" fmla="*/ 18 w 218"/>
                  <a:gd name="T33" fmla="*/ 212 h 212"/>
                  <a:gd name="T34" fmla="*/ 8 w 218"/>
                  <a:gd name="T35" fmla="*/ 166 h 212"/>
                  <a:gd name="T36" fmla="*/ 0 w 218"/>
                  <a:gd name="T37" fmla="*/ 25 h 212"/>
                  <a:gd name="T38" fmla="*/ 218 w 218"/>
                  <a:gd name="T39" fmla="*/ 0 h 212"/>
                  <a:gd name="T40" fmla="*/ 218 w 218"/>
                  <a:gd name="T41" fmla="*/ 156 h 212"/>
                  <a:gd name="T42" fmla="*/ 209 w 218"/>
                  <a:gd name="T43" fmla="*/ 14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8" h="212">
                    <a:moveTo>
                      <a:pt x="209" y="145"/>
                    </a:moveTo>
                    <a:lnTo>
                      <a:pt x="209" y="145"/>
                    </a:lnTo>
                    <a:lnTo>
                      <a:pt x="197" y="139"/>
                    </a:lnTo>
                    <a:lnTo>
                      <a:pt x="189" y="119"/>
                    </a:lnTo>
                    <a:lnTo>
                      <a:pt x="171" y="111"/>
                    </a:lnTo>
                    <a:lnTo>
                      <a:pt x="151" y="93"/>
                    </a:lnTo>
                    <a:lnTo>
                      <a:pt x="139" y="106"/>
                    </a:lnTo>
                    <a:lnTo>
                      <a:pt x="121" y="110"/>
                    </a:lnTo>
                    <a:lnTo>
                      <a:pt x="111" y="125"/>
                    </a:lnTo>
                    <a:lnTo>
                      <a:pt x="97" y="140"/>
                    </a:lnTo>
                    <a:lnTo>
                      <a:pt x="77" y="151"/>
                    </a:lnTo>
                    <a:lnTo>
                      <a:pt x="64" y="174"/>
                    </a:lnTo>
                    <a:lnTo>
                      <a:pt x="56" y="184"/>
                    </a:lnTo>
                    <a:lnTo>
                      <a:pt x="43" y="194"/>
                    </a:lnTo>
                    <a:lnTo>
                      <a:pt x="36" y="186"/>
                    </a:lnTo>
                    <a:lnTo>
                      <a:pt x="28" y="194"/>
                    </a:lnTo>
                    <a:lnTo>
                      <a:pt x="18" y="212"/>
                    </a:lnTo>
                    <a:cubicBezTo>
                      <a:pt x="13" y="198"/>
                      <a:pt x="10" y="188"/>
                      <a:pt x="8" y="166"/>
                    </a:cubicBezTo>
                    <a:cubicBezTo>
                      <a:pt x="6" y="126"/>
                      <a:pt x="3" y="76"/>
                      <a:pt x="0" y="25"/>
                    </a:cubicBezTo>
                    <a:cubicBezTo>
                      <a:pt x="66" y="10"/>
                      <a:pt x="150" y="1"/>
                      <a:pt x="218" y="0"/>
                    </a:cubicBezTo>
                    <a:lnTo>
                      <a:pt x="218" y="156"/>
                    </a:lnTo>
                    <a:cubicBezTo>
                      <a:pt x="215" y="154"/>
                      <a:pt x="212" y="153"/>
                      <a:pt x="209" y="145"/>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48"/>
              <p:cNvSpPr>
                <a:spLocks/>
              </p:cNvSpPr>
              <p:nvPr/>
            </p:nvSpPr>
            <p:spPr bwMode="auto">
              <a:xfrm>
                <a:off x="1798746" y="3360693"/>
                <a:ext cx="239834" cy="78932"/>
              </a:xfrm>
              <a:custGeom>
                <a:avLst/>
                <a:gdLst>
                  <a:gd name="T0" fmla="*/ 192 w 218"/>
                  <a:gd name="T1" fmla="*/ 60 h 73"/>
                  <a:gd name="T2" fmla="*/ 192 w 218"/>
                  <a:gd name="T3" fmla="*/ 60 h 73"/>
                  <a:gd name="T4" fmla="*/ 217 w 218"/>
                  <a:gd name="T5" fmla="*/ 46 h 73"/>
                  <a:gd name="T6" fmla="*/ 218 w 218"/>
                  <a:gd name="T7" fmla="*/ 25 h 73"/>
                  <a:gd name="T8" fmla="*/ 0 w 218"/>
                  <a:gd name="T9" fmla="*/ 0 h 73"/>
                  <a:gd name="T10" fmla="*/ 0 w 218"/>
                  <a:gd name="T11" fmla="*/ 59 h 73"/>
                  <a:gd name="T12" fmla="*/ 6 w 218"/>
                  <a:gd name="T13" fmla="*/ 63 h 73"/>
                  <a:gd name="T14" fmla="*/ 35 w 218"/>
                  <a:gd name="T15" fmla="*/ 73 h 73"/>
                  <a:gd name="T16" fmla="*/ 58 w 218"/>
                  <a:gd name="T17" fmla="*/ 63 h 73"/>
                  <a:gd name="T18" fmla="*/ 101 w 218"/>
                  <a:gd name="T19" fmla="*/ 48 h 73"/>
                  <a:gd name="T20" fmla="*/ 138 w 218"/>
                  <a:gd name="T21" fmla="*/ 61 h 73"/>
                  <a:gd name="T22" fmla="*/ 167 w 218"/>
                  <a:gd name="T23" fmla="*/ 71 h 73"/>
                  <a:gd name="T24" fmla="*/ 192 w 218"/>
                  <a:gd name="T25" fmla="*/ 6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73">
                    <a:moveTo>
                      <a:pt x="192" y="60"/>
                    </a:moveTo>
                    <a:lnTo>
                      <a:pt x="192" y="60"/>
                    </a:lnTo>
                    <a:cubicBezTo>
                      <a:pt x="199" y="55"/>
                      <a:pt x="206" y="48"/>
                      <a:pt x="217" y="46"/>
                    </a:cubicBezTo>
                    <a:cubicBezTo>
                      <a:pt x="218" y="39"/>
                      <a:pt x="218" y="32"/>
                      <a:pt x="218" y="25"/>
                    </a:cubicBezTo>
                    <a:cubicBezTo>
                      <a:pt x="152" y="10"/>
                      <a:pt x="68" y="1"/>
                      <a:pt x="0" y="0"/>
                    </a:cubicBezTo>
                    <a:lnTo>
                      <a:pt x="0" y="59"/>
                    </a:lnTo>
                    <a:cubicBezTo>
                      <a:pt x="2" y="60"/>
                      <a:pt x="4" y="62"/>
                      <a:pt x="6" y="63"/>
                    </a:cubicBezTo>
                    <a:cubicBezTo>
                      <a:pt x="15" y="68"/>
                      <a:pt x="22" y="73"/>
                      <a:pt x="35" y="73"/>
                    </a:cubicBezTo>
                    <a:cubicBezTo>
                      <a:pt x="42" y="73"/>
                      <a:pt x="49" y="68"/>
                      <a:pt x="58" y="63"/>
                    </a:cubicBezTo>
                    <a:cubicBezTo>
                      <a:pt x="70" y="56"/>
                      <a:pt x="83" y="48"/>
                      <a:pt x="101" y="48"/>
                    </a:cubicBezTo>
                    <a:cubicBezTo>
                      <a:pt x="117" y="48"/>
                      <a:pt x="128" y="55"/>
                      <a:pt x="138" y="61"/>
                    </a:cubicBezTo>
                    <a:cubicBezTo>
                      <a:pt x="147" y="66"/>
                      <a:pt x="155" y="71"/>
                      <a:pt x="167" y="71"/>
                    </a:cubicBezTo>
                    <a:cubicBezTo>
                      <a:pt x="178" y="71"/>
                      <a:pt x="184" y="66"/>
                      <a:pt x="192" y="60"/>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49"/>
              <p:cNvSpPr>
                <a:spLocks/>
              </p:cNvSpPr>
              <p:nvPr/>
            </p:nvSpPr>
            <p:spPr bwMode="auto">
              <a:xfrm>
                <a:off x="1798746" y="3533737"/>
                <a:ext cx="230725" cy="94112"/>
              </a:xfrm>
              <a:custGeom>
                <a:avLst/>
                <a:gdLst>
                  <a:gd name="T0" fmla="*/ 0 w 210"/>
                  <a:gd name="T1" fmla="*/ 16 h 87"/>
                  <a:gd name="T2" fmla="*/ 0 w 210"/>
                  <a:gd name="T3" fmla="*/ 16 h 87"/>
                  <a:gd name="T4" fmla="*/ 0 w 210"/>
                  <a:gd name="T5" fmla="*/ 73 h 87"/>
                  <a:gd name="T6" fmla="*/ 6 w 210"/>
                  <a:gd name="T7" fmla="*/ 76 h 87"/>
                  <a:gd name="T8" fmla="*/ 35 w 210"/>
                  <a:gd name="T9" fmla="*/ 87 h 87"/>
                  <a:gd name="T10" fmla="*/ 58 w 210"/>
                  <a:gd name="T11" fmla="*/ 77 h 87"/>
                  <a:gd name="T12" fmla="*/ 101 w 210"/>
                  <a:gd name="T13" fmla="*/ 62 h 87"/>
                  <a:gd name="T14" fmla="*/ 138 w 210"/>
                  <a:gd name="T15" fmla="*/ 75 h 87"/>
                  <a:gd name="T16" fmla="*/ 167 w 210"/>
                  <a:gd name="T17" fmla="*/ 85 h 87"/>
                  <a:gd name="T18" fmla="*/ 188 w 210"/>
                  <a:gd name="T19" fmla="*/ 77 h 87"/>
                  <a:gd name="T20" fmla="*/ 210 w 210"/>
                  <a:gd name="T21" fmla="*/ 8 h 87"/>
                  <a:gd name="T22" fmla="*/ 210 w 210"/>
                  <a:gd name="T23" fmla="*/ 5 h 87"/>
                  <a:gd name="T24" fmla="*/ 208 w 210"/>
                  <a:gd name="T25" fmla="*/ 6 h 87"/>
                  <a:gd name="T26" fmla="*/ 167 w 210"/>
                  <a:gd name="T27" fmla="*/ 23 h 87"/>
                  <a:gd name="T28" fmla="*/ 125 w 210"/>
                  <a:gd name="T29" fmla="*/ 9 h 87"/>
                  <a:gd name="T30" fmla="*/ 101 w 210"/>
                  <a:gd name="T31" fmla="*/ 0 h 87"/>
                  <a:gd name="T32" fmla="*/ 71 w 210"/>
                  <a:gd name="T33" fmla="*/ 12 h 87"/>
                  <a:gd name="T34" fmla="*/ 35 w 210"/>
                  <a:gd name="T35" fmla="*/ 25 h 87"/>
                  <a:gd name="T36" fmla="*/ 0 w 210"/>
                  <a:gd name="T37"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87">
                    <a:moveTo>
                      <a:pt x="0" y="16"/>
                    </a:moveTo>
                    <a:lnTo>
                      <a:pt x="0" y="16"/>
                    </a:lnTo>
                    <a:lnTo>
                      <a:pt x="0" y="73"/>
                    </a:lnTo>
                    <a:cubicBezTo>
                      <a:pt x="2" y="74"/>
                      <a:pt x="4" y="75"/>
                      <a:pt x="6" y="76"/>
                    </a:cubicBezTo>
                    <a:cubicBezTo>
                      <a:pt x="15" y="82"/>
                      <a:pt x="22" y="87"/>
                      <a:pt x="35" y="87"/>
                    </a:cubicBezTo>
                    <a:cubicBezTo>
                      <a:pt x="42" y="87"/>
                      <a:pt x="50" y="82"/>
                      <a:pt x="58" y="77"/>
                    </a:cubicBezTo>
                    <a:cubicBezTo>
                      <a:pt x="70" y="70"/>
                      <a:pt x="83" y="62"/>
                      <a:pt x="101" y="62"/>
                    </a:cubicBezTo>
                    <a:cubicBezTo>
                      <a:pt x="117" y="62"/>
                      <a:pt x="128" y="69"/>
                      <a:pt x="138" y="75"/>
                    </a:cubicBezTo>
                    <a:cubicBezTo>
                      <a:pt x="147" y="80"/>
                      <a:pt x="155" y="85"/>
                      <a:pt x="167" y="85"/>
                    </a:cubicBezTo>
                    <a:cubicBezTo>
                      <a:pt x="176" y="85"/>
                      <a:pt x="182" y="82"/>
                      <a:pt x="188" y="77"/>
                    </a:cubicBezTo>
                    <a:cubicBezTo>
                      <a:pt x="201" y="58"/>
                      <a:pt x="208" y="35"/>
                      <a:pt x="210" y="8"/>
                    </a:cubicBezTo>
                    <a:cubicBezTo>
                      <a:pt x="210" y="7"/>
                      <a:pt x="210" y="6"/>
                      <a:pt x="210" y="5"/>
                    </a:cubicBezTo>
                    <a:cubicBezTo>
                      <a:pt x="209" y="5"/>
                      <a:pt x="209" y="6"/>
                      <a:pt x="208" y="6"/>
                    </a:cubicBezTo>
                    <a:cubicBezTo>
                      <a:pt x="199" y="14"/>
                      <a:pt x="187" y="23"/>
                      <a:pt x="167" y="23"/>
                    </a:cubicBezTo>
                    <a:cubicBezTo>
                      <a:pt x="147" y="23"/>
                      <a:pt x="135" y="16"/>
                      <a:pt x="125" y="9"/>
                    </a:cubicBezTo>
                    <a:cubicBezTo>
                      <a:pt x="117" y="4"/>
                      <a:pt x="110" y="0"/>
                      <a:pt x="101" y="0"/>
                    </a:cubicBezTo>
                    <a:cubicBezTo>
                      <a:pt x="90" y="0"/>
                      <a:pt x="81" y="6"/>
                      <a:pt x="71" y="12"/>
                    </a:cubicBezTo>
                    <a:cubicBezTo>
                      <a:pt x="61" y="18"/>
                      <a:pt x="49" y="25"/>
                      <a:pt x="35" y="25"/>
                    </a:cubicBezTo>
                    <a:cubicBezTo>
                      <a:pt x="20" y="25"/>
                      <a:pt x="9" y="20"/>
                      <a:pt x="0" y="16"/>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50"/>
              <p:cNvSpPr>
                <a:spLocks noEditPoints="1"/>
              </p:cNvSpPr>
              <p:nvPr/>
            </p:nvSpPr>
            <p:spPr bwMode="auto">
              <a:xfrm>
                <a:off x="1534627" y="3166398"/>
                <a:ext cx="513061" cy="203403"/>
              </a:xfrm>
              <a:custGeom>
                <a:avLst/>
                <a:gdLst>
                  <a:gd name="T0" fmla="*/ 234 w 468"/>
                  <a:gd name="T1" fmla="*/ 163 h 187"/>
                  <a:gd name="T2" fmla="*/ 405 w 468"/>
                  <a:gd name="T3" fmla="*/ 44 h 187"/>
                  <a:gd name="T4" fmla="*/ 415 w 468"/>
                  <a:gd name="T5" fmla="*/ 64 h 187"/>
                  <a:gd name="T6" fmla="*/ 405 w 468"/>
                  <a:gd name="T7" fmla="*/ 44 h 187"/>
                  <a:gd name="T8" fmla="*/ 366 w 468"/>
                  <a:gd name="T9" fmla="*/ 38 h 187"/>
                  <a:gd name="T10" fmla="*/ 344 w 468"/>
                  <a:gd name="T11" fmla="*/ 43 h 187"/>
                  <a:gd name="T12" fmla="*/ 293 w 468"/>
                  <a:gd name="T13" fmla="*/ 20 h 187"/>
                  <a:gd name="T14" fmla="*/ 292 w 468"/>
                  <a:gd name="T15" fmla="*/ 42 h 187"/>
                  <a:gd name="T16" fmla="*/ 231 w 468"/>
                  <a:gd name="T17" fmla="*/ 30 h 187"/>
                  <a:gd name="T18" fmla="*/ 239 w 468"/>
                  <a:gd name="T19" fmla="*/ 36 h 187"/>
                  <a:gd name="T20" fmla="*/ 218 w 468"/>
                  <a:gd name="T21" fmla="*/ 29 h 187"/>
                  <a:gd name="T22" fmla="*/ 179 w 468"/>
                  <a:gd name="T23" fmla="*/ 32 h 187"/>
                  <a:gd name="T24" fmla="*/ 167 w 468"/>
                  <a:gd name="T25" fmla="*/ 51 h 187"/>
                  <a:gd name="T26" fmla="*/ 114 w 468"/>
                  <a:gd name="T27" fmla="*/ 37 h 187"/>
                  <a:gd name="T28" fmla="*/ 129 w 468"/>
                  <a:gd name="T29" fmla="*/ 54 h 187"/>
                  <a:gd name="T30" fmla="*/ 114 w 468"/>
                  <a:gd name="T31" fmla="*/ 37 h 187"/>
                  <a:gd name="T32" fmla="*/ 75 w 468"/>
                  <a:gd name="T33" fmla="*/ 42 h 187"/>
                  <a:gd name="T34" fmla="*/ 55 w 468"/>
                  <a:gd name="T35" fmla="*/ 52 h 187"/>
                  <a:gd name="T36" fmla="*/ 36 w 468"/>
                  <a:gd name="T37" fmla="*/ 98 h 187"/>
                  <a:gd name="T38" fmla="*/ 56 w 468"/>
                  <a:gd name="T39" fmla="*/ 88 h 187"/>
                  <a:gd name="T40" fmla="*/ 80 w 468"/>
                  <a:gd name="T41" fmla="*/ 154 h 187"/>
                  <a:gd name="T42" fmla="*/ 52 w 468"/>
                  <a:gd name="T43" fmla="*/ 139 h 187"/>
                  <a:gd name="T44" fmla="*/ 74 w 468"/>
                  <a:gd name="T45" fmla="*/ 143 h 187"/>
                  <a:gd name="T46" fmla="*/ 91 w 468"/>
                  <a:gd name="T47" fmla="*/ 90 h 187"/>
                  <a:gd name="T48" fmla="*/ 111 w 468"/>
                  <a:gd name="T49" fmla="*/ 80 h 187"/>
                  <a:gd name="T50" fmla="*/ 135 w 468"/>
                  <a:gd name="T51" fmla="*/ 147 h 187"/>
                  <a:gd name="T52" fmla="*/ 121 w 468"/>
                  <a:gd name="T53" fmla="*/ 131 h 187"/>
                  <a:gd name="T54" fmla="*/ 135 w 468"/>
                  <a:gd name="T55" fmla="*/ 147 h 187"/>
                  <a:gd name="T56" fmla="*/ 136 w 468"/>
                  <a:gd name="T57" fmla="*/ 78 h 187"/>
                  <a:gd name="T58" fmla="*/ 157 w 468"/>
                  <a:gd name="T59" fmla="*/ 83 h 187"/>
                  <a:gd name="T60" fmla="*/ 180 w 468"/>
                  <a:gd name="T61" fmla="*/ 136 h 187"/>
                  <a:gd name="T62" fmla="*/ 179 w 468"/>
                  <a:gd name="T63" fmla="*/ 114 h 187"/>
                  <a:gd name="T64" fmla="*/ 207 w 468"/>
                  <a:gd name="T65" fmla="*/ 84 h 187"/>
                  <a:gd name="T66" fmla="*/ 204 w 468"/>
                  <a:gd name="T67" fmla="*/ 74 h 187"/>
                  <a:gd name="T68" fmla="*/ 217 w 468"/>
                  <a:gd name="T69" fmla="*/ 92 h 187"/>
                  <a:gd name="T70" fmla="*/ 226 w 468"/>
                  <a:gd name="T71" fmla="*/ 142 h 187"/>
                  <a:gd name="T72" fmla="*/ 239 w 468"/>
                  <a:gd name="T73" fmla="*/ 124 h 187"/>
                  <a:gd name="T74" fmla="*/ 263 w 468"/>
                  <a:gd name="T75" fmla="*/ 84 h 187"/>
                  <a:gd name="T76" fmla="*/ 264 w 468"/>
                  <a:gd name="T77" fmla="*/ 62 h 187"/>
                  <a:gd name="T78" fmla="*/ 263 w 468"/>
                  <a:gd name="T79" fmla="*/ 84 h 187"/>
                  <a:gd name="T80" fmla="*/ 286 w 468"/>
                  <a:gd name="T81" fmla="*/ 132 h 187"/>
                  <a:gd name="T82" fmla="*/ 308 w 468"/>
                  <a:gd name="T83" fmla="*/ 126 h 187"/>
                  <a:gd name="T84" fmla="*/ 308 w 468"/>
                  <a:gd name="T85" fmla="*/ 94 h 187"/>
                  <a:gd name="T86" fmla="*/ 322 w 468"/>
                  <a:gd name="T87" fmla="*/ 77 h 187"/>
                  <a:gd name="T88" fmla="*/ 356 w 468"/>
                  <a:gd name="T89" fmla="*/ 150 h 187"/>
                  <a:gd name="T90" fmla="*/ 332 w 468"/>
                  <a:gd name="T91" fmla="*/ 128 h 187"/>
                  <a:gd name="T92" fmla="*/ 352 w 468"/>
                  <a:gd name="T93" fmla="*/ 138 h 187"/>
                  <a:gd name="T94" fmla="*/ 369 w 468"/>
                  <a:gd name="T95" fmla="*/ 89 h 187"/>
                  <a:gd name="T96" fmla="*/ 390 w 468"/>
                  <a:gd name="T97" fmla="*/ 85 h 187"/>
                  <a:gd name="T98" fmla="*/ 411 w 468"/>
                  <a:gd name="T99" fmla="*/ 157 h 187"/>
                  <a:gd name="T100" fmla="*/ 401 w 468"/>
                  <a:gd name="T101" fmla="*/ 138 h 187"/>
                  <a:gd name="T102" fmla="*/ 411 w 468"/>
                  <a:gd name="T103" fmla="*/ 157 h 187"/>
                  <a:gd name="T104" fmla="*/ 424 w 468"/>
                  <a:gd name="T105" fmla="*/ 97 h 187"/>
                  <a:gd name="T106" fmla="*/ 446 w 468"/>
                  <a:gd name="T107" fmla="*/ 9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8" h="187">
                    <a:moveTo>
                      <a:pt x="234" y="0"/>
                    </a:moveTo>
                    <a:lnTo>
                      <a:pt x="234" y="0"/>
                    </a:lnTo>
                    <a:cubicBezTo>
                      <a:pt x="161" y="0"/>
                      <a:pt x="69" y="10"/>
                      <a:pt x="0" y="26"/>
                    </a:cubicBezTo>
                    <a:cubicBezTo>
                      <a:pt x="1" y="72"/>
                      <a:pt x="4" y="129"/>
                      <a:pt x="7" y="187"/>
                    </a:cubicBezTo>
                    <a:cubicBezTo>
                      <a:pt x="73" y="173"/>
                      <a:pt x="159" y="163"/>
                      <a:pt x="234" y="163"/>
                    </a:cubicBezTo>
                    <a:cubicBezTo>
                      <a:pt x="308" y="163"/>
                      <a:pt x="395" y="173"/>
                      <a:pt x="460" y="187"/>
                    </a:cubicBezTo>
                    <a:cubicBezTo>
                      <a:pt x="463" y="129"/>
                      <a:pt x="466" y="72"/>
                      <a:pt x="468" y="26"/>
                    </a:cubicBezTo>
                    <a:cubicBezTo>
                      <a:pt x="398" y="10"/>
                      <a:pt x="306" y="0"/>
                      <a:pt x="234" y="0"/>
                    </a:cubicBezTo>
                    <a:close/>
                    <a:moveTo>
                      <a:pt x="405" y="44"/>
                    </a:moveTo>
                    <a:lnTo>
                      <a:pt x="405" y="44"/>
                    </a:lnTo>
                    <a:lnTo>
                      <a:pt x="410" y="33"/>
                    </a:lnTo>
                    <a:lnTo>
                      <a:pt x="412" y="45"/>
                    </a:lnTo>
                    <a:lnTo>
                      <a:pt x="424" y="47"/>
                    </a:lnTo>
                    <a:lnTo>
                      <a:pt x="413" y="52"/>
                    </a:lnTo>
                    <a:lnTo>
                      <a:pt x="415" y="64"/>
                    </a:lnTo>
                    <a:lnTo>
                      <a:pt x="407" y="55"/>
                    </a:lnTo>
                    <a:lnTo>
                      <a:pt x="396" y="61"/>
                    </a:lnTo>
                    <a:lnTo>
                      <a:pt x="402" y="50"/>
                    </a:lnTo>
                    <a:lnTo>
                      <a:pt x="393" y="42"/>
                    </a:lnTo>
                    <a:lnTo>
                      <a:pt x="405" y="44"/>
                    </a:lnTo>
                    <a:close/>
                    <a:moveTo>
                      <a:pt x="347" y="37"/>
                    </a:moveTo>
                    <a:lnTo>
                      <a:pt x="347" y="37"/>
                    </a:lnTo>
                    <a:lnTo>
                      <a:pt x="352" y="25"/>
                    </a:lnTo>
                    <a:lnTo>
                      <a:pt x="354" y="37"/>
                    </a:lnTo>
                    <a:lnTo>
                      <a:pt x="366" y="38"/>
                    </a:lnTo>
                    <a:lnTo>
                      <a:pt x="355" y="44"/>
                    </a:lnTo>
                    <a:lnTo>
                      <a:pt x="358" y="56"/>
                    </a:lnTo>
                    <a:lnTo>
                      <a:pt x="349" y="47"/>
                    </a:lnTo>
                    <a:lnTo>
                      <a:pt x="339" y="54"/>
                    </a:lnTo>
                    <a:lnTo>
                      <a:pt x="344" y="43"/>
                    </a:lnTo>
                    <a:lnTo>
                      <a:pt x="335" y="35"/>
                    </a:lnTo>
                    <a:lnTo>
                      <a:pt x="347" y="37"/>
                    </a:lnTo>
                    <a:close/>
                    <a:moveTo>
                      <a:pt x="289" y="32"/>
                    </a:moveTo>
                    <a:lnTo>
                      <a:pt x="289" y="32"/>
                    </a:lnTo>
                    <a:lnTo>
                      <a:pt x="293" y="20"/>
                    </a:lnTo>
                    <a:lnTo>
                      <a:pt x="296" y="32"/>
                    </a:lnTo>
                    <a:lnTo>
                      <a:pt x="308" y="32"/>
                    </a:lnTo>
                    <a:lnTo>
                      <a:pt x="297" y="39"/>
                    </a:lnTo>
                    <a:lnTo>
                      <a:pt x="301" y="51"/>
                    </a:lnTo>
                    <a:lnTo>
                      <a:pt x="292" y="42"/>
                    </a:lnTo>
                    <a:lnTo>
                      <a:pt x="281" y="49"/>
                    </a:lnTo>
                    <a:lnTo>
                      <a:pt x="287" y="38"/>
                    </a:lnTo>
                    <a:lnTo>
                      <a:pt x="277" y="30"/>
                    </a:lnTo>
                    <a:lnTo>
                      <a:pt x="289" y="32"/>
                    </a:lnTo>
                    <a:close/>
                    <a:moveTo>
                      <a:pt x="231" y="30"/>
                    </a:moveTo>
                    <a:lnTo>
                      <a:pt x="231" y="30"/>
                    </a:lnTo>
                    <a:lnTo>
                      <a:pt x="234" y="18"/>
                    </a:lnTo>
                    <a:lnTo>
                      <a:pt x="237" y="30"/>
                    </a:lnTo>
                    <a:lnTo>
                      <a:pt x="250" y="29"/>
                    </a:lnTo>
                    <a:lnTo>
                      <a:pt x="239" y="36"/>
                    </a:lnTo>
                    <a:lnTo>
                      <a:pt x="244" y="48"/>
                    </a:lnTo>
                    <a:lnTo>
                      <a:pt x="234" y="40"/>
                    </a:lnTo>
                    <a:lnTo>
                      <a:pt x="224" y="48"/>
                    </a:lnTo>
                    <a:lnTo>
                      <a:pt x="229" y="36"/>
                    </a:lnTo>
                    <a:lnTo>
                      <a:pt x="218" y="29"/>
                    </a:lnTo>
                    <a:lnTo>
                      <a:pt x="231" y="30"/>
                    </a:lnTo>
                    <a:close/>
                    <a:moveTo>
                      <a:pt x="172" y="32"/>
                    </a:moveTo>
                    <a:lnTo>
                      <a:pt x="172" y="32"/>
                    </a:lnTo>
                    <a:lnTo>
                      <a:pt x="175" y="20"/>
                    </a:lnTo>
                    <a:lnTo>
                      <a:pt x="179" y="32"/>
                    </a:lnTo>
                    <a:lnTo>
                      <a:pt x="191" y="30"/>
                    </a:lnTo>
                    <a:lnTo>
                      <a:pt x="181" y="38"/>
                    </a:lnTo>
                    <a:lnTo>
                      <a:pt x="186" y="49"/>
                    </a:lnTo>
                    <a:lnTo>
                      <a:pt x="176" y="42"/>
                    </a:lnTo>
                    <a:lnTo>
                      <a:pt x="167" y="51"/>
                    </a:lnTo>
                    <a:lnTo>
                      <a:pt x="171" y="39"/>
                    </a:lnTo>
                    <a:lnTo>
                      <a:pt x="160" y="32"/>
                    </a:lnTo>
                    <a:lnTo>
                      <a:pt x="172" y="32"/>
                    </a:lnTo>
                    <a:close/>
                    <a:moveTo>
                      <a:pt x="114" y="37"/>
                    </a:moveTo>
                    <a:lnTo>
                      <a:pt x="114" y="37"/>
                    </a:lnTo>
                    <a:lnTo>
                      <a:pt x="116" y="25"/>
                    </a:lnTo>
                    <a:lnTo>
                      <a:pt x="121" y="37"/>
                    </a:lnTo>
                    <a:lnTo>
                      <a:pt x="133" y="35"/>
                    </a:lnTo>
                    <a:lnTo>
                      <a:pt x="123" y="43"/>
                    </a:lnTo>
                    <a:lnTo>
                      <a:pt x="129" y="54"/>
                    </a:lnTo>
                    <a:lnTo>
                      <a:pt x="119" y="47"/>
                    </a:lnTo>
                    <a:lnTo>
                      <a:pt x="110" y="56"/>
                    </a:lnTo>
                    <a:lnTo>
                      <a:pt x="113" y="44"/>
                    </a:lnTo>
                    <a:lnTo>
                      <a:pt x="102" y="38"/>
                    </a:lnTo>
                    <a:lnTo>
                      <a:pt x="114" y="37"/>
                    </a:lnTo>
                    <a:close/>
                    <a:moveTo>
                      <a:pt x="56" y="45"/>
                    </a:moveTo>
                    <a:lnTo>
                      <a:pt x="56" y="45"/>
                    </a:lnTo>
                    <a:lnTo>
                      <a:pt x="58" y="33"/>
                    </a:lnTo>
                    <a:lnTo>
                      <a:pt x="63" y="44"/>
                    </a:lnTo>
                    <a:lnTo>
                      <a:pt x="75" y="42"/>
                    </a:lnTo>
                    <a:lnTo>
                      <a:pt x="66" y="50"/>
                    </a:lnTo>
                    <a:lnTo>
                      <a:pt x="72" y="61"/>
                    </a:lnTo>
                    <a:lnTo>
                      <a:pt x="61" y="55"/>
                    </a:lnTo>
                    <a:lnTo>
                      <a:pt x="53" y="64"/>
                    </a:lnTo>
                    <a:lnTo>
                      <a:pt x="55" y="52"/>
                    </a:lnTo>
                    <a:lnTo>
                      <a:pt x="44" y="46"/>
                    </a:lnTo>
                    <a:lnTo>
                      <a:pt x="56" y="45"/>
                    </a:lnTo>
                    <a:close/>
                    <a:moveTo>
                      <a:pt x="34" y="111"/>
                    </a:moveTo>
                    <a:lnTo>
                      <a:pt x="34" y="111"/>
                    </a:lnTo>
                    <a:lnTo>
                      <a:pt x="36" y="98"/>
                    </a:lnTo>
                    <a:lnTo>
                      <a:pt x="25" y="93"/>
                    </a:lnTo>
                    <a:lnTo>
                      <a:pt x="37" y="92"/>
                    </a:lnTo>
                    <a:lnTo>
                      <a:pt x="38" y="79"/>
                    </a:lnTo>
                    <a:lnTo>
                      <a:pt x="43" y="91"/>
                    </a:lnTo>
                    <a:lnTo>
                      <a:pt x="56" y="88"/>
                    </a:lnTo>
                    <a:lnTo>
                      <a:pt x="46" y="97"/>
                    </a:lnTo>
                    <a:lnTo>
                      <a:pt x="53" y="107"/>
                    </a:lnTo>
                    <a:lnTo>
                      <a:pt x="42" y="101"/>
                    </a:lnTo>
                    <a:lnTo>
                      <a:pt x="34" y="111"/>
                    </a:lnTo>
                    <a:close/>
                    <a:moveTo>
                      <a:pt x="80" y="154"/>
                    </a:moveTo>
                    <a:lnTo>
                      <a:pt x="80" y="154"/>
                    </a:lnTo>
                    <a:lnTo>
                      <a:pt x="69" y="147"/>
                    </a:lnTo>
                    <a:lnTo>
                      <a:pt x="61" y="157"/>
                    </a:lnTo>
                    <a:lnTo>
                      <a:pt x="64" y="144"/>
                    </a:lnTo>
                    <a:lnTo>
                      <a:pt x="52" y="139"/>
                    </a:lnTo>
                    <a:lnTo>
                      <a:pt x="65" y="138"/>
                    </a:lnTo>
                    <a:lnTo>
                      <a:pt x="66" y="125"/>
                    </a:lnTo>
                    <a:lnTo>
                      <a:pt x="71" y="137"/>
                    </a:lnTo>
                    <a:lnTo>
                      <a:pt x="83" y="134"/>
                    </a:lnTo>
                    <a:lnTo>
                      <a:pt x="74" y="143"/>
                    </a:lnTo>
                    <a:lnTo>
                      <a:pt x="80" y="154"/>
                    </a:lnTo>
                    <a:close/>
                    <a:moveTo>
                      <a:pt x="97" y="93"/>
                    </a:moveTo>
                    <a:lnTo>
                      <a:pt x="97" y="93"/>
                    </a:lnTo>
                    <a:lnTo>
                      <a:pt x="88" y="102"/>
                    </a:lnTo>
                    <a:lnTo>
                      <a:pt x="91" y="90"/>
                    </a:lnTo>
                    <a:lnTo>
                      <a:pt x="80" y="84"/>
                    </a:lnTo>
                    <a:lnTo>
                      <a:pt x="93" y="83"/>
                    </a:lnTo>
                    <a:lnTo>
                      <a:pt x="94" y="71"/>
                    </a:lnTo>
                    <a:lnTo>
                      <a:pt x="99" y="82"/>
                    </a:lnTo>
                    <a:lnTo>
                      <a:pt x="111" y="80"/>
                    </a:lnTo>
                    <a:lnTo>
                      <a:pt x="102" y="88"/>
                    </a:lnTo>
                    <a:lnTo>
                      <a:pt x="108" y="99"/>
                    </a:lnTo>
                    <a:lnTo>
                      <a:pt x="97" y="93"/>
                    </a:lnTo>
                    <a:close/>
                    <a:moveTo>
                      <a:pt x="135" y="147"/>
                    </a:moveTo>
                    <a:lnTo>
                      <a:pt x="135" y="147"/>
                    </a:lnTo>
                    <a:lnTo>
                      <a:pt x="125" y="140"/>
                    </a:lnTo>
                    <a:lnTo>
                      <a:pt x="116" y="149"/>
                    </a:lnTo>
                    <a:lnTo>
                      <a:pt x="119" y="137"/>
                    </a:lnTo>
                    <a:lnTo>
                      <a:pt x="108" y="131"/>
                    </a:lnTo>
                    <a:lnTo>
                      <a:pt x="121" y="131"/>
                    </a:lnTo>
                    <a:lnTo>
                      <a:pt x="123" y="118"/>
                    </a:lnTo>
                    <a:lnTo>
                      <a:pt x="127" y="130"/>
                    </a:lnTo>
                    <a:lnTo>
                      <a:pt x="139" y="128"/>
                    </a:lnTo>
                    <a:lnTo>
                      <a:pt x="130" y="136"/>
                    </a:lnTo>
                    <a:lnTo>
                      <a:pt x="135" y="147"/>
                    </a:lnTo>
                    <a:close/>
                    <a:moveTo>
                      <a:pt x="152" y="87"/>
                    </a:moveTo>
                    <a:lnTo>
                      <a:pt x="152" y="87"/>
                    </a:lnTo>
                    <a:lnTo>
                      <a:pt x="143" y="96"/>
                    </a:lnTo>
                    <a:lnTo>
                      <a:pt x="147" y="84"/>
                    </a:lnTo>
                    <a:lnTo>
                      <a:pt x="136" y="78"/>
                    </a:lnTo>
                    <a:lnTo>
                      <a:pt x="148" y="77"/>
                    </a:lnTo>
                    <a:lnTo>
                      <a:pt x="150" y="65"/>
                    </a:lnTo>
                    <a:lnTo>
                      <a:pt x="155" y="77"/>
                    </a:lnTo>
                    <a:lnTo>
                      <a:pt x="167" y="75"/>
                    </a:lnTo>
                    <a:lnTo>
                      <a:pt x="157" y="83"/>
                    </a:lnTo>
                    <a:lnTo>
                      <a:pt x="163" y="94"/>
                    </a:lnTo>
                    <a:lnTo>
                      <a:pt x="152" y="87"/>
                    </a:lnTo>
                    <a:close/>
                    <a:moveTo>
                      <a:pt x="190" y="143"/>
                    </a:moveTo>
                    <a:lnTo>
                      <a:pt x="190" y="143"/>
                    </a:lnTo>
                    <a:lnTo>
                      <a:pt x="180" y="136"/>
                    </a:lnTo>
                    <a:lnTo>
                      <a:pt x="171" y="144"/>
                    </a:lnTo>
                    <a:lnTo>
                      <a:pt x="175" y="132"/>
                    </a:lnTo>
                    <a:lnTo>
                      <a:pt x="164" y="126"/>
                    </a:lnTo>
                    <a:lnTo>
                      <a:pt x="177" y="126"/>
                    </a:lnTo>
                    <a:lnTo>
                      <a:pt x="179" y="114"/>
                    </a:lnTo>
                    <a:lnTo>
                      <a:pt x="183" y="126"/>
                    </a:lnTo>
                    <a:lnTo>
                      <a:pt x="195" y="124"/>
                    </a:lnTo>
                    <a:lnTo>
                      <a:pt x="185" y="132"/>
                    </a:lnTo>
                    <a:lnTo>
                      <a:pt x="190" y="143"/>
                    </a:lnTo>
                    <a:close/>
                    <a:moveTo>
                      <a:pt x="207" y="84"/>
                    </a:moveTo>
                    <a:lnTo>
                      <a:pt x="207" y="84"/>
                    </a:lnTo>
                    <a:lnTo>
                      <a:pt x="198" y="92"/>
                    </a:lnTo>
                    <a:lnTo>
                      <a:pt x="202" y="80"/>
                    </a:lnTo>
                    <a:lnTo>
                      <a:pt x="191" y="74"/>
                    </a:lnTo>
                    <a:lnTo>
                      <a:pt x="204" y="74"/>
                    </a:lnTo>
                    <a:lnTo>
                      <a:pt x="207" y="62"/>
                    </a:lnTo>
                    <a:lnTo>
                      <a:pt x="210" y="74"/>
                    </a:lnTo>
                    <a:lnTo>
                      <a:pt x="223" y="73"/>
                    </a:lnTo>
                    <a:lnTo>
                      <a:pt x="213" y="80"/>
                    </a:lnTo>
                    <a:lnTo>
                      <a:pt x="217" y="92"/>
                    </a:lnTo>
                    <a:lnTo>
                      <a:pt x="207" y="84"/>
                    </a:lnTo>
                    <a:close/>
                    <a:moveTo>
                      <a:pt x="246" y="142"/>
                    </a:moveTo>
                    <a:lnTo>
                      <a:pt x="246" y="142"/>
                    </a:lnTo>
                    <a:lnTo>
                      <a:pt x="236" y="134"/>
                    </a:lnTo>
                    <a:lnTo>
                      <a:pt x="226" y="142"/>
                    </a:lnTo>
                    <a:lnTo>
                      <a:pt x="231" y="130"/>
                    </a:lnTo>
                    <a:lnTo>
                      <a:pt x="220" y="124"/>
                    </a:lnTo>
                    <a:lnTo>
                      <a:pt x="233" y="124"/>
                    </a:lnTo>
                    <a:lnTo>
                      <a:pt x="236" y="112"/>
                    </a:lnTo>
                    <a:lnTo>
                      <a:pt x="239" y="124"/>
                    </a:lnTo>
                    <a:lnTo>
                      <a:pt x="252" y="124"/>
                    </a:lnTo>
                    <a:lnTo>
                      <a:pt x="241" y="130"/>
                    </a:lnTo>
                    <a:lnTo>
                      <a:pt x="246" y="142"/>
                    </a:lnTo>
                    <a:close/>
                    <a:moveTo>
                      <a:pt x="263" y="84"/>
                    </a:moveTo>
                    <a:lnTo>
                      <a:pt x="263" y="84"/>
                    </a:lnTo>
                    <a:lnTo>
                      <a:pt x="253" y="92"/>
                    </a:lnTo>
                    <a:lnTo>
                      <a:pt x="258" y="80"/>
                    </a:lnTo>
                    <a:lnTo>
                      <a:pt x="248" y="73"/>
                    </a:lnTo>
                    <a:lnTo>
                      <a:pt x="260" y="74"/>
                    </a:lnTo>
                    <a:lnTo>
                      <a:pt x="264" y="62"/>
                    </a:lnTo>
                    <a:lnTo>
                      <a:pt x="266" y="74"/>
                    </a:lnTo>
                    <a:lnTo>
                      <a:pt x="279" y="74"/>
                    </a:lnTo>
                    <a:lnTo>
                      <a:pt x="268" y="80"/>
                    </a:lnTo>
                    <a:lnTo>
                      <a:pt x="272" y="92"/>
                    </a:lnTo>
                    <a:lnTo>
                      <a:pt x="263" y="84"/>
                    </a:lnTo>
                    <a:close/>
                    <a:moveTo>
                      <a:pt x="301" y="145"/>
                    </a:moveTo>
                    <a:lnTo>
                      <a:pt x="301" y="145"/>
                    </a:lnTo>
                    <a:lnTo>
                      <a:pt x="291" y="136"/>
                    </a:lnTo>
                    <a:lnTo>
                      <a:pt x="281" y="143"/>
                    </a:lnTo>
                    <a:lnTo>
                      <a:pt x="286" y="132"/>
                    </a:lnTo>
                    <a:lnTo>
                      <a:pt x="276" y="124"/>
                    </a:lnTo>
                    <a:lnTo>
                      <a:pt x="289" y="126"/>
                    </a:lnTo>
                    <a:lnTo>
                      <a:pt x="293" y="114"/>
                    </a:lnTo>
                    <a:lnTo>
                      <a:pt x="295" y="126"/>
                    </a:lnTo>
                    <a:lnTo>
                      <a:pt x="308" y="126"/>
                    </a:lnTo>
                    <a:lnTo>
                      <a:pt x="297" y="133"/>
                    </a:lnTo>
                    <a:lnTo>
                      <a:pt x="301" y="145"/>
                    </a:lnTo>
                    <a:close/>
                    <a:moveTo>
                      <a:pt x="318" y="87"/>
                    </a:moveTo>
                    <a:lnTo>
                      <a:pt x="318" y="87"/>
                    </a:lnTo>
                    <a:lnTo>
                      <a:pt x="308" y="94"/>
                    </a:lnTo>
                    <a:lnTo>
                      <a:pt x="313" y="83"/>
                    </a:lnTo>
                    <a:lnTo>
                      <a:pt x="303" y="75"/>
                    </a:lnTo>
                    <a:lnTo>
                      <a:pt x="316" y="77"/>
                    </a:lnTo>
                    <a:lnTo>
                      <a:pt x="320" y="65"/>
                    </a:lnTo>
                    <a:lnTo>
                      <a:pt x="322" y="77"/>
                    </a:lnTo>
                    <a:lnTo>
                      <a:pt x="335" y="78"/>
                    </a:lnTo>
                    <a:lnTo>
                      <a:pt x="324" y="84"/>
                    </a:lnTo>
                    <a:lnTo>
                      <a:pt x="327" y="96"/>
                    </a:lnTo>
                    <a:lnTo>
                      <a:pt x="318" y="87"/>
                    </a:lnTo>
                    <a:close/>
                    <a:moveTo>
                      <a:pt x="356" y="150"/>
                    </a:moveTo>
                    <a:lnTo>
                      <a:pt x="356" y="150"/>
                    </a:lnTo>
                    <a:lnTo>
                      <a:pt x="347" y="141"/>
                    </a:lnTo>
                    <a:lnTo>
                      <a:pt x="336" y="148"/>
                    </a:lnTo>
                    <a:lnTo>
                      <a:pt x="342" y="136"/>
                    </a:lnTo>
                    <a:lnTo>
                      <a:pt x="332" y="128"/>
                    </a:lnTo>
                    <a:lnTo>
                      <a:pt x="345" y="130"/>
                    </a:lnTo>
                    <a:lnTo>
                      <a:pt x="349" y="119"/>
                    </a:lnTo>
                    <a:lnTo>
                      <a:pt x="351" y="131"/>
                    </a:lnTo>
                    <a:lnTo>
                      <a:pt x="364" y="132"/>
                    </a:lnTo>
                    <a:lnTo>
                      <a:pt x="352" y="138"/>
                    </a:lnTo>
                    <a:lnTo>
                      <a:pt x="356" y="150"/>
                    </a:lnTo>
                    <a:close/>
                    <a:moveTo>
                      <a:pt x="373" y="93"/>
                    </a:moveTo>
                    <a:lnTo>
                      <a:pt x="373" y="93"/>
                    </a:lnTo>
                    <a:lnTo>
                      <a:pt x="363" y="100"/>
                    </a:lnTo>
                    <a:lnTo>
                      <a:pt x="369" y="89"/>
                    </a:lnTo>
                    <a:lnTo>
                      <a:pt x="359" y="80"/>
                    </a:lnTo>
                    <a:lnTo>
                      <a:pt x="371" y="83"/>
                    </a:lnTo>
                    <a:lnTo>
                      <a:pt x="376" y="71"/>
                    </a:lnTo>
                    <a:lnTo>
                      <a:pt x="378" y="84"/>
                    </a:lnTo>
                    <a:lnTo>
                      <a:pt x="390" y="85"/>
                    </a:lnTo>
                    <a:lnTo>
                      <a:pt x="379" y="90"/>
                    </a:lnTo>
                    <a:lnTo>
                      <a:pt x="382" y="102"/>
                    </a:lnTo>
                    <a:lnTo>
                      <a:pt x="373" y="93"/>
                    </a:lnTo>
                    <a:close/>
                    <a:moveTo>
                      <a:pt x="411" y="157"/>
                    </a:moveTo>
                    <a:lnTo>
                      <a:pt x="411" y="157"/>
                    </a:lnTo>
                    <a:lnTo>
                      <a:pt x="402" y="148"/>
                    </a:lnTo>
                    <a:lnTo>
                      <a:pt x="391" y="154"/>
                    </a:lnTo>
                    <a:lnTo>
                      <a:pt x="398" y="143"/>
                    </a:lnTo>
                    <a:lnTo>
                      <a:pt x="388" y="135"/>
                    </a:lnTo>
                    <a:lnTo>
                      <a:pt x="401" y="138"/>
                    </a:lnTo>
                    <a:lnTo>
                      <a:pt x="406" y="126"/>
                    </a:lnTo>
                    <a:lnTo>
                      <a:pt x="407" y="138"/>
                    </a:lnTo>
                    <a:lnTo>
                      <a:pt x="419" y="140"/>
                    </a:lnTo>
                    <a:lnTo>
                      <a:pt x="408" y="145"/>
                    </a:lnTo>
                    <a:lnTo>
                      <a:pt x="411" y="157"/>
                    </a:lnTo>
                    <a:close/>
                    <a:moveTo>
                      <a:pt x="437" y="111"/>
                    </a:moveTo>
                    <a:lnTo>
                      <a:pt x="437" y="111"/>
                    </a:lnTo>
                    <a:lnTo>
                      <a:pt x="428" y="102"/>
                    </a:lnTo>
                    <a:lnTo>
                      <a:pt x="418" y="108"/>
                    </a:lnTo>
                    <a:lnTo>
                      <a:pt x="424" y="97"/>
                    </a:lnTo>
                    <a:lnTo>
                      <a:pt x="415" y="88"/>
                    </a:lnTo>
                    <a:lnTo>
                      <a:pt x="427" y="91"/>
                    </a:lnTo>
                    <a:lnTo>
                      <a:pt x="432" y="80"/>
                    </a:lnTo>
                    <a:lnTo>
                      <a:pt x="433" y="92"/>
                    </a:lnTo>
                    <a:lnTo>
                      <a:pt x="446" y="94"/>
                    </a:lnTo>
                    <a:lnTo>
                      <a:pt x="434" y="99"/>
                    </a:lnTo>
                    <a:lnTo>
                      <a:pt x="437" y="111"/>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51"/>
              <p:cNvSpPr>
                <a:spLocks noEditPoints="1"/>
              </p:cNvSpPr>
              <p:nvPr/>
            </p:nvSpPr>
            <p:spPr bwMode="auto">
              <a:xfrm>
                <a:off x="1067106" y="3218009"/>
                <a:ext cx="1454176" cy="874326"/>
              </a:xfrm>
              <a:custGeom>
                <a:avLst/>
                <a:gdLst>
                  <a:gd name="T0" fmla="*/ 1327 w 1327"/>
                  <a:gd name="T1" fmla="*/ 215 h 797"/>
                  <a:gd name="T2" fmla="*/ 1294 w 1327"/>
                  <a:gd name="T3" fmla="*/ 185 h 797"/>
                  <a:gd name="T4" fmla="*/ 1127 w 1327"/>
                  <a:gd name="T5" fmla="*/ 168 h 797"/>
                  <a:gd name="T6" fmla="*/ 894 w 1327"/>
                  <a:gd name="T7" fmla="*/ 283 h 797"/>
                  <a:gd name="T8" fmla="*/ 1003 w 1327"/>
                  <a:gd name="T9" fmla="*/ 438 h 797"/>
                  <a:gd name="T10" fmla="*/ 1039 w 1327"/>
                  <a:gd name="T11" fmla="*/ 457 h 797"/>
                  <a:gd name="T12" fmla="*/ 1228 w 1327"/>
                  <a:gd name="T13" fmla="*/ 317 h 797"/>
                  <a:gd name="T14" fmla="*/ 1021 w 1327"/>
                  <a:gd name="T15" fmla="*/ 508 h 797"/>
                  <a:gd name="T16" fmla="*/ 1013 w 1327"/>
                  <a:gd name="T17" fmla="*/ 499 h 797"/>
                  <a:gd name="T18" fmla="*/ 1039 w 1327"/>
                  <a:gd name="T19" fmla="*/ 462 h 797"/>
                  <a:gd name="T20" fmla="*/ 891 w 1327"/>
                  <a:gd name="T21" fmla="*/ 454 h 797"/>
                  <a:gd name="T22" fmla="*/ 792 w 1327"/>
                  <a:gd name="T23" fmla="*/ 570 h 797"/>
                  <a:gd name="T24" fmla="*/ 592 w 1327"/>
                  <a:gd name="T25" fmla="*/ 583 h 797"/>
                  <a:gd name="T26" fmla="*/ 464 w 1327"/>
                  <a:gd name="T27" fmla="*/ 473 h 797"/>
                  <a:gd name="T28" fmla="*/ 287 w 1327"/>
                  <a:gd name="T29" fmla="*/ 478 h 797"/>
                  <a:gd name="T30" fmla="*/ 274 w 1327"/>
                  <a:gd name="T31" fmla="*/ 501 h 797"/>
                  <a:gd name="T32" fmla="*/ 321 w 1327"/>
                  <a:gd name="T33" fmla="*/ 529 h 797"/>
                  <a:gd name="T34" fmla="*/ 254 w 1327"/>
                  <a:gd name="T35" fmla="*/ 482 h 797"/>
                  <a:gd name="T36" fmla="*/ 390 w 1327"/>
                  <a:gd name="T37" fmla="*/ 382 h 797"/>
                  <a:gd name="T38" fmla="*/ 299 w 1327"/>
                  <a:gd name="T39" fmla="*/ 252 h 797"/>
                  <a:gd name="T40" fmla="*/ 139 w 1327"/>
                  <a:gd name="T41" fmla="*/ 3 h 797"/>
                  <a:gd name="T42" fmla="*/ 66 w 1327"/>
                  <a:gd name="T43" fmla="*/ 330 h 797"/>
                  <a:gd name="T44" fmla="*/ 107 w 1327"/>
                  <a:gd name="T45" fmla="*/ 445 h 797"/>
                  <a:gd name="T46" fmla="*/ 201 w 1327"/>
                  <a:gd name="T47" fmla="*/ 479 h 797"/>
                  <a:gd name="T48" fmla="*/ 1249 w 1327"/>
                  <a:gd name="T49" fmla="*/ 373 h 797"/>
                  <a:gd name="T50" fmla="*/ 1070 w 1327"/>
                  <a:gd name="T51" fmla="*/ 451 h 797"/>
                  <a:gd name="T52" fmla="*/ 1276 w 1327"/>
                  <a:gd name="T53" fmla="*/ 332 h 797"/>
                  <a:gd name="T54" fmla="*/ 1214 w 1327"/>
                  <a:gd name="T55" fmla="*/ 338 h 797"/>
                  <a:gd name="T56" fmla="*/ 1008 w 1327"/>
                  <a:gd name="T57" fmla="*/ 473 h 797"/>
                  <a:gd name="T58" fmla="*/ 990 w 1327"/>
                  <a:gd name="T59" fmla="*/ 466 h 797"/>
                  <a:gd name="T60" fmla="*/ 156 w 1327"/>
                  <a:gd name="T61" fmla="*/ 304 h 797"/>
                  <a:gd name="T62" fmla="*/ 134 w 1327"/>
                  <a:gd name="T63" fmla="*/ 352 h 797"/>
                  <a:gd name="T64" fmla="*/ 141 w 1327"/>
                  <a:gd name="T65" fmla="*/ 222 h 797"/>
                  <a:gd name="T66" fmla="*/ 101 w 1327"/>
                  <a:gd name="T67" fmla="*/ 149 h 797"/>
                  <a:gd name="T68" fmla="*/ 89 w 1327"/>
                  <a:gd name="T69" fmla="*/ 262 h 797"/>
                  <a:gd name="T70" fmla="*/ 82 w 1327"/>
                  <a:gd name="T71" fmla="*/ 329 h 797"/>
                  <a:gd name="T72" fmla="*/ 114 w 1327"/>
                  <a:gd name="T73" fmla="*/ 378 h 797"/>
                  <a:gd name="T74" fmla="*/ 74 w 1327"/>
                  <a:gd name="T75" fmla="*/ 433 h 797"/>
                  <a:gd name="T76" fmla="*/ 74 w 1327"/>
                  <a:gd name="T77" fmla="*/ 433 h 797"/>
                  <a:gd name="T78" fmla="*/ 163 w 1327"/>
                  <a:gd name="T79" fmla="*/ 442 h 797"/>
                  <a:gd name="T80" fmla="*/ 179 w 1327"/>
                  <a:gd name="T81" fmla="*/ 510 h 797"/>
                  <a:gd name="T82" fmla="*/ 228 w 1327"/>
                  <a:gd name="T83" fmla="*/ 482 h 797"/>
                  <a:gd name="T84" fmla="*/ 227 w 1327"/>
                  <a:gd name="T85" fmla="*/ 419 h 797"/>
                  <a:gd name="T86" fmla="*/ 205 w 1327"/>
                  <a:gd name="T87" fmla="*/ 325 h 797"/>
                  <a:gd name="T88" fmla="*/ 268 w 1327"/>
                  <a:gd name="T89" fmla="*/ 319 h 797"/>
                  <a:gd name="T90" fmla="*/ 292 w 1327"/>
                  <a:gd name="T91" fmla="*/ 479 h 797"/>
                  <a:gd name="T92" fmla="*/ 318 w 1327"/>
                  <a:gd name="T93" fmla="*/ 507 h 797"/>
                  <a:gd name="T94" fmla="*/ 399 w 1327"/>
                  <a:gd name="T95" fmla="*/ 615 h 797"/>
                  <a:gd name="T96" fmla="*/ 971 w 1327"/>
                  <a:gd name="T97" fmla="*/ 500 h 797"/>
                  <a:gd name="T98" fmla="*/ 843 w 1327"/>
                  <a:gd name="T99" fmla="*/ 607 h 797"/>
                  <a:gd name="T100" fmla="*/ 957 w 1327"/>
                  <a:gd name="T101" fmla="*/ 526 h 797"/>
                  <a:gd name="T102" fmla="*/ 886 w 1327"/>
                  <a:gd name="T103" fmla="*/ 599 h 797"/>
                  <a:gd name="T104" fmla="*/ 901 w 1327"/>
                  <a:gd name="T105" fmla="*/ 598 h 797"/>
                  <a:gd name="T106" fmla="*/ 988 w 1327"/>
                  <a:gd name="T107" fmla="*/ 530 h 797"/>
                  <a:gd name="T108" fmla="*/ 1116 w 1327"/>
                  <a:gd name="T109" fmla="*/ 352 h 797"/>
                  <a:gd name="T110" fmla="*/ 1143 w 1327"/>
                  <a:gd name="T111" fmla="*/ 259 h 797"/>
                  <a:gd name="T112" fmla="*/ 1052 w 1327"/>
                  <a:gd name="T113" fmla="*/ 432 h 797"/>
                  <a:gd name="T114" fmla="*/ 1240 w 1327"/>
                  <a:gd name="T115" fmla="*/ 289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7" h="797">
                    <a:moveTo>
                      <a:pt x="1319" y="269"/>
                    </a:moveTo>
                    <a:lnTo>
                      <a:pt x="1319" y="269"/>
                    </a:lnTo>
                    <a:lnTo>
                      <a:pt x="1268" y="284"/>
                    </a:lnTo>
                    <a:lnTo>
                      <a:pt x="1280" y="289"/>
                    </a:lnTo>
                    <a:lnTo>
                      <a:pt x="1262" y="300"/>
                    </a:lnTo>
                    <a:cubicBezTo>
                      <a:pt x="1264" y="290"/>
                      <a:pt x="1266" y="279"/>
                      <a:pt x="1267" y="269"/>
                    </a:cubicBezTo>
                    <a:lnTo>
                      <a:pt x="1295" y="246"/>
                    </a:lnTo>
                    <a:lnTo>
                      <a:pt x="1296" y="258"/>
                    </a:lnTo>
                    <a:lnTo>
                      <a:pt x="1327" y="215"/>
                    </a:lnTo>
                    <a:lnTo>
                      <a:pt x="1279" y="237"/>
                    </a:lnTo>
                    <a:lnTo>
                      <a:pt x="1291" y="241"/>
                    </a:lnTo>
                    <a:lnTo>
                      <a:pt x="1268" y="259"/>
                    </a:lnTo>
                    <a:cubicBezTo>
                      <a:pt x="1270" y="246"/>
                      <a:pt x="1271" y="233"/>
                      <a:pt x="1272" y="220"/>
                    </a:cubicBezTo>
                    <a:lnTo>
                      <a:pt x="1299" y="190"/>
                    </a:lnTo>
                    <a:lnTo>
                      <a:pt x="1302" y="202"/>
                    </a:lnTo>
                    <a:lnTo>
                      <a:pt x="1327" y="156"/>
                    </a:lnTo>
                    <a:lnTo>
                      <a:pt x="1282" y="184"/>
                    </a:lnTo>
                    <a:lnTo>
                      <a:pt x="1294" y="185"/>
                    </a:lnTo>
                    <a:lnTo>
                      <a:pt x="1272" y="209"/>
                    </a:lnTo>
                    <a:cubicBezTo>
                      <a:pt x="1273" y="201"/>
                      <a:pt x="1273" y="193"/>
                      <a:pt x="1273" y="184"/>
                    </a:cubicBezTo>
                    <a:cubicBezTo>
                      <a:pt x="1273" y="124"/>
                      <a:pt x="1264" y="65"/>
                      <a:pt x="1247" y="9"/>
                    </a:cubicBezTo>
                    <a:cubicBezTo>
                      <a:pt x="1220" y="11"/>
                      <a:pt x="1192" y="3"/>
                      <a:pt x="1179" y="0"/>
                    </a:cubicBezTo>
                    <a:cubicBezTo>
                      <a:pt x="1214" y="21"/>
                      <a:pt x="1226" y="43"/>
                      <a:pt x="1232" y="69"/>
                    </a:cubicBezTo>
                    <a:cubicBezTo>
                      <a:pt x="1203" y="75"/>
                      <a:pt x="1165" y="66"/>
                      <a:pt x="1144" y="50"/>
                    </a:cubicBezTo>
                    <a:cubicBezTo>
                      <a:pt x="1165" y="68"/>
                      <a:pt x="1178" y="96"/>
                      <a:pt x="1178" y="124"/>
                    </a:cubicBezTo>
                    <a:cubicBezTo>
                      <a:pt x="1149" y="126"/>
                      <a:pt x="1122" y="112"/>
                      <a:pt x="1102" y="92"/>
                    </a:cubicBezTo>
                    <a:cubicBezTo>
                      <a:pt x="1115" y="106"/>
                      <a:pt x="1131" y="142"/>
                      <a:pt x="1127" y="168"/>
                    </a:cubicBezTo>
                    <a:cubicBezTo>
                      <a:pt x="1103" y="165"/>
                      <a:pt x="1074" y="149"/>
                      <a:pt x="1059" y="130"/>
                    </a:cubicBezTo>
                    <a:cubicBezTo>
                      <a:pt x="1071" y="159"/>
                      <a:pt x="1078" y="182"/>
                      <a:pt x="1076" y="208"/>
                    </a:cubicBezTo>
                    <a:cubicBezTo>
                      <a:pt x="1052" y="203"/>
                      <a:pt x="1033" y="196"/>
                      <a:pt x="1012" y="175"/>
                    </a:cubicBezTo>
                    <a:cubicBezTo>
                      <a:pt x="1022" y="202"/>
                      <a:pt x="1026" y="228"/>
                      <a:pt x="1024" y="250"/>
                    </a:cubicBezTo>
                    <a:cubicBezTo>
                      <a:pt x="996" y="240"/>
                      <a:pt x="977" y="228"/>
                      <a:pt x="961" y="202"/>
                    </a:cubicBezTo>
                    <a:cubicBezTo>
                      <a:pt x="970" y="225"/>
                      <a:pt x="975" y="256"/>
                      <a:pt x="969" y="274"/>
                    </a:cubicBezTo>
                    <a:cubicBezTo>
                      <a:pt x="945" y="267"/>
                      <a:pt x="930" y="252"/>
                      <a:pt x="917" y="228"/>
                    </a:cubicBezTo>
                    <a:cubicBezTo>
                      <a:pt x="930" y="254"/>
                      <a:pt x="928" y="284"/>
                      <a:pt x="924" y="299"/>
                    </a:cubicBezTo>
                    <a:cubicBezTo>
                      <a:pt x="914" y="297"/>
                      <a:pt x="901" y="290"/>
                      <a:pt x="894" y="283"/>
                    </a:cubicBezTo>
                    <a:cubicBezTo>
                      <a:pt x="894" y="287"/>
                      <a:pt x="894" y="292"/>
                      <a:pt x="893" y="296"/>
                    </a:cubicBezTo>
                    <a:cubicBezTo>
                      <a:pt x="892" y="314"/>
                      <a:pt x="889" y="330"/>
                      <a:pt x="883" y="345"/>
                    </a:cubicBezTo>
                    <a:cubicBezTo>
                      <a:pt x="885" y="347"/>
                      <a:pt x="890" y="353"/>
                      <a:pt x="890" y="353"/>
                    </a:cubicBezTo>
                    <a:cubicBezTo>
                      <a:pt x="902" y="366"/>
                      <a:pt x="919" y="379"/>
                      <a:pt x="933" y="383"/>
                    </a:cubicBezTo>
                    <a:cubicBezTo>
                      <a:pt x="927" y="384"/>
                      <a:pt x="919" y="389"/>
                      <a:pt x="911" y="390"/>
                    </a:cubicBezTo>
                    <a:cubicBezTo>
                      <a:pt x="920" y="400"/>
                      <a:pt x="938" y="402"/>
                      <a:pt x="949" y="414"/>
                    </a:cubicBezTo>
                    <a:cubicBezTo>
                      <a:pt x="941" y="415"/>
                      <a:pt x="939" y="421"/>
                      <a:pt x="928" y="420"/>
                    </a:cubicBezTo>
                    <a:cubicBezTo>
                      <a:pt x="948" y="436"/>
                      <a:pt x="967" y="436"/>
                      <a:pt x="977" y="438"/>
                    </a:cubicBezTo>
                    <a:cubicBezTo>
                      <a:pt x="981" y="438"/>
                      <a:pt x="995" y="439"/>
                      <a:pt x="1003" y="438"/>
                    </a:cubicBezTo>
                    <a:cubicBezTo>
                      <a:pt x="1014" y="436"/>
                      <a:pt x="1025" y="441"/>
                      <a:pt x="1031" y="444"/>
                    </a:cubicBezTo>
                    <a:lnTo>
                      <a:pt x="1141" y="219"/>
                    </a:lnTo>
                    <a:lnTo>
                      <a:pt x="1129" y="222"/>
                    </a:lnTo>
                    <a:lnTo>
                      <a:pt x="1164" y="181"/>
                    </a:lnTo>
                    <a:lnTo>
                      <a:pt x="1153" y="233"/>
                    </a:lnTo>
                    <a:lnTo>
                      <a:pt x="1148" y="222"/>
                    </a:lnTo>
                    <a:lnTo>
                      <a:pt x="1036" y="448"/>
                    </a:lnTo>
                    <a:lnTo>
                      <a:pt x="1036" y="448"/>
                    </a:lnTo>
                    <a:cubicBezTo>
                      <a:pt x="1038" y="450"/>
                      <a:pt x="1039" y="454"/>
                      <a:pt x="1039" y="457"/>
                    </a:cubicBezTo>
                    <a:cubicBezTo>
                      <a:pt x="1039" y="457"/>
                      <a:pt x="1039" y="457"/>
                      <a:pt x="1039" y="457"/>
                    </a:cubicBezTo>
                    <a:cubicBezTo>
                      <a:pt x="1040" y="457"/>
                      <a:pt x="1040" y="456"/>
                      <a:pt x="1040" y="456"/>
                    </a:cubicBezTo>
                    <a:lnTo>
                      <a:pt x="1044" y="453"/>
                    </a:lnTo>
                    <a:lnTo>
                      <a:pt x="1044" y="453"/>
                    </a:lnTo>
                    <a:lnTo>
                      <a:pt x="1224" y="312"/>
                    </a:lnTo>
                    <a:lnTo>
                      <a:pt x="1212" y="308"/>
                    </a:lnTo>
                    <a:lnTo>
                      <a:pt x="1260" y="287"/>
                    </a:lnTo>
                    <a:lnTo>
                      <a:pt x="1228" y="329"/>
                    </a:lnTo>
                    <a:lnTo>
                      <a:pt x="1228" y="317"/>
                    </a:lnTo>
                    <a:lnTo>
                      <a:pt x="1050" y="457"/>
                    </a:lnTo>
                    <a:cubicBezTo>
                      <a:pt x="1055" y="458"/>
                      <a:pt x="1059" y="460"/>
                      <a:pt x="1060" y="462"/>
                    </a:cubicBezTo>
                    <a:cubicBezTo>
                      <a:pt x="1063" y="467"/>
                      <a:pt x="1063" y="469"/>
                      <a:pt x="1060" y="477"/>
                    </a:cubicBezTo>
                    <a:cubicBezTo>
                      <a:pt x="1057" y="485"/>
                      <a:pt x="1055" y="488"/>
                      <a:pt x="1050" y="489"/>
                    </a:cubicBezTo>
                    <a:cubicBezTo>
                      <a:pt x="1048" y="489"/>
                      <a:pt x="1045" y="490"/>
                      <a:pt x="1042" y="488"/>
                    </a:cubicBezTo>
                    <a:cubicBezTo>
                      <a:pt x="1044" y="489"/>
                      <a:pt x="1045" y="490"/>
                      <a:pt x="1046" y="492"/>
                    </a:cubicBezTo>
                    <a:cubicBezTo>
                      <a:pt x="1047" y="495"/>
                      <a:pt x="1048" y="498"/>
                      <a:pt x="1041" y="506"/>
                    </a:cubicBezTo>
                    <a:cubicBezTo>
                      <a:pt x="1036" y="512"/>
                      <a:pt x="1030" y="515"/>
                      <a:pt x="1026" y="512"/>
                    </a:cubicBezTo>
                    <a:cubicBezTo>
                      <a:pt x="1023" y="511"/>
                      <a:pt x="1022" y="509"/>
                      <a:pt x="1021" y="508"/>
                    </a:cubicBezTo>
                    <a:cubicBezTo>
                      <a:pt x="1022" y="509"/>
                      <a:pt x="1022" y="512"/>
                      <a:pt x="1023" y="513"/>
                    </a:cubicBezTo>
                    <a:cubicBezTo>
                      <a:pt x="1024" y="520"/>
                      <a:pt x="1019" y="523"/>
                      <a:pt x="1012" y="525"/>
                    </a:cubicBezTo>
                    <a:cubicBezTo>
                      <a:pt x="1000" y="529"/>
                      <a:pt x="994" y="527"/>
                      <a:pt x="992" y="523"/>
                    </a:cubicBezTo>
                    <a:cubicBezTo>
                      <a:pt x="985" y="514"/>
                      <a:pt x="989" y="502"/>
                      <a:pt x="993" y="500"/>
                    </a:cubicBezTo>
                    <a:cubicBezTo>
                      <a:pt x="992" y="504"/>
                      <a:pt x="992" y="507"/>
                      <a:pt x="993" y="512"/>
                    </a:cubicBezTo>
                    <a:cubicBezTo>
                      <a:pt x="993" y="515"/>
                      <a:pt x="995" y="521"/>
                      <a:pt x="1001" y="521"/>
                    </a:cubicBezTo>
                    <a:cubicBezTo>
                      <a:pt x="1005" y="520"/>
                      <a:pt x="1011" y="519"/>
                      <a:pt x="1015" y="516"/>
                    </a:cubicBezTo>
                    <a:cubicBezTo>
                      <a:pt x="1018" y="514"/>
                      <a:pt x="1018" y="510"/>
                      <a:pt x="1017" y="506"/>
                    </a:cubicBezTo>
                    <a:cubicBezTo>
                      <a:pt x="1016" y="504"/>
                      <a:pt x="1015" y="501"/>
                      <a:pt x="1013" y="499"/>
                    </a:cubicBezTo>
                    <a:cubicBezTo>
                      <a:pt x="1017" y="500"/>
                      <a:pt x="1019" y="502"/>
                      <a:pt x="1022" y="505"/>
                    </a:cubicBezTo>
                    <a:cubicBezTo>
                      <a:pt x="1025" y="507"/>
                      <a:pt x="1030" y="508"/>
                      <a:pt x="1033" y="505"/>
                    </a:cubicBezTo>
                    <a:cubicBezTo>
                      <a:pt x="1036" y="501"/>
                      <a:pt x="1038" y="499"/>
                      <a:pt x="1040" y="496"/>
                    </a:cubicBezTo>
                    <a:cubicBezTo>
                      <a:pt x="1043" y="490"/>
                      <a:pt x="1034" y="485"/>
                      <a:pt x="1030" y="482"/>
                    </a:cubicBezTo>
                    <a:cubicBezTo>
                      <a:pt x="1038" y="483"/>
                      <a:pt x="1039" y="486"/>
                      <a:pt x="1046" y="485"/>
                    </a:cubicBezTo>
                    <a:cubicBezTo>
                      <a:pt x="1053" y="484"/>
                      <a:pt x="1055" y="473"/>
                      <a:pt x="1055" y="469"/>
                    </a:cubicBezTo>
                    <a:cubicBezTo>
                      <a:pt x="1055" y="467"/>
                      <a:pt x="1052" y="464"/>
                      <a:pt x="1048" y="463"/>
                    </a:cubicBezTo>
                    <a:cubicBezTo>
                      <a:pt x="1045" y="462"/>
                      <a:pt x="1042" y="462"/>
                      <a:pt x="1039" y="463"/>
                    </a:cubicBezTo>
                    <a:lnTo>
                      <a:pt x="1039" y="462"/>
                    </a:lnTo>
                    <a:cubicBezTo>
                      <a:pt x="1039" y="463"/>
                      <a:pt x="1039" y="464"/>
                      <a:pt x="1039" y="465"/>
                    </a:cubicBezTo>
                    <a:cubicBezTo>
                      <a:pt x="1038" y="468"/>
                      <a:pt x="1036" y="472"/>
                      <a:pt x="1031" y="475"/>
                    </a:cubicBezTo>
                    <a:cubicBezTo>
                      <a:pt x="1027" y="475"/>
                      <a:pt x="1026" y="476"/>
                      <a:pt x="1029" y="473"/>
                    </a:cubicBezTo>
                    <a:cubicBezTo>
                      <a:pt x="1032" y="471"/>
                      <a:pt x="1034" y="458"/>
                      <a:pt x="1028" y="453"/>
                    </a:cubicBezTo>
                    <a:cubicBezTo>
                      <a:pt x="1023" y="449"/>
                      <a:pt x="1016" y="446"/>
                      <a:pt x="1007" y="447"/>
                    </a:cubicBezTo>
                    <a:cubicBezTo>
                      <a:pt x="998" y="447"/>
                      <a:pt x="984" y="448"/>
                      <a:pt x="978" y="447"/>
                    </a:cubicBezTo>
                    <a:cubicBezTo>
                      <a:pt x="971" y="447"/>
                      <a:pt x="968" y="455"/>
                      <a:pt x="967" y="458"/>
                    </a:cubicBezTo>
                    <a:cubicBezTo>
                      <a:pt x="964" y="466"/>
                      <a:pt x="962" y="477"/>
                      <a:pt x="950" y="471"/>
                    </a:cubicBezTo>
                    <a:cubicBezTo>
                      <a:pt x="936" y="463"/>
                      <a:pt x="915" y="464"/>
                      <a:pt x="891" y="454"/>
                    </a:cubicBezTo>
                    <a:cubicBezTo>
                      <a:pt x="895" y="462"/>
                      <a:pt x="893" y="468"/>
                      <a:pt x="897" y="476"/>
                    </a:cubicBezTo>
                    <a:cubicBezTo>
                      <a:pt x="876" y="471"/>
                      <a:pt x="871" y="460"/>
                      <a:pt x="851" y="453"/>
                    </a:cubicBezTo>
                    <a:cubicBezTo>
                      <a:pt x="854" y="460"/>
                      <a:pt x="853" y="466"/>
                      <a:pt x="858" y="473"/>
                    </a:cubicBezTo>
                    <a:cubicBezTo>
                      <a:pt x="841" y="470"/>
                      <a:pt x="825" y="455"/>
                      <a:pt x="801" y="449"/>
                    </a:cubicBezTo>
                    <a:cubicBezTo>
                      <a:pt x="801" y="449"/>
                      <a:pt x="800" y="449"/>
                      <a:pt x="799" y="449"/>
                    </a:cubicBezTo>
                    <a:cubicBezTo>
                      <a:pt x="791" y="452"/>
                      <a:pt x="783" y="454"/>
                      <a:pt x="776" y="456"/>
                    </a:cubicBezTo>
                    <a:cubicBezTo>
                      <a:pt x="792" y="475"/>
                      <a:pt x="806" y="498"/>
                      <a:pt x="813" y="526"/>
                    </a:cubicBezTo>
                    <a:cubicBezTo>
                      <a:pt x="813" y="526"/>
                      <a:pt x="801" y="527"/>
                      <a:pt x="783" y="521"/>
                    </a:cubicBezTo>
                    <a:cubicBezTo>
                      <a:pt x="788" y="536"/>
                      <a:pt x="792" y="552"/>
                      <a:pt x="792" y="570"/>
                    </a:cubicBezTo>
                    <a:cubicBezTo>
                      <a:pt x="792" y="570"/>
                      <a:pt x="779" y="567"/>
                      <a:pt x="761" y="556"/>
                    </a:cubicBezTo>
                    <a:cubicBezTo>
                      <a:pt x="762" y="573"/>
                      <a:pt x="762" y="590"/>
                      <a:pt x="758" y="608"/>
                    </a:cubicBezTo>
                    <a:cubicBezTo>
                      <a:pt x="758" y="608"/>
                      <a:pt x="743" y="602"/>
                      <a:pt x="725" y="583"/>
                    </a:cubicBezTo>
                    <a:cubicBezTo>
                      <a:pt x="723" y="600"/>
                      <a:pt x="719" y="618"/>
                      <a:pt x="711" y="635"/>
                    </a:cubicBezTo>
                    <a:cubicBezTo>
                      <a:pt x="711" y="635"/>
                      <a:pt x="697" y="626"/>
                      <a:pt x="683" y="604"/>
                    </a:cubicBezTo>
                    <a:cubicBezTo>
                      <a:pt x="677" y="621"/>
                      <a:pt x="669" y="638"/>
                      <a:pt x="658" y="654"/>
                    </a:cubicBezTo>
                    <a:cubicBezTo>
                      <a:pt x="658" y="654"/>
                      <a:pt x="643" y="638"/>
                      <a:pt x="632" y="606"/>
                    </a:cubicBezTo>
                    <a:cubicBezTo>
                      <a:pt x="619" y="626"/>
                      <a:pt x="606" y="635"/>
                      <a:pt x="606" y="635"/>
                    </a:cubicBezTo>
                    <a:cubicBezTo>
                      <a:pt x="598" y="618"/>
                      <a:pt x="594" y="600"/>
                      <a:pt x="592" y="583"/>
                    </a:cubicBezTo>
                    <a:cubicBezTo>
                      <a:pt x="574" y="602"/>
                      <a:pt x="559" y="608"/>
                      <a:pt x="559" y="608"/>
                    </a:cubicBezTo>
                    <a:cubicBezTo>
                      <a:pt x="555" y="590"/>
                      <a:pt x="555" y="573"/>
                      <a:pt x="556" y="556"/>
                    </a:cubicBezTo>
                    <a:cubicBezTo>
                      <a:pt x="538" y="567"/>
                      <a:pt x="525" y="570"/>
                      <a:pt x="525" y="570"/>
                    </a:cubicBezTo>
                    <a:cubicBezTo>
                      <a:pt x="525" y="552"/>
                      <a:pt x="528" y="536"/>
                      <a:pt x="533" y="521"/>
                    </a:cubicBezTo>
                    <a:cubicBezTo>
                      <a:pt x="516" y="527"/>
                      <a:pt x="504" y="526"/>
                      <a:pt x="504" y="526"/>
                    </a:cubicBezTo>
                    <a:cubicBezTo>
                      <a:pt x="511" y="498"/>
                      <a:pt x="530" y="469"/>
                      <a:pt x="542" y="455"/>
                    </a:cubicBezTo>
                    <a:cubicBezTo>
                      <a:pt x="536" y="454"/>
                      <a:pt x="529" y="451"/>
                      <a:pt x="522" y="449"/>
                    </a:cubicBezTo>
                    <a:cubicBezTo>
                      <a:pt x="521" y="449"/>
                      <a:pt x="521" y="449"/>
                      <a:pt x="520" y="449"/>
                    </a:cubicBezTo>
                    <a:cubicBezTo>
                      <a:pt x="497" y="455"/>
                      <a:pt x="481" y="470"/>
                      <a:pt x="464" y="473"/>
                    </a:cubicBezTo>
                    <a:cubicBezTo>
                      <a:pt x="468" y="466"/>
                      <a:pt x="468" y="460"/>
                      <a:pt x="471" y="453"/>
                    </a:cubicBezTo>
                    <a:cubicBezTo>
                      <a:pt x="451" y="460"/>
                      <a:pt x="445" y="471"/>
                      <a:pt x="424" y="476"/>
                    </a:cubicBezTo>
                    <a:cubicBezTo>
                      <a:pt x="428" y="468"/>
                      <a:pt x="427" y="462"/>
                      <a:pt x="430" y="454"/>
                    </a:cubicBezTo>
                    <a:cubicBezTo>
                      <a:pt x="411" y="464"/>
                      <a:pt x="384" y="471"/>
                      <a:pt x="372" y="473"/>
                    </a:cubicBezTo>
                    <a:cubicBezTo>
                      <a:pt x="359" y="476"/>
                      <a:pt x="358" y="456"/>
                      <a:pt x="354" y="452"/>
                    </a:cubicBezTo>
                    <a:cubicBezTo>
                      <a:pt x="352" y="450"/>
                      <a:pt x="341" y="449"/>
                      <a:pt x="337" y="450"/>
                    </a:cubicBezTo>
                    <a:cubicBezTo>
                      <a:pt x="331" y="451"/>
                      <a:pt x="318" y="451"/>
                      <a:pt x="309" y="450"/>
                    </a:cubicBezTo>
                    <a:cubicBezTo>
                      <a:pt x="299" y="450"/>
                      <a:pt x="293" y="453"/>
                      <a:pt x="288" y="457"/>
                    </a:cubicBezTo>
                    <a:cubicBezTo>
                      <a:pt x="281" y="462"/>
                      <a:pt x="284" y="475"/>
                      <a:pt x="287" y="478"/>
                    </a:cubicBezTo>
                    <a:cubicBezTo>
                      <a:pt x="290" y="480"/>
                      <a:pt x="288" y="480"/>
                      <a:pt x="285" y="479"/>
                    </a:cubicBezTo>
                    <a:cubicBezTo>
                      <a:pt x="279" y="476"/>
                      <a:pt x="278" y="472"/>
                      <a:pt x="277" y="469"/>
                    </a:cubicBezTo>
                    <a:cubicBezTo>
                      <a:pt x="277" y="469"/>
                      <a:pt x="277" y="468"/>
                      <a:pt x="277" y="468"/>
                    </a:cubicBezTo>
                    <a:cubicBezTo>
                      <a:pt x="277" y="468"/>
                      <a:pt x="277" y="468"/>
                      <a:pt x="277" y="468"/>
                    </a:cubicBezTo>
                    <a:cubicBezTo>
                      <a:pt x="274" y="468"/>
                      <a:pt x="270" y="467"/>
                      <a:pt x="266" y="468"/>
                    </a:cubicBezTo>
                    <a:cubicBezTo>
                      <a:pt x="262" y="469"/>
                      <a:pt x="259" y="471"/>
                      <a:pt x="259" y="474"/>
                    </a:cubicBezTo>
                    <a:cubicBezTo>
                      <a:pt x="259" y="478"/>
                      <a:pt x="261" y="488"/>
                      <a:pt x="268" y="490"/>
                    </a:cubicBezTo>
                    <a:cubicBezTo>
                      <a:pt x="274" y="491"/>
                      <a:pt x="276" y="488"/>
                      <a:pt x="284" y="488"/>
                    </a:cubicBezTo>
                    <a:cubicBezTo>
                      <a:pt x="279" y="490"/>
                      <a:pt x="271" y="495"/>
                      <a:pt x="274" y="501"/>
                    </a:cubicBezTo>
                    <a:cubicBezTo>
                      <a:pt x="275" y="504"/>
                      <a:pt x="277" y="507"/>
                      <a:pt x="280" y="510"/>
                    </a:cubicBezTo>
                    <a:cubicBezTo>
                      <a:pt x="283" y="513"/>
                      <a:pt x="288" y="513"/>
                      <a:pt x="291" y="510"/>
                    </a:cubicBezTo>
                    <a:cubicBezTo>
                      <a:pt x="294" y="508"/>
                      <a:pt x="296" y="506"/>
                      <a:pt x="300" y="505"/>
                    </a:cubicBezTo>
                    <a:cubicBezTo>
                      <a:pt x="298" y="507"/>
                      <a:pt x="297" y="509"/>
                      <a:pt x="296" y="512"/>
                    </a:cubicBezTo>
                    <a:cubicBezTo>
                      <a:pt x="295" y="515"/>
                      <a:pt x="295" y="520"/>
                      <a:pt x="297" y="522"/>
                    </a:cubicBezTo>
                    <a:cubicBezTo>
                      <a:pt x="301" y="525"/>
                      <a:pt x="308" y="526"/>
                      <a:pt x="311" y="527"/>
                    </a:cubicBezTo>
                    <a:cubicBezTo>
                      <a:pt x="318" y="527"/>
                      <a:pt x="320" y="522"/>
                      <a:pt x="320" y="518"/>
                    </a:cubicBezTo>
                    <a:cubicBezTo>
                      <a:pt x="321" y="514"/>
                      <a:pt x="321" y="510"/>
                      <a:pt x="320" y="506"/>
                    </a:cubicBezTo>
                    <a:cubicBezTo>
                      <a:pt x="324" y="509"/>
                      <a:pt x="327" y="520"/>
                      <a:pt x="321" y="529"/>
                    </a:cubicBezTo>
                    <a:cubicBezTo>
                      <a:pt x="318" y="534"/>
                      <a:pt x="312" y="535"/>
                      <a:pt x="300" y="531"/>
                    </a:cubicBezTo>
                    <a:cubicBezTo>
                      <a:pt x="294" y="528"/>
                      <a:pt x="289" y="526"/>
                      <a:pt x="290" y="519"/>
                    </a:cubicBezTo>
                    <a:cubicBezTo>
                      <a:pt x="291" y="517"/>
                      <a:pt x="291" y="515"/>
                      <a:pt x="292" y="513"/>
                    </a:cubicBezTo>
                    <a:cubicBezTo>
                      <a:pt x="291" y="515"/>
                      <a:pt x="290" y="516"/>
                      <a:pt x="287" y="518"/>
                    </a:cubicBezTo>
                    <a:cubicBezTo>
                      <a:pt x="283" y="520"/>
                      <a:pt x="277" y="518"/>
                      <a:pt x="272" y="511"/>
                    </a:cubicBezTo>
                    <a:cubicBezTo>
                      <a:pt x="265" y="503"/>
                      <a:pt x="267" y="499"/>
                      <a:pt x="268" y="497"/>
                    </a:cubicBezTo>
                    <a:cubicBezTo>
                      <a:pt x="268" y="495"/>
                      <a:pt x="270" y="494"/>
                      <a:pt x="271" y="493"/>
                    </a:cubicBezTo>
                    <a:cubicBezTo>
                      <a:pt x="268" y="494"/>
                      <a:pt x="265" y="494"/>
                      <a:pt x="264" y="494"/>
                    </a:cubicBezTo>
                    <a:cubicBezTo>
                      <a:pt x="258" y="493"/>
                      <a:pt x="257" y="490"/>
                      <a:pt x="254" y="482"/>
                    </a:cubicBezTo>
                    <a:cubicBezTo>
                      <a:pt x="252" y="474"/>
                      <a:pt x="251" y="471"/>
                      <a:pt x="254" y="466"/>
                    </a:cubicBezTo>
                    <a:cubicBezTo>
                      <a:pt x="256" y="463"/>
                      <a:pt x="269" y="460"/>
                      <a:pt x="276" y="462"/>
                    </a:cubicBezTo>
                    <a:cubicBezTo>
                      <a:pt x="276" y="457"/>
                      <a:pt x="278" y="452"/>
                      <a:pt x="283" y="449"/>
                    </a:cubicBezTo>
                    <a:cubicBezTo>
                      <a:pt x="288" y="446"/>
                      <a:pt x="300" y="440"/>
                      <a:pt x="312" y="442"/>
                    </a:cubicBezTo>
                    <a:cubicBezTo>
                      <a:pt x="321" y="443"/>
                      <a:pt x="335" y="442"/>
                      <a:pt x="339" y="442"/>
                    </a:cubicBezTo>
                    <a:cubicBezTo>
                      <a:pt x="343" y="441"/>
                      <a:pt x="373" y="436"/>
                      <a:pt x="394" y="420"/>
                    </a:cubicBezTo>
                    <a:cubicBezTo>
                      <a:pt x="383" y="421"/>
                      <a:pt x="381" y="415"/>
                      <a:pt x="372" y="414"/>
                    </a:cubicBezTo>
                    <a:cubicBezTo>
                      <a:pt x="383" y="402"/>
                      <a:pt x="402" y="400"/>
                      <a:pt x="410" y="390"/>
                    </a:cubicBezTo>
                    <a:cubicBezTo>
                      <a:pt x="402" y="389"/>
                      <a:pt x="395" y="383"/>
                      <a:pt x="390" y="382"/>
                    </a:cubicBezTo>
                    <a:cubicBezTo>
                      <a:pt x="407" y="372"/>
                      <a:pt x="419" y="366"/>
                      <a:pt x="432" y="353"/>
                    </a:cubicBezTo>
                    <a:cubicBezTo>
                      <a:pt x="432" y="353"/>
                      <a:pt x="436" y="347"/>
                      <a:pt x="438" y="345"/>
                    </a:cubicBezTo>
                    <a:cubicBezTo>
                      <a:pt x="433" y="330"/>
                      <a:pt x="429" y="314"/>
                      <a:pt x="428" y="296"/>
                    </a:cubicBezTo>
                    <a:cubicBezTo>
                      <a:pt x="428" y="292"/>
                      <a:pt x="428" y="288"/>
                      <a:pt x="427" y="283"/>
                    </a:cubicBezTo>
                    <a:cubicBezTo>
                      <a:pt x="423" y="288"/>
                      <a:pt x="414" y="293"/>
                      <a:pt x="399" y="298"/>
                    </a:cubicBezTo>
                    <a:cubicBezTo>
                      <a:pt x="392" y="282"/>
                      <a:pt x="396" y="251"/>
                      <a:pt x="404" y="227"/>
                    </a:cubicBezTo>
                    <a:cubicBezTo>
                      <a:pt x="392" y="251"/>
                      <a:pt x="378" y="267"/>
                      <a:pt x="354" y="274"/>
                    </a:cubicBezTo>
                    <a:cubicBezTo>
                      <a:pt x="348" y="256"/>
                      <a:pt x="352" y="225"/>
                      <a:pt x="360" y="202"/>
                    </a:cubicBezTo>
                    <a:cubicBezTo>
                      <a:pt x="344" y="228"/>
                      <a:pt x="328" y="242"/>
                      <a:pt x="299" y="252"/>
                    </a:cubicBezTo>
                    <a:cubicBezTo>
                      <a:pt x="297" y="230"/>
                      <a:pt x="299" y="202"/>
                      <a:pt x="310" y="175"/>
                    </a:cubicBezTo>
                    <a:cubicBezTo>
                      <a:pt x="288" y="196"/>
                      <a:pt x="270" y="203"/>
                      <a:pt x="245" y="208"/>
                    </a:cubicBezTo>
                    <a:cubicBezTo>
                      <a:pt x="244" y="182"/>
                      <a:pt x="250" y="159"/>
                      <a:pt x="263" y="130"/>
                    </a:cubicBezTo>
                    <a:cubicBezTo>
                      <a:pt x="247" y="149"/>
                      <a:pt x="215" y="162"/>
                      <a:pt x="191" y="165"/>
                    </a:cubicBezTo>
                    <a:cubicBezTo>
                      <a:pt x="192" y="143"/>
                      <a:pt x="208" y="112"/>
                      <a:pt x="217" y="95"/>
                    </a:cubicBezTo>
                    <a:cubicBezTo>
                      <a:pt x="194" y="111"/>
                      <a:pt x="169" y="123"/>
                      <a:pt x="143" y="124"/>
                    </a:cubicBezTo>
                    <a:cubicBezTo>
                      <a:pt x="146" y="99"/>
                      <a:pt x="158" y="72"/>
                      <a:pt x="177" y="50"/>
                    </a:cubicBezTo>
                    <a:cubicBezTo>
                      <a:pt x="154" y="67"/>
                      <a:pt x="119" y="76"/>
                      <a:pt x="93" y="72"/>
                    </a:cubicBezTo>
                    <a:cubicBezTo>
                      <a:pt x="99" y="45"/>
                      <a:pt x="116" y="18"/>
                      <a:pt x="139" y="3"/>
                    </a:cubicBezTo>
                    <a:cubicBezTo>
                      <a:pt x="126" y="6"/>
                      <a:pt x="102" y="11"/>
                      <a:pt x="74" y="9"/>
                    </a:cubicBezTo>
                    <a:cubicBezTo>
                      <a:pt x="58" y="64"/>
                      <a:pt x="49" y="122"/>
                      <a:pt x="49" y="182"/>
                    </a:cubicBezTo>
                    <a:cubicBezTo>
                      <a:pt x="35" y="171"/>
                      <a:pt x="25" y="168"/>
                      <a:pt x="15" y="159"/>
                    </a:cubicBezTo>
                    <a:cubicBezTo>
                      <a:pt x="17" y="172"/>
                      <a:pt x="19" y="179"/>
                      <a:pt x="20" y="195"/>
                    </a:cubicBezTo>
                    <a:cubicBezTo>
                      <a:pt x="23" y="224"/>
                      <a:pt x="34" y="240"/>
                      <a:pt x="52" y="251"/>
                    </a:cubicBezTo>
                    <a:cubicBezTo>
                      <a:pt x="53" y="259"/>
                      <a:pt x="54" y="267"/>
                      <a:pt x="55" y="275"/>
                    </a:cubicBezTo>
                    <a:cubicBezTo>
                      <a:pt x="42" y="267"/>
                      <a:pt x="24" y="261"/>
                      <a:pt x="0" y="262"/>
                    </a:cubicBezTo>
                    <a:cubicBezTo>
                      <a:pt x="14" y="309"/>
                      <a:pt x="35" y="312"/>
                      <a:pt x="63" y="317"/>
                    </a:cubicBezTo>
                    <a:cubicBezTo>
                      <a:pt x="64" y="321"/>
                      <a:pt x="65" y="325"/>
                      <a:pt x="66" y="330"/>
                    </a:cubicBezTo>
                    <a:cubicBezTo>
                      <a:pt x="51" y="326"/>
                      <a:pt x="33" y="326"/>
                      <a:pt x="13" y="331"/>
                    </a:cubicBezTo>
                    <a:cubicBezTo>
                      <a:pt x="27" y="353"/>
                      <a:pt x="46" y="366"/>
                      <a:pt x="77" y="371"/>
                    </a:cubicBezTo>
                    <a:cubicBezTo>
                      <a:pt x="77" y="371"/>
                      <a:pt x="77" y="371"/>
                      <a:pt x="77" y="371"/>
                    </a:cubicBezTo>
                    <a:cubicBezTo>
                      <a:pt x="59" y="370"/>
                      <a:pt x="38" y="372"/>
                      <a:pt x="22" y="381"/>
                    </a:cubicBezTo>
                    <a:cubicBezTo>
                      <a:pt x="45" y="401"/>
                      <a:pt x="68" y="409"/>
                      <a:pt x="90" y="406"/>
                    </a:cubicBezTo>
                    <a:cubicBezTo>
                      <a:pt x="91" y="409"/>
                      <a:pt x="92" y="412"/>
                      <a:pt x="93" y="415"/>
                    </a:cubicBezTo>
                    <a:cubicBezTo>
                      <a:pt x="76" y="419"/>
                      <a:pt x="61" y="429"/>
                      <a:pt x="52" y="437"/>
                    </a:cubicBezTo>
                    <a:cubicBezTo>
                      <a:pt x="70" y="443"/>
                      <a:pt x="89" y="446"/>
                      <a:pt x="106" y="444"/>
                    </a:cubicBezTo>
                    <a:cubicBezTo>
                      <a:pt x="106" y="444"/>
                      <a:pt x="107" y="445"/>
                      <a:pt x="107" y="445"/>
                    </a:cubicBezTo>
                    <a:cubicBezTo>
                      <a:pt x="97" y="453"/>
                      <a:pt x="88" y="465"/>
                      <a:pt x="83" y="484"/>
                    </a:cubicBezTo>
                    <a:cubicBezTo>
                      <a:pt x="96" y="481"/>
                      <a:pt x="109" y="480"/>
                      <a:pt x="122" y="477"/>
                    </a:cubicBezTo>
                    <a:cubicBezTo>
                      <a:pt x="125" y="481"/>
                      <a:pt x="128" y="486"/>
                      <a:pt x="131" y="491"/>
                    </a:cubicBezTo>
                    <a:cubicBezTo>
                      <a:pt x="124" y="504"/>
                      <a:pt x="121" y="521"/>
                      <a:pt x="125" y="540"/>
                    </a:cubicBezTo>
                    <a:cubicBezTo>
                      <a:pt x="137" y="537"/>
                      <a:pt x="146" y="533"/>
                      <a:pt x="153" y="527"/>
                    </a:cubicBezTo>
                    <a:cubicBezTo>
                      <a:pt x="156" y="531"/>
                      <a:pt x="159" y="535"/>
                      <a:pt x="161" y="539"/>
                    </a:cubicBezTo>
                    <a:cubicBezTo>
                      <a:pt x="159" y="560"/>
                      <a:pt x="163" y="582"/>
                      <a:pt x="176" y="596"/>
                    </a:cubicBezTo>
                    <a:cubicBezTo>
                      <a:pt x="181" y="590"/>
                      <a:pt x="185" y="585"/>
                      <a:pt x="189" y="579"/>
                    </a:cubicBezTo>
                    <a:cubicBezTo>
                      <a:pt x="217" y="537"/>
                      <a:pt x="200" y="507"/>
                      <a:pt x="201" y="479"/>
                    </a:cubicBezTo>
                    <a:cubicBezTo>
                      <a:pt x="201" y="479"/>
                      <a:pt x="201" y="478"/>
                      <a:pt x="201" y="478"/>
                    </a:cubicBezTo>
                    <a:cubicBezTo>
                      <a:pt x="203" y="510"/>
                      <a:pt x="232" y="542"/>
                      <a:pt x="199" y="582"/>
                    </a:cubicBezTo>
                    <a:cubicBezTo>
                      <a:pt x="198" y="582"/>
                      <a:pt x="197" y="583"/>
                      <a:pt x="197" y="584"/>
                    </a:cubicBezTo>
                    <a:cubicBezTo>
                      <a:pt x="309" y="714"/>
                      <a:pt x="475" y="797"/>
                      <a:pt x="661" y="797"/>
                    </a:cubicBezTo>
                    <a:cubicBezTo>
                      <a:pt x="924" y="797"/>
                      <a:pt x="1149" y="630"/>
                      <a:pt x="1235" y="397"/>
                    </a:cubicBezTo>
                    <a:lnTo>
                      <a:pt x="1263" y="385"/>
                    </a:lnTo>
                    <a:lnTo>
                      <a:pt x="1261" y="397"/>
                    </a:lnTo>
                    <a:lnTo>
                      <a:pt x="1301" y="362"/>
                    </a:lnTo>
                    <a:lnTo>
                      <a:pt x="1249" y="373"/>
                    </a:lnTo>
                    <a:lnTo>
                      <a:pt x="1260" y="379"/>
                    </a:lnTo>
                    <a:lnTo>
                      <a:pt x="1238" y="388"/>
                    </a:lnTo>
                    <a:cubicBezTo>
                      <a:pt x="1240" y="383"/>
                      <a:pt x="1241" y="378"/>
                      <a:pt x="1243" y="374"/>
                    </a:cubicBezTo>
                    <a:lnTo>
                      <a:pt x="1219" y="395"/>
                    </a:lnTo>
                    <a:lnTo>
                      <a:pt x="1221" y="382"/>
                    </a:lnTo>
                    <a:lnTo>
                      <a:pt x="1067" y="459"/>
                    </a:lnTo>
                    <a:cubicBezTo>
                      <a:pt x="1067" y="459"/>
                      <a:pt x="1067" y="459"/>
                      <a:pt x="1066" y="458"/>
                    </a:cubicBezTo>
                    <a:cubicBezTo>
                      <a:pt x="1066" y="457"/>
                      <a:pt x="1065" y="456"/>
                      <a:pt x="1064" y="455"/>
                    </a:cubicBezTo>
                    <a:cubicBezTo>
                      <a:pt x="1065" y="454"/>
                      <a:pt x="1067" y="453"/>
                      <a:pt x="1070" y="451"/>
                    </a:cubicBezTo>
                    <a:lnTo>
                      <a:pt x="1218" y="376"/>
                    </a:lnTo>
                    <a:lnTo>
                      <a:pt x="1207" y="371"/>
                    </a:lnTo>
                    <a:lnTo>
                      <a:pt x="1247" y="362"/>
                    </a:lnTo>
                    <a:cubicBezTo>
                      <a:pt x="1247" y="360"/>
                      <a:pt x="1248" y="357"/>
                      <a:pt x="1249" y="355"/>
                    </a:cubicBezTo>
                    <a:lnTo>
                      <a:pt x="1279" y="338"/>
                    </a:lnTo>
                    <a:lnTo>
                      <a:pt x="1278" y="350"/>
                    </a:lnTo>
                    <a:lnTo>
                      <a:pt x="1315" y="312"/>
                    </a:lnTo>
                    <a:lnTo>
                      <a:pt x="1265" y="328"/>
                    </a:lnTo>
                    <a:lnTo>
                      <a:pt x="1276" y="332"/>
                    </a:lnTo>
                    <a:lnTo>
                      <a:pt x="1251" y="346"/>
                    </a:lnTo>
                    <a:cubicBezTo>
                      <a:pt x="1253" y="341"/>
                      <a:pt x="1254" y="336"/>
                      <a:pt x="1255" y="331"/>
                    </a:cubicBezTo>
                    <a:lnTo>
                      <a:pt x="1229" y="360"/>
                    </a:lnTo>
                    <a:lnTo>
                      <a:pt x="1230" y="348"/>
                    </a:lnTo>
                    <a:lnTo>
                      <a:pt x="1131" y="412"/>
                    </a:lnTo>
                    <a:cubicBezTo>
                      <a:pt x="1119" y="418"/>
                      <a:pt x="1108" y="424"/>
                      <a:pt x="1097" y="429"/>
                    </a:cubicBezTo>
                    <a:cubicBezTo>
                      <a:pt x="1104" y="424"/>
                      <a:pt x="1111" y="418"/>
                      <a:pt x="1119" y="412"/>
                    </a:cubicBezTo>
                    <a:lnTo>
                      <a:pt x="1226" y="342"/>
                    </a:lnTo>
                    <a:lnTo>
                      <a:pt x="1214" y="338"/>
                    </a:lnTo>
                    <a:lnTo>
                      <a:pt x="1257" y="323"/>
                    </a:lnTo>
                    <a:cubicBezTo>
                      <a:pt x="1258" y="319"/>
                      <a:pt x="1259" y="314"/>
                      <a:pt x="1260" y="309"/>
                    </a:cubicBezTo>
                    <a:lnTo>
                      <a:pt x="1283" y="295"/>
                    </a:lnTo>
                    <a:lnTo>
                      <a:pt x="1282" y="307"/>
                    </a:lnTo>
                    <a:lnTo>
                      <a:pt x="1319" y="269"/>
                    </a:lnTo>
                    <a:close/>
                    <a:moveTo>
                      <a:pt x="1024" y="474"/>
                    </a:moveTo>
                    <a:lnTo>
                      <a:pt x="1024" y="474"/>
                    </a:lnTo>
                    <a:cubicBezTo>
                      <a:pt x="1024" y="480"/>
                      <a:pt x="1022" y="492"/>
                      <a:pt x="1010" y="493"/>
                    </a:cubicBezTo>
                    <a:cubicBezTo>
                      <a:pt x="1012" y="489"/>
                      <a:pt x="1011" y="479"/>
                      <a:pt x="1008" y="473"/>
                    </a:cubicBezTo>
                    <a:cubicBezTo>
                      <a:pt x="1013" y="470"/>
                      <a:pt x="1021" y="470"/>
                      <a:pt x="1024" y="474"/>
                    </a:cubicBezTo>
                    <a:close/>
                    <a:moveTo>
                      <a:pt x="1013" y="501"/>
                    </a:moveTo>
                    <a:lnTo>
                      <a:pt x="1013" y="501"/>
                    </a:lnTo>
                    <a:cubicBezTo>
                      <a:pt x="1010" y="503"/>
                      <a:pt x="1005" y="505"/>
                      <a:pt x="1002" y="505"/>
                    </a:cubicBezTo>
                    <a:cubicBezTo>
                      <a:pt x="998" y="504"/>
                      <a:pt x="998" y="504"/>
                      <a:pt x="998" y="502"/>
                    </a:cubicBezTo>
                    <a:cubicBezTo>
                      <a:pt x="999" y="496"/>
                      <a:pt x="1001" y="487"/>
                      <a:pt x="1003" y="485"/>
                    </a:cubicBezTo>
                    <a:cubicBezTo>
                      <a:pt x="1003" y="488"/>
                      <a:pt x="1005" y="492"/>
                      <a:pt x="1007" y="495"/>
                    </a:cubicBezTo>
                    <a:cubicBezTo>
                      <a:pt x="1009" y="498"/>
                      <a:pt x="1011" y="499"/>
                      <a:pt x="1013" y="501"/>
                    </a:cubicBezTo>
                    <a:close/>
                    <a:moveTo>
                      <a:pt x="990" y="466"/>
                    </a:moveTo>
                    <a:lnTo>
                      <a:pt x="990" y="466"/>
                    </a:lnTo>
                    <a:cubicBezTo>
                      <a:pt x="990" y="461"/>
                      <a:pt x="994" y="463"/>
                      <a:pt x="995" y="467"/>
                    </a:cubicBezTo>
                    <a:cubicBezTo>
                      <a:pt x="997" y="470"/>
                      <a:pt x="999" y="473"/>
                      <a:pt x="1006" y="474"/>
                    </a:cubicBezTo>
                    <a:cubicBezTo>
                      <a:pt x="1001" y="477"/>
                      <a:pt x="996" y="476"/>
                      <a:pt x="993" y="475"/>
                    </a:cubicBezTo>
                    <a:cubicBezTo>
                      <a:pt x="990" y="473"/>
                      <a:pt x="990" y="471"/>
                      <a:pt x="990" y="466"/>
                    </a:cubicBezTo>
                    <a:close/>
                    <a:moveTo>
                      <a:pt x="164" y="280"/>
                    </a:moveTo>
                    <a:lnTo>
                      <a:pt x="164" y="280"/>
                    </a:lnTo>
                    <a:cubicBezTo>
                      <a:pt x="200" y="354"/>
                      <a:pt x="159" y="366"/>
                      <a:pt x="152" y="394"/>
                    </a:cubicBezTo>
                    <a:cubicBezTo>
                      <a:pt x="147" y="368"/>
                      <a:pt x="152" y="326"/>
                      <a:pt x="156" y="304"/>
                    </a:cubicBezTo>
                    <a:cubicBezTo>
                      <a:pt x="144" y="319"/>
                      <a:pt x="141" y="340"/>
                      <a:pt x="143" y="360"/>
                    </a:cubicBezTo>
                    <a:cubicBezTo>
                      <a:pt x="143" y="360"/>
                      <a:pt x="143" y="360"/>
                      <a:pt x="143" y="360"/>
                    </a:cubicBezTo>
                    <a:cubicBezTo>
                      <a:pt x="143" y="361"/>
                      <a:pt x="143" y="362"/>
                      <a:pt x="143" y="363"/>
                    </a:cubicBezTo>
                    <a:cubicBezTo>
                      <a:pt x="144" y="372"/>
                      <a:pt x="146" y="381"/>
                      <a:pt x="148" y="389"/>
                    </a:cubicBezTo>
                    <a:cubicBezTo>
                      <a:pt x="144" y="384"/>
                      <a:pt x="141" y="377"/>
                      <a:pt x="139" y="370"/>
                    </a:cubicBezTo>
                    <a:cubicBezTo>
                      <a:pt x="137" y="371"/>
                      <a:pt x="136" y="372"/>
                      <a:pt x="135" y="372"/>
                    </a:cubicBezTo>
                    <a:cubicBezTo>
                      <a:pt x="130" y="373"/>
                      <a:pt x="125" y="369"/>
                      <a:pt x="124" y="364"/>
                    </a:cubicBezTo>
                    <a:cubicBezTo>
                      <a:pt x="123" y="359"/>
                      <a:pt x="126" y="354"/>
                      <a:pt x="131" y="353"/>
                    </a:cubicBezTo>
                    <a:cubicBezTo>
                      <a:pt x="132" y="352"/>
                      <a:pt x="133" y="352"/>
                      <a:pt x="134" y="352"/>
                    </a:cubicBezTo>
                    <a:cubicBezTo>
                      <a:pt x="132" y="329"/>
                      <a:pt x="139" y="302"/>
                      <a:pt x="164" y="280"/>
                    </a:cubicBezTo>
                    <a:close/>
                    <a:moveTo>
                      <a:pt x="143" y="402"/>
                    </a:moveTo>
                    <a:lnTo>
                      <a:pt x="143" y="402"/>
                    </a:lnTo>
                    <a:cubicBezTo>
                      <a:pt x="145" y="408"/>
                      <a:pt x="140" y="415"/>
                      <a:pt x="134" y="416"/>
                    </a:cubicBezTo>
                    <a:cubicBezTo>
                      <a:pt x="127" y="417"/>
                      <a:pt x="121" y="413"/>
                      <a:pt x="120" y="406"/>
                    </a:cubicBezTo>
                    <a:cubicBezTo>
                      <a:pt x="118" y="400"/>
                      <a:pt x="123" y="394"/>
                      <a:pt x="129" y="392"/>
                    </a:cubicBezTo>
                    <a:cubicBezTo>
                      <a:pt x="136" y="391"/>
                      <a:pt x="142" y="395"/>
                      <a:pt x="143" y="402"/>
                    </a:cubicBezTo>
                    <a:close/>
                    <a:moveTo>
                      <a:pt x="141" y="222"/>
                    </a:moveTo>
                    <a:lnTo>
                      <a:pt x="141" y="222"/>
                    </a:lnTo>
                    <a:cubicBezTo>
                      <a:pt x="156" y="293"/>
                      <a:pt x="121" y="298"/>
                      <a:pt x="103" y="325"/>
                    </a:cubicBezTo>
                    <a:cubicBezTo>
                      <a:pt x="83" y="289"/>
                      <a:pt x="101" y="240"/>
                      <a:pt x="141" y="222"/>
                    </a:cubicBezTo>
                    <a:close/>
                    <a:moveTo>
                      <a:pt x="109" y="352"/>
                    </a:moveTo>
                    <a:lnTo>
                      <a:pt x="109" y="352"/>
                    </a:lnTo>
                    <a:cubicBezTo>
                      <a:pt x="102" y="353"/>
                      <a:pt x="96" y="349"/>
                      <a:pt x="95" y="343"/>
                    </a:cubicBezTo>
                    <a:cubicBezTo>
                      <a:pt x="94" y="336"/>
                      <a:pt x="98" y="330"/>
                      <a:pt x="104" y="329"/>
                    </a:cubicBezTo>
                    <a:cubicBezTo>
                      <a:pt x="110" y="328"/>
                      <a:pt x="116" y="332"/>
                      <a:pt x="118" y="338"/>
                    </a:cubicBezTo>
                    <a:cubicBezTo>
                      <a:pt x="119" y="344"/>
                      <a:pt x="115" y="351"/>
                      <a:pt x="109" y="352"/>
                    </a:cubicBezTo>
                    <a:close/>
                    <a:moveTo>
                      <a:pt x="101" y="149"/>
                    </a:moveTo>
                    <a:lnTo>
                      <a:pt x="101" y="149"/>
                    </a:lnTo>
                    <a:cubicBezTo>
                      <a:pt x="113" y="185"/>
                      <a:pt x="104" y="224"/>
                      <a:pt x="80" y="246"/>
                    </a:cubicBezTo>
                    <a:cubicBezTo>
                      <a:pt x="81" y="228"/>
                      <a:pt x="75" y="210"/>
                      <a:pt x="62" y="194"/>
                    </a:cubicBezTo>
                    <a:cubicBezTo>
                      <a:pt x="70" y="171"/>
                      <a:pt x="88" y="154"/>
                      <a:pt x="101" y="149"/>
                    </a:cubicBezTo>
                    <a:close/>
                    <a:moveTo>
                      <a:pt x="32" y="184"/>
                    </a:moveTo>
                    <a:lnTo>
                      <a:pt x="32" y="184"/>
                    </a:lnTo>
                    <a:cubicBezTo>
                      <a:pt x="63" y="205"/>
                      <a:pt x="69" y="227"/>
                      <a:pt x="76" y="254"/>
                    </a:cubicBezTo>
                    <a:cubicBezTo>
                      <a:pt x="76" y="253"/>
                      <a:pt x="77" y="253"/>
                      <a:pt x="77" y="253"/>
                    </a:cubicBezTo>
                    <a:cubicBezTo>
                      <a:pt x="83" y="252"/>
                      <a:pt x="88" y="256"/>
                      <a:pt x="89" y="262"/>
                    </a:cubicBezTo>
                    <a:cubicBezTo>
                      <a:pt x="91" y="267"/>
                      <a:pt x="87" y="273"/>
                      <a:pt x="81" y="274"/>
                    </a:cubicBezTo>
                    <a:cubicBezTo>
                      <a:pt x="75" y="275"/>
                      <a:pt x="70" y="272"/>
                      <a:pt x="69" y="266"/>
                    </a:cubicBezTo>
                    <a:cubicBezTo>
                      <a:pt x="68" y="261"/>
                      <a:pt x="70" y="256"/>
                      <a:pt x="75" y="254"/>
                    </a:cubicBezTo>
                    <a:cubicBezTo>
                      <a:pt x="65" y="233"/>
                      <a:pt x="47" y="204"/>
                      <a:pt x="32" y="184"/>
                    </a:cubicBezTo>
                    <a:close/>
                    <a:moveTo>
                      <a:pt x="19" y="274"/>
                    </a:moveTo>
                    <a:lnTo>
                      <a:pt x="19" y="274"/>
                    </a:lnTo>
                    <a:cubicBezTo>
                      <a:pt x="50" y="277"/>
                      <a:pt x="68" y="295"/>
                      <a:pt x="81" y="312"/>
                    </a:cubicBezTo>
                    <a:cubicBezTo>
                      <a:pt x="85" y="312"/>
                      <a:pt x="88" y="315"/>
                      <a:pt x="89" y="319"/>
                    </a:cubicBezTo>
                    <a:cubicBezTo>
                      <a:pt x="90" y="324"/>
                      <a:pt x="87" y="328"/>
                      <a:pt x="82" y="329"/>
                    </a:cubicBezTo>
                    <a:cubicBezTo>
                      <a:pt x="77" y="330"/>
                      <a:pt x="73" y="327"/>
                      <a:pt x="72" y="322"/>
                    </a:cubicBezTo>
                    <a:cubicBezTo>
                      <a:pt x="72" y="318"/>
                      <a:pt x="74" y="314"/>
                      <a:pt x="79" y="313"/>
                    </a:cubicBezTo>
                    <a:cubicBezTo>
                      <a:pt x="61" y="297"/>
                      <a:pt x="36" y="282"/>
                      <a:pt x="19" y="274"/>
                    </a:cubicBezTo>
                    <a:close/>
                    <a:moveTo>
                      <a:pt x="45" y="340"/>
                    </a:moveTo>
                    <a:lnTo>
                      <a:pt x="45" y="340"/>
                    </a:lnTo>
                    <a:cubicBezTo>
                      <a:pt x="60" y="340"/>
                      <a:pt x="78" y="340"/>
                      <a:pt x="105" y="364"/>
                    </a:cubicBezTo>
                    <a:cubicBezTo>
                      <a:pt x="107" y="363"/>
                      <a:pt x="109" y="361"/>
                      <a:pt x="111" y="361"/>
                    </a:cubicBezTo>
                    <a:cubicBezTo>
                      <a:pt x="115" y="360"/>
                      <a:pt x="120" y="363"/>
                      <a:pt x="120" y="368"/>
                    </a:cubicBezTo>
                    <a:cubicBezTo>
                      <a:pt x="121" y="372"/>
                      <a:pt x="118" y="377"/>
                      <a:pt x="114" y="378"/>
                    </a:cubicBezTo>
                    <a:cubicBezTo>
                      <a:pt x="109" y="378"/>
                      <a:pt x="105" y="375"/>
                      <a:pt x="104" y="371"/>
                    </a:cubicBezTo>
                    <a:cubicBezTo>
                      <a:pt x="104" y="369"/>
                      <a:pt x="104" y="367"/>
                      <a:pt x="105" y="365"/>
                    </a:cubicBezTo>
                    <a:cubicBezTo>
                      <a:pt x="85" y="352"/>
                      <a:pt x="54" y="343"/>
                      <a:pt x="45" y="340"/>
                    </a:cubicBezTo>
                    <a:close/>
                    <a:moveTo>
                      <a:pt x="66" y="381"/>
                    </a:moveTo>
                    <a:lnTo>
                      <a:pt x="66" y="381"/>
                    </a:lnTo>
                    <a:cubicBezTo>
                      <a:pt x="92" y="378"/>
                      <a:pt x="105" y="381"/>
                      <a:pt x="123" y="392"/>
                    </a:cubicBezTo>
                    <a:cubicBezTo>
                      <a:pt x="125" y="392"/>
                      <a:pt x="125" y="392"/>
                      <a:pt x="124" y="392"/>
                    </a:cubicBezTo>
                    <a:cubicBezTo>
                      <a:pt x="107" y="386"/>
                      <a:pt x="90" y="383"/>
                      <a:pt x="66" y="381"/>
                    </a:cubicBezTo>
                    <a:close/>
                    <a:moveTo>
                      <a:pt x="74" y="433"/>
                    </a:moveTo>
                    <a:lnTo>
                      <a:pt x="74" y="433"/>
                    </a:lnTo>
                    <a:cubicBezTo>
                      <a:pt x="96" y="421"/>
                      <a:pt x="121" y="417"/>
                      <a:pt x="145" y="421"/>
                    </a:cubicBezTo>
                    <a:cubicBezTo>
                      <a:pt x="146" y="418"/>
                      <a:pt x="148" y="416"/>
                      <a:pt x="151" y="416"/>
                    </a:cubicBezTo>
                    <a:cubicBezTo>
                      <a:pt x="156" y="415"/>
                      <a:pt x="160" y="418"/>
                      <a:pt x="161" y="423"/>
                    </a:cubicBezTo>
                    <a:cubicBezTo>
                      <a:pt x="162" y="427"/>
                      <a:pt x="159" y="431"/>
                      <a:pt x="154" y="432"/>
                    </a:cubicBezTo>
                    <a:cubicBezTo>
                      <a:pt x="149" y="433"/>
                      <a:pt x="145" y="430"/>
                      <a:pt x="144" y="425"/>
                    </a:cubicBezTo>
                    <a:cubicBezTo>
                      <a:pt x="144" y="424"/>
                      <a:pt x="144" y="423"/>
                      <a:pt x="144" y="422"/>
                    </a:cubicBezTo>
                    <a:lnTo>
                      <a:pt x="144" y="422"/>
                    </a:lnTo>
                    <a:cubicBezTo>
                      <a:pt x="124" y="422"/>
                      <a:pt x="98" y="427"/>
                      <a:pt x="74" y="433"/>
                    </a:cubicBezTo>
                    <a:close/>
                    <a:moveTo>
                      <a:pt x="99" y="466"/>
                    </a:moveTo>
                    <a:lnTo>
                      <a:pt x="99" y="466"/>
                    </a:lnTo>
                    <a:cubicBezTo>
                      <a:pt x="116" y="445"/>
                      <a:pt x="146" y="440"/>
                      <a:pt x="163" y="441"/>
                    </a:cubicBezTo>
                    <a:cubicBezTo>
                      <a:pt x="163" y="441"/>
                      <a:pt x="163" y="441"/>
                      <a:pt x="164" y="441"/>
                    </a:cubicBezTo>
                    <a:cubicBezTo>
                      <a:pt x="163" y="435"/>
                      <a:pt x="166" y="429"/>
                      <a:pt x="172" y="428"/>
                    </a:cubicBezTo>
                    <a:cubicBezTo>
                      <a:pt x="178" y="427"/>
                      <a:pt x="184" y="431"/>
                      <a:pt x="185" y="437"/>
                    </a:cubicBezTo>
                    <a:cubicBezTo>
                      <a:pt x="186" y="443"/>
                      <a:pt x="182" y="448"/>
                      <a:pt x="177" y="450"/>
                    </a:cubicBezTo>
                    <a:cubicBezTo>
                      <a:pt x="171" y="451"/>
                      <a:pt x="165" y="447"/>
                      <a:pt x="164" y="442"/>
                    </a:cubicBezTo>
                    <a:lnTo>
                      <a:pt x="163" y="442"/>
                    </a:lnTo>
                    <a:cubicBezTo>
                      <a:pt x="146" y="444"/>
                      <a:pt x="117" y="455"/>
                      <a:pt x="99" y="466"/>
                    </a:cubicBezTo>
                    <a:close/>
                    <a:moveTo>
                      <a:pt x="135" y="522"/>
                    </a:moveTo>
                    <a:lnTo>
                      <a:pt x="135" y="522"/>
                    </a:lnTo>
                    <a:cubicBezTo>
                      <a:pt x="138" y="505"/>
                      <a:pt x="150" y="483"/>
                      <a:pt x="167" y="469"/>
                    </a:cubicBezTo>
                    <a:cubicBezTo>
                      <a:pt x="179" y="459"/>
                      <a:pt x="186" y="456"/>
                      <a:pt x="176" y="466"/>
                    </a:cubicBezTo>
                    <a:cubicBezTo>
                      <a:pt x="161" y="482"/>
                      <a:pt x="143" y="508"/>
                      <a:pt x="135" y="522"/>
                    </a:cubicBezTo>
                    <a:close/>
                    <a:moveTo>
                      <a:pt x="173" y="571"/>
                    </a:moveTo>
                    <a:lnTo>
                      <a:pt x="173" y="571"/>
                    </a:lnTo>
                    <a:cubicBezTo>
                      <a:pt x="166" y="554"/>
                      <a:pt x="172" y="527"/>
                      <a:pt x="179" y="510"/>
                    </a:cubicBezTo>
                    <a:cubicBezTo>
                      <a:pt x="184" y="498"/>
                      <a:pt x="197" y="479"/>
                      <a:pt x="201" y="477"/>
                    </a:cubicBezTo>
                    <a:cubicBezTo>
                      <a:pt x="187" y="499"/>
                      <a:pt x="172" y="555"/>
                      <a:pt x="173" y="571"/>
                    </a:cubicBezTo>
                    <a:close/>
                    <a:moveTo>
                      <a:pt x="206" y="455"/>
                    </a:moveTo>
                    <a:lnTo>
                      <a:pt x="206" y="455"/>
                    </a:lnTo>
                    <a:cubicBezTo>
                      <a:pt x="201" y="456"/>
                      <a:pt x="196" y="452"/>
                      <a:pt x="195" y="448"/>
                    </a:cubicBezTo>
                    <a:cubicBezTo>
                      <a:pt x="194" y="443"/>
                      <a:pt x="197" y="438"/>
                      <a:pt x="202" y="437"/>
                    </a:cubicBezTo>
                    <a:cubicBezTo>
                      <a:pt x="207" y="436"/>
                      <a:pt x="212" y="439"/>
                      <a:pt x="213" y="444"/>
                    </a:cubicBezTo>
                    <a:cubicBezTo>
                      <a:pt x="214" y="449"/>
                      <a:pt x="211" y="454"/>
                      <a:pt x="206" y="455"/>
                    </a:cubicBezTo>
                    <a:close/>
                    <a:moveTo>
                      <a:pt x="228" y="482"/>
                    </a:moveTo>
                    <a:lnTo>
                      <a:pt x="228" y="482"/>
                    </a:lnTo>
                    <a:cubicBezTo>
                      <a:pt x="221" y="483"/>
                      <a:pt x="214" y="479"/>
                      <a:pt x="213" y="472"/>
                    </a:cubicBezTo>
                    <a:cubicBezTo>
                      <a:pt x="212" y="465"/>
                      <a:pt x="216" y="458"/>
                      <a:pt x="223" y="457"/>
                    </a:cubicBezTo>
                    <a:cubicBezTo>
                      <a:pt x="230" y="456"/>
                      <a:pt x="236" y="460"/>
                      <a:pt x="238" y="467"/>
                    </a:cubicBezTo>
                    <a:cubicBezTo>
                      <a:pt x="239" y="474"/>
                      <a:pt x="235" y="480"/>
                      <a:pt x="228" y="482"/>
                    </a:cubicBezTo>
                    <a:close/>
                    <a:moveTo>
                      <a:pt x="232" y="444"/>
                    </a:moveTo>
                    <a:lnTo>
                      <a:pt x="232" y="444"/>
                    </a:lnTo>
                    <a:cubicBezTo>
                      <a:pt x="225" y="445"/>
                      <a:pt x="219" y="441"/>
                      <a:pt x="217" y="434"/>
                    </a:cubicBezTo>
                    <a:cubicBezTo>
                      <a:pt x="216" y="427"/>
                      <a:pt x="220" y="420"/>
                      <a:pt x="227" y="419"/>
                    </a:cubicBezTo>
                    <a:cubicBezTo>
                      <a:pt x="234" y="417"/>
                      <a:pt x="241" y="422"/>
                      <a:pt x="242" y="429"/>
                    </a:cubicBezTo>
                    <a:cubicBezTo>
                      <a:pt x="243" y="436"/>
                      <a:pt x="239" y="442"/>
                      <a:pt x="232" y="444"/>
                    </a:cubicBezTo>
                    <a:close/>
                    <a:moveTo>
                      <a:pt x="217" y="415"/>
                    </a:moveTo>
                    <a:lnTo>
                      <a:pt x="217" y="415"/>
                    </a:lnTo>
                    <a:cubicBezTo>
                      <a:pt x="220" y="393"/>
                      <a:pt x="231" y="363"/>
                      <a:pt x="251" y="338"/>
                    </a:cubicBezTo>
                    <a:cubicBezTo>
                      <a:pt x="224" y="356"/>
                      <a:pt x="215" y="382"/>
                      <a:pt x="214" y="408"/>
                    </a:cubicBezTo>
                    <a:cubicBezTo>
                      <a:pt x="212" y="403"/>
                      <a:pt x="211" y="397"/>
                      <a:pt x="210" y="392"/>
                    </a:cubicBezTo>
                    <a:cubicBezTo>
                      <a:pt x="207" y="398"/>
                      <a:pt x="203" y="405"/>
                      <a:pt x="197" y="411"/>
                    </a:cubicBezTo>
                    <a:cubicBezTo>
                      <a:pt x="192" y="378"/>
                      <a:pt x="200" y="342"/>
                      <a:pt x="205" y="325"/>
                    </a:cubicBezTo>
                    <a:cubicBezTo>
                      <a:pt x="190" y="339"/>
                      <a:pt x="185" y="373"/>
                      <a:pt x="191" y="401"/>
                    </a:cubicBezTo>
                    <a:cubicBezTo>
                      <a:pt x="194" y="402"/>
                      <a:pt x="196" y="405"/>
                      <a:pt x="196" y="408"/>
                    </a:cubicBezTo>
                    <a:cubicBezTo>
                      <a:pt x="198" y="415"/>
                      <a:pt x="194" y="421"/>
                      <a:pt x="187" y="423"/>
                    </a:cubicBezTo>
                    <a:cubicBezTo>
                      <a:pt x="180" y="424"/>
                      <a:pt x="174" y="420"/>
                      <a:pt x="173" y="413"/>
                    </a:cubicBezTo>
                    <a:cubicBezTo>
                      <a:pt x="171" y="407"/>
                      <a:pt x="176" y="400"/>
                      <a:pt x="182" y="399"/>
                    </a:cubicBezTo>
                    <a:cubicBezTo>
                      <a:pt x="184" y="399"/>
                      <a:pt x="185" y="399"/>
                      <a:pt x="187" y="399"/>
                    </a:cubicBezTo>
                    <a:cubicBezTo>
                      <a:pt x="172" y="368"/>
                      <a:pt x="184" y="324"/>
                      <a:pt x="219" y="298"/>
                    </a:cubicBezTo>
                    <a:cubicBezTo>
                      <a:pt x="217" y="319"/>
                      <a:pt x="219" y="337"/>
                      <a:pt x="219" y="354"/>
                    </a:cubicBezTo>
                    <a:cubicBezTo>
                      <a:pt x="231" y="336"/>
                      <a:pt x="251" y="324"/>
                      <a:pt x="268" y="319"/>
                    </a:cubicBezTo>
                    <a:cubicBezTo>
                      <a:pt x="265" y="391"/>
                      <a:pt x="232" y="397"/>
                      <a:pt x="217" y="415"/>
                    </a:cubicBezTo>
                    <a:close/>
                    <a:moveTo>
                      <a:pt x="248" y="450"/>
                    </a:moveTo>
                    <a:lnTo>
                      <a:pt x="248" y="450"/>
                    </a:lnTo>
                    <a:cubicBezTo>
                      <a:pt x="247" y="444"/>
                      <a:pt x="250" y="439"/>
                      <a:pt x="256" y="438"/>
                    </a:cubicBezTo>
                    <a:cubicBezTo>
                      <a:pt x="261" y="437"/>
                      <a:pt x="266" y="441"/>
                      <a:pt x="267" y="446"/>
                    </a:cubicBezTo>
                    <a:cubicBezTo>
                      <a:pt x="268" y="451"/>
                      <a:pt x="265" y="456"/>
                      <a:pt x="259" y="457"/>
                    </a:cubicBezTo>
                    <a:cubicBezTo>
                      <a:pt x="254" y="459"/>
                      <a:pt x="249" y="455"/>
                      <a:pt x="248" y="450"/>
                    </a:cubicBezTo>
                    <a:close/>
                    <a:moveTo>
                      <a:pt x="292" y="479"/>
                    </a:moveTo>
                    <a:lnTo>
                      <a:pt x="292" y="479"/>
                    </a:lnTo>
                    <a:cubicBezTo>
                      <a:pt x="295" y="474"/>
                      <a:pt x="303" y="474"/>
                      <a:pt x="308" y="477"/>
                    </a:cubicBezTo>
                    <a:cubicBezTo>
                      <a:pt x="305" y="483"/>
                      <a:pt x="304" y="493"/>
                      <a:pt x="306" y="498"/>
                    </a:cubicBezTo>
                    <a:cubicBezTo>
                      <a:pt x="294" y="496"/>
                      <a:pt x="292" y="485"/>
                      <a:pt x="292" y="479"/>
                    </a:cubicBezTo>
                    <a:close/>
                    <a:moveTo>
                      <a:pt x="315" y="509"/>
                    </a:moveTo>
                    <a:lnTo>
                      <a:pt x="315" y="509"/>
                    </a:lnTo>
                    <a:cubicBezTo>
                      <a:pt x="311" y="509"/>
                      <a:pt x="306" y="508"/>
                      <a:pt x="303" y="505"/>
                    </a:cubicBezTo>
                    <a:cubicBezTo>
                      <a:pt x="305" y="504"/>
                      <a:pt x="307" y="502"/>
                      <a:pt x="309" y="500"/>
                    </a:cubicBezTo>
                    <a:cubicBezTo>
                      <a:pt x="312" y="496"/>
                      <a:pt x="313" y="493"/>
                      <a:pt x="314" y="489"/>
                    </a:cubicBezTo>
                    <a:cubicBezTo>
                      <a:pt x="315" y="491"/>
                      <a:pt x="317" y="500"/>
                      <a:pt x="318" y="507"/>
                    </a:cubicBezTo>
                    <a:cubicBezTo>
                      <a:pt x="318" y="508"/>
                      <a:pt x="318" y="509"/>
                      <a:pt x="315" y="509"/>
                    </a:cubicBezTo>
                    <a:close/>
                    <a:moveTo>
                      <a:pt x="323" y="479"/>
                    </a:moveTo>
                    <a:lnTo>
                      <a:pt x="323" y="479"/>
                    </a:lnTo>
                    <a:cubicBezTo>
                      <a:pt x="320" y="480"/>
                      <a:pt x="315" y="481"/>
                      <a:pt x="310" y="478"/>
                    </a:cubicBezTo>
                    <a:cubicBezTo>
                      <a:pt x="317" y="478"/>
                      <a:pt x="319" y="474"/>
                      <a:pt x="321" y="471"/>
                    </a:cubicBezTo>
                    <a:cubicBezTo>
                      <a:pt x="322" y="467"/>
                      <a:pt x="326" y="465"/>
                      <a:pt x="326" y="470"/>
                    </a:cubicBezTo>
                    <a:cubicBezTo>
                      <a:pt x="326" y="476"/>
                      <a:pt x="326" y="478"/>
                      <a:pt x="323" y="479"/>
                    </a:cubicBezTo>
                    <a:close/>
                    <a:moveTo>
                      <a:pt x="399" y="615"/>
                    </a:moveTo>
                    <a:lnTo>
                      <a:pt x="399" y="615"/>
                    </a:lnTo>
                    <a:cubicBezTo>
                      <a:pt x="392" y="571"/>
                      <a:pt x="369" y="535"/>
                      <a:pt x="333" y="506"/>
                    </a:cubicBezTo>
                    <a:cubicBezTo>
                      <a:pt x="334" y="499"/>
                      <a:pt x="336" y="495"/>
                      <a:pt x="338" y="492"/>
                    </a:cubicBezTo>
                    <a:cubicBezTo>
                      <a:pt x="388" y="529"/>
                      <a:pt x="417" y="581"/>
                      <a:pt x="424" y="623"/>
                    </a:cubicBezTo>
                    <a:cubicBezTo>
                      <a:pt x="417" y="619"/>
                      <a:pt x="406" y="614"/>
                      <a:pt x="399" y="615"/>
                    </a:cubicBezTo>
                    <a:close/>
                    <a:moveTo>
                      <a:pt x="885" y="535"/>
                    </a:moveTo>
                    <a:lnTo>
                      <a:pt x="885" y="535"/>
                    </a:lnTo>
                    <a:lnTo>
                      <a:pt x="894" y="538"/>
                    </a:lnTo>
                    <a:lnTo>
                      <a:pt x="971" y="500"/>
                    </a:lnTo>
                    <a:cubicBezTo>
                      <a:pt x="971" y="500"/>
                      <a:pt x="971" y="500"/>
                      <a:pt x="971" y="500"/>
                    </a:cubicBezTo>
                    <a:cubicBezTo>
                      <a:pt x="971" y="500"/>
                      <a:pt x="971" y="500"/>
                      <a:pt x="970" y="501"/>
                    </a:cubicBezTo>
                    <a:cubicBezTo>
                      <a:pt x="956" y="510"/>
                      <a:pt x="897" y="546"/>
                      <a:pt x="897" y="546"/>
                    </a:cubicBezTo>
                    <a:lnTo>
                      <a:pt x="889" y="545"/>
                    </a:lnTo>
                    <a:lnTo>
                      <a:pt x="865" y="561"/>
                    </a:lnTo>
                    <a:lnTo>
                      <a:pt x="839" y="577"/>
                    </a:lnTo>
                    <a:lnTo>
                      <a:pt x="837" y="569"/>
                    </a:lnTo>
                    <a:lnTo>
                      <a:pt x="823" y="564"/>
                    </a:lnTo>
                    <a:lnTo>
                      <a:pt x="885" y="535"/>
                    </a:lnTo>
                    <a:close/>
                    <a:moveTo>
                      <a:pt x="843" y="607"/>
                    </a:moveTo>
                    <a:lnTo>
                      <a:pt x="843" y="607"/>
                    </a:lnTo>
                    <a:lnTo>
                      <a:pt x="841" y="596"/>
                    </a:lnTo>
                    <a:lnTo>
                      <a:pt x="827" y="593"/>
                    </a:lnTo>
                    <a:lnTo>
                      <a:pt x="879" y="561"/>
                    </a:lnTo>
                    <a:lnTo>
                      <a:pt x="885" y="557"/>
                    </a:lnTo>
                    <a:lnTo>
                      <a:pt x="894" y="559"/>
                    </a:lnTo>
                    <a:lnTo>
                      <a:pt x="894" y="559"/>
                    </a:lnTo>
                    <a:lnTo>
                      <a:pt x="975" y="506"/>
                    </a:lnTo>
                    <a:cubicBezTo>
                      <a:pt x="972" y="509"/>
                      <a:pt x="964" y="518"/>
                      <a:pt x="957" y="526"/>
                    </a:cubicBezTo>
                    <a:lnTo>
                      <a:pt x="892" y="571"/>
                    </a:lnTo>
                    <a:lnTo>
                      <a:pt x="885" y="571"/>
                    </a:lnTo>
                    <a:lnTo>
                      <a:pt x="843" y="607"/>
                    </a:lnTo>
                    <a:close/>
                    <a:moveTo>
                      <a:pt x="901" y="598"/>
                    </a:moveTo>
                    <a:lnTo>
                      <a:pt x="901" y="598"/>
                    </a:lnTo>
                    <a:lnTo>
                      <a:pt x="889" y="599"/>
                    </a:lnTo>
                    <a:lnTo>
                      <a:pt x="888" y="599"/>
                    </a:lnTo>
                    <a:lnTo>
                      <a:pt x="888" y="599"/>
                    </a:lnTo>
                    <a:lnTo>
                      <a:pt x="886" y="599"/>
                    </a:lnTo>
                    <a:lnTo>
                      <a:pt x="935" y="550"/>
                    </a:lnTo>
                    <a:lnTo>
                      <a:pt x="936" y="549"/>
                    </a:lnTo>
                    <a:lnTo>
                      <a:pt x="946" y="548"/>
                    </a:lnTo>
                    <a:lnTo>
                      <a:pt x="981" y="510"/>
                    </a:lnTo>
                    <a:cubicBezTo>
                      <a:pt x="981" y="513"/>
                      <a:pt x="981" y="516"/>
                      <a:pt x="982" y="519"/>
                    </a:cubicBezTo>
                    <a:lnTo>
                      <a:pt x="951" y="555"/>
                    </a:lnTo>
                    <a:lnTo>
                      <a:pt x="943" y="557"/>
                    </a:lnTo>
                    <a:lnTo>
                      <a:pt x="903" y="610"/>
                    </a:lnTo>
                    <a:lnTo>
                      <a:pt x="901" y="598"/>
                    </a:lnTo>
                    <a:close/>
                    <a:moveTo>
                      <a:pt x="971" y="598"/>
                    </a:moveTo>
                    <a:lnTo>
                      <a:pt x="971" y="598"/>
                    </a:lnTo>
                    <a:lnTo>
                      <a:pt x="942" y="659"/>
                    </a:lnTo>
                    <a:lnTo>
                      <a:pt x="936" y="644"/>
                    </a:lnTo>
                    <a:lnTo>
                      <a:pt x="921" y="648"/>
                    </a:lnTo>
                    <a:lnTo>
                      <a:pt x="952" y="588"/>
                    </a:lnTo>
                    <a:lnTo>
                      <a:pt x="962" y="585"/>
                    </a:lnTo>
                    <a:lnTo>
                      <a:pt x="962" y="585"/>
                    </a:lnTo>
                    <a:lnTo>
                      <a:pt x="988" y="530"/>
                    </a:lnTo>
                    <a:cubicBezTo>
                      <a:pt x="990" y="531"/>
                      <a:pt x="992" y="533"/>
                      <a:pt x="994" y="533"/>
                    </a:cubicBezTo>
                    <a:lnTo>
                      <a:pt x="968" y="588"/>
                    </a:lnTo>
                    <a:lnTo>
                      <a:pt x="971" y="598"/>
                    </a:lnTo>
                    <a:close/>
                    <a:moveTo>
                      <a:pt x="1225" y="187"/>
                    </a:moveTo>
                    <a:lnTo>
                      <a:pt x="1225" y="187"/>
                    </a:lnTo>
                    <a:lnTo>
                      <a:pt x="1267" y="155"/>
                    </a:lnTo>
                    <a:lnTo>
                      <a:pt x="1246" y="204"/>
                    </a:lnTo>
                    <a:lnTo>
                      <a:pt x="1242" y="192"/>
                    </a:lnTo>
                    <a:lnTo>
                      <a:pt x="1116" y="352"/>
                    </a:lnTo>
                    <a:cubicBezTo>
                      <a:pt x="1109" y="359"/>
                      <a:pt x="1102" y="367"/>
                      <a:pt x="1096" y="374"/>
                    </a:cubicBezTo>
                    <a:lnTo>
                      <a:pt x="1095" y="374"/>
                    </a:lnTo>
                    <a:cubicBezTo>
                      <a:pt x="1104" y="361"/>
                      <a:pt x="1114" y="346"/>
                      <a:pt x="1123" y="333"/>
                    </a:cubicBezTo>
                    <a:lnTo>
                      <a:pt x="1237" y="188"/>
                    </a:lnTo>
                    <a:lnTo>
                      <a:pt x="1225" y="187"/>
                    </a:lnTo>
                    <a:close/>
                    <a:moveTo>
                      <a:pt x="1085" y="364"/>
                    </a:moveTo>
                    <a:lnTo>
                      <a:pt x="1085" y="364"/>
                    </a:lnTo>
                    <a:lnTo>
                      <a:pt x="1155" y="259"/>
                    </a:lnTo>
                    <a:lnTo>
                      <a:pt x="1143" y="259"/>
                    </a:lnTo>
                    <a:lnTo>
                      <a:pt x="1182" y="224"/>
                    </a:lnTo>
                    <a:lnTo>
                      <a:pt x="1165" y="274"/>
                    </a:lnTo>
                    <a:lnTo>
                      <a:pt x="1161" y="262"/>
                    </a:lnTo>
                    <a:lnTo>
                      <a:pt x="1063" y="410"/>
                    </a:lnTo>
                    <a:cubicBezTo>
                      <a:pt x="1063" y="410"/>
                      <a:pt x="1063" y="411"/>
                      <a:pt x="1062" y="411"/>
                    </a:cubicBezTo>
                    <a:cubicBezTo>
                      <a:pt x="1069" y="397"/>
                      <a:pt x="1077" y="381"/>
                      <a:pt x="1085" y="364"/>
                    </a:cubicBezTo>
                    <a:close/>
                    <a:moveTo>
                      <a:pt x="1047" y="442"/>
                    </a:moveTo>
                    <a:lnTo>
                      <a:pt x="1047" y="442"/>
                    </a:lnTo>
                    <a:cubicBezTo>
                      <a:pt x="1048" y="439"/>
                      <a:pt x="1050" y="436"/>
                      <a:pt x="1052" y="432"/>
                    </a:cubicBezTo>
                    <a:lnTo>
                      <a:pt x="1233" y="234"/>
                    </a:lnTo>
                    <a:lnTo>
                      <a:pt x="1220" y="233"/>
                    </a:lnTo>
                    <a:lnTo>
                      <a:pt x="1265" y="204"/>
                    </a:lnTo>
                    <a:lnTo>
                      <a:pt x="1240" y="251"/>
                    </a:lnTo>
                    <a:lnTo>
                      <a:pt x="1238" y="239"/>
                    </a:lnTo>
                    <a:lnTo>
                      <a:pt x="1065" y="428"/>
                    </a:lnTo>
                    <a:cubicBezTo>
                      <a:pt x="1057" y="434"/>
                      <a:pt x="1051" y="439"/>
                      <a:pt x="1047" y="442"/>
                    </a:cubicBezTo>
                    <a:close/>
                    <a:moveTo>
                      <a:pt x="1240" y="289"/>
                    </a:moveTo>
                    <a:lnTo>
                      <a:pt x="1240" y="289"/>
                    </a:lnTo>
                    <a:lnTo>
                      <a:pt x="1239" y="276"/>
                    </a:lnTo>
                    <a:lnTo>
                      <a:pt x="1134" y="374"/>
                    </a:lnTo>
                    <a:cubicBezTo>
                      <a:pt x="1123" y="382"/>
                      <a:pt x="1112" y="391"/>
                      <a:pt x="1101" y="399"/>
                    </a:cubicBezTo>
                    <a:cubicBezTo>
                      <a:pt x="1110" y="390"/>
                      <a:pt x="1119" y="380"/>
                      <a:pt x="1129" y="369"/>
                    </a:cubicBezTo>
                    <a:lnTo>
                      <a:pt x="1234" y="271"/>
                    </a:lnTo>
                    <a:lnTo>
                      <a:pt x="1222" y="269"/>
                    </a:lnTo>
                    <a:lnTo>
                      <a:pt x="1269" y="244"/>
                    </a:lnTo>
                    <a:lnTo>
                      <a:pt x="1240" y="289"/>
                    </a:ln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52"/>
              <p:cNvSpPr>
                <a:spLocks/>
              </p:cNvSpPr>
              <p:nvPr/>
            </p:nvSpPr>
            <p:spPr bwMode="auto">
              <a:xfrm>
                <a:off x="2196444" y="3703745"/>
                <a:ext cx="3037" cy="3037"/>
              </a:xfrm>
              <a:custGeom>
                <a:avLst/>
                <a:gdLst>
                  <a:gd name="T0" fmla="*/ 2 w 2"/>
                  <a:gd name="T1" fmla="*/ 1 h 1"/>
                  <a:gd name="T2" fmla="*/ 2 w 2"/>
                  <a:gd name="T3" fmla="*/ 1 h 1"/>
                  <a:gd name="T4" fmla="*/ 0 w 2"/>
                  <a:gd name="T5" fmla="*/ 0 h 1"/>
                  <a:gd name="T6" fmla="*/ 2 w 2"/>
                  <a:gd name="T7" fmla="*/ 1 h 1"/>
                  <a:gd name="T8" fmla="*/ 2 w 2"/>
                  <a:gd name="T9" fmla="*/ 1 h 1"/>
                  <a:gd name="T10" fmla="*/ 2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2" y="1"/>
                    </a:moveTo>
                    <a:lnTo>
                      <a:pt x="2" y="1"/>
                    </a:lnTo>
                    <a:cubicBezTo>
                      <a:pt x="2" y="1"/>
                      <a:pt x="1" y="0"/>
                      <a:pt x="0" y="0"/>
                    </a:cubicBezTo>
                    <a:cubicBezTo>
                      <a:pt x="1" y="0"/>
                      <a:pt x="2" y="1"/>
                      <a:pt x="2" y="1"/>
                    </a:cubicBezTo>
                    <a:cubicBezTo>
                      <a:pt x="2" y="1"/>
                      <a:pt x="2" y="1"/>
                      <a:pt x="2" y="1"/>
                    </a:cubicBezTo>
                    <a:cubicBezTo>
                      <a:pt x="2" y="1"/>
                      <a:pt x="2" y="1"/>
                      <a:pt x="2" y="1"/>
                    </a:cubicBezTo>
                    <a:close/>
                  </a:path>
                </a:pathLst>
              </a:custGeom>
              <a:solidFill>
                <a:srgbClr val="00669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 name="Freeform 53"/>
            <p:cNvSpPr>
              <a:spLocks/>
            </p:cNvSpPr>
            <p:nvPr/>
          </p:nvSpPr>
          <p:spPr bwMode="auto">
            <a:xfrm>
              <a:off x="3280244" y="2562264"/>
              <a:ext cx="840933" cy="752892"/>
            </a:xfrm>
            <a:custGeom>
              <a:avLst/>
              <a:gdLst>
                <a:gd name="T0" fmla="*/ 561 w 767"/>
                <a:gd name="T1" fmla="*/ 308 h 690"/>
                <a:gd name="T2" fmla="*/ 561 w 767"/>
                <a:gd name="T3" fmla="*/ 308 h 690"/>
                <a:gd name="T4" fmla="*/ 561 w 767"/>
                <a:gd name="T5" fmla="*/ 58 h 690"/>
                <a:gd name="T6" fmla="*/ 466 w 767"/>
                <a:gd name="T7" fmla="*/ 58 h 690"/>
                <a:gd name="T8" fmla="*/ 466 w 767"/>
                <a:gd name="T9" fmla="*/ 0 h 690"/>
                <a:gd name="T10" fmla="*/ 767 w 767"/>
                <a:gd name="T11" fmla="*/ 0 h 690"/>
                <a:gd name="T12" fmla="*/ 767 w 767"/>
                <a:gd name="T13" fmla="*/ 58 h 690"/>
                <a:gd name="T14" fmla="*/ 672 w 767"/>
                <a:gd name="T15" fmla="*/ 58 h 690"/>
                <a:gd name="T16" fmla="*/ 672 w 767"/>
                <a:gd name="T17" fmla="*/ 632 h 690"/>
                <a:gd name="T18" fmla="*/ 767 w 767"/>
                <a:gd name="T19" fmla="*/ 632 h 690"/>
                <a:gd name="T20" fmla="*/ 767 w 767"/>
                <a:gd name="T21" fmla="*/ 690 h 690"/>
                <a:gd name="T22" fmla="*/ 466 w 767"/>
                <a:gd name="T23" fmla="*/ 690 h 690"/>
                <a:gd name="T24" fmla="*/ 466 w 767"/>
                <a:gd name="T25" fmla="*/ 632 h 690"/>
                <a:gd name="T26" fmla="*/ 561 w 767"/>
                <a:gd name="T27" fmla="*/ 632 h 690"/>
                <a:gd name="T28" fmla="*/ 561 w 767"/>
                <a:gd name="T29" fmla="*/ 376 h 690"/>
                <a:gd name="T30" fmla="*/ 207 w 767"/>
                <a:gd name="T31" fmla="*/ 376 h 690"/>
                <a:gd name="T32" fmla="*/ 207 w 767"/>
                <a:gd name="T33" fmla="*/ 632 h 690"/>
                <a:gd name="T34" fmla="*/ 303 w 767"/>
                <a:gd name="T35" fmla="*/ 632 h 690"/>
                <a:gd name="T36" fmla="*/ 303 w 767"/>
                <a:gd name="T37" fmla="*/ 690 h 690"/>
                <a:gd name="T38" fmla="*/ 0 w 767"/>
                <a:gd name="T39" fmla="*/ 690 h 690"/>
                <a:gd name="T40" fmla="*/ 0 w 767"/>
                <a:gd name="T41" fmla="*/ 632 h 690"/>
                <a:gd name="T42" fmla="*/ 95 w 767"/>
                <a:gd name="T43" fmla="*/ 632 h 690"/>
                <a:gd name="T44" fmla="*/ 95 w 767"/>
                <a:gd name="T45" fmla="*/ 58 h 690"/>
                <a:gd name="T46" fmla="*/ 0 w 767"/>
                <a:gd name="T47" fmla="*/ 58 h 690"/>
                <a:gd name="T48" fmla="*/ 0 w 767"/>
                <a:gd name="T49" fmla="*/ 0 h 690"/>
                <a:gd name="T50" fmla="*/ 303 w 767"/>
                <a:gd name="T51" fmla="*/ 0 h 690"/>
                <a:gd name="T52" fmla="*/ 303 w 767"/>
                <a:gd name="T53" fmla="*/ 58 h 690"/>
                <a:gd name="T54" fmla="*/ 207 w 767"/>
                <a:gd name="T55" fmla="*/ 58 h 690"/>
                <a:gd name="T56" fmla="*/ 207 w 767"/>
                <a:gd name="T57" fmla="*/ 308 h 690"/>
                <a:gd name="T58" fmla="*/ 561 w 767"/>
                <a:gd name="T59" fmla="*/ 308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7" h="690">
                  <a:moveTo>
                    <a:pt x="561" y="308"/>
                  </a:moveTo>
                  <a:lnTo>
                    <a:pt x="561" y="308"/>
                  </a:lnTo>
                  <a:lnTo>
                    <a:pt x="561" y="58"/>
                  </a:lnTo>
                  <a:lnTo>
                    <a:pt x="466" y="58"/>
                  </a:lnTo>
                  <a:lnTo>
                    <a:pt x="466" y="0"/>
                  </a:lnTo>
                  <a:lnTo>
                    <a:pt x="767" y="0"/>
                  </a:lnTo>
                  <a:lnTo>
                    <a:pt x="767" y="58"/>
                  </a:lnTo>
                  <a:lnTo>
                    <a:pt x="672" y="58"/>
                  </a:lnTo>
                  <a:lnTo>
                    <a:pt x="672" y="632"/>
                  </a:lnTo>
                  <a:lnTo>
                    <a:pt x="767" y="632"/>
                  </a:lnTo>
                  <a:lnTo>
                    <a:pt x="767" y="690"/>
                  </a:lnTo>
                  <a:lnTo>
                    <a:pt x="466" y="690"/>
                  </a:lnTo>
                  <a:lnTo>
                    <a:pt x="466" y="632"/>
                  </a:lnTo>
                  <a:lnTo>
                    <a:pt x="561" y="632"/>
                  </a:lnTo>
                  <a:lnTo>
                    <a:pt x="561" y="376"/>
                  </a:lnTo>
                  <a:lnTo>
                    <a:pt x="207" y="376"/>
                  </a:lnTo>
                  <a:lnTo>
                    <a:pt x="207" y="632"/>
                  </a:lnTo>
                  <a:lnTo>
                    <a:pt x="303" y="632"/>
                  </a:lnTo>
                  <a:lnTo>
                    <a:pt x="303" y="690"/>
                  </a:lnTo>
                  <a:lnTo>
                    <a:pt x="0" y="690"/>
                  </a:lnTo>
                  <a:lnTo>
                    <a:pt x="0" y="632"/>
                  </a:lnTo>
                  <a:lnTo>
                    <a:pt x="95" y="632"/>
                  </a:lnTo>
                  <a:lnTo>
                    <a:pt x="95" y="58"/>
                  </a:lnTo>
                  <a:lnTo>
                    <a:pt x="0" y="58"/>
                  </a:lnTo>
                  <a:lnTo>
                    <a:pt x="0" y="0"/>
                  </a:lnTo>
                  <a:lnTo>
                    <a:pt x="303" y="0"/>
                  </a:lnTo>
                  <a:lnTo>
                    <a:pt x="303" y="58"/>
                  </a:lnTo>
                  <a:lnTo>
                    <a:pt x="207" y="58"/>
                  </a:lnTo>
                  <a:lnTo>
                    <a:pt x="207" y="308"/>
                  </a:lnTo>
                  <a:lnTo>
                    <a:pt x="561" y="30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54"/>
            <p:cNvSpPr>
              <a:spLocks noEditPoints="1"/>
            </p:cNvSpPr>
            <p:nvPr/>
          </p:nvSpPr>
          <p:spPr bwMode="auto">
            <a:xfrm>
              <a:off x="4145464" y="2774774"/>
              <a:ext cx="579849" cy="558597"/>
            </a:xfrm>
            <a:custGeom>
              <a:avLst/>
              <a:gdLst>
                <a:gd name="T0" fmla="*/ 118 w 529"/>
                <a:gd name="T1" fmla="*/ 254 h 509"/>
                <a:gd name="T2" fmla="*/ 118 w 529"/>
                <a:gd name="T3" fmla="*/ 254 h 509"/>
                <a:gd name="T4" fmla="*/ 264 w 529"/>
                <a:gd name="T5" fmla="*/ 47 h 509"/>
                <a:gd name="T6" fmla="*/ 411 w 529"/>
                <a:gd name="T7" fmla="*/ 254 h 509"/>
                <a:gd name="T8" fmla="*/ 264 w 529"/>
                <a:gd name="T9" fmla="*/ 462 h 509"/>
                <a:gd name="T10" fmla="*/ 118 w 529"/>
                <a:gd name="T11" fmla="*/ 254 h 509"/>
                <a:gd name="T12" fmla="*/ 0 w 529"/>
                <a:gd name="T13" fmla="*/ 254 h 509"/>
                <a:gd name="T14" fmla="*/ 0 w 529"/>
                <a:gd name="T15" fmla="*/ 254 h 509"/>
                <a:gd name="T16" fmla="*/ 264 w 529"/>
                <a:gd name="T17" fmla="*/ 509 h 509"/>
                <a:gd name="T18" fmla="*/ 529 w 529"/>
                <a:gd name="T19" fmla="*/ 254 h 509"/>
                <a:gd name="T20" fmla="*/ 264 w 529"/>
                <a:gd name="T21" fmla="*/ 0 h 509"/>
                <a:gd name="T22" fmla="*/ 0 w 529"/>
                <a:gd name="T23" fmla="*/ 25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509">
                  <a:moveTo>
                    <a:pt x="118" y="254"/>
                  </a:moveTo>
                  <a:lnTo>
                    <a:pt x="118" y="254"/>
                  </a:lnTo>
                  <a:cubicBezTo>
                    <a:pt x="118" y="124"/>
                    <a:pt x="173" y="47"/>
                    <a:pt x="264" y="47"/>
                  </a:cubicBezTo>
                  <a:cubicBezTo>
                    <a:pt x="357" y="47"/>
                    <a:pt x="411" y="124"/>
                    <a:pt x="411" y="254"/>
                  </a:cubicBezTo>
                  <a:cubicBezTo>
                    <a:pt x="411" y="384"/>
                    <a:pt x="357" y="462"/>
                    <a:pt x="264" y="462"/>
                  </a:cubicBezTo>
                  <a:cubicBezTo>
                    <a:pt x="173" y="462"/>
                    <a:pt x="118" y="384"/>
                    <a:pt x="118" y="254"/>
                  </a:cubicBezTo>
                  <a:close/>
                  <a:moveTo>
                    <a:pt x="0" y="254"/>
                  </a:moveTo>
                  <a:lnTo>
                    <a:pt x="0" y="254"/>
                  </a:lnTo>
                  <a:cubicBezTo>
                    <a:pt x="0" y="397"/>
                    <a:pt x="116" y="509"/>
                    <a:pt x="264" y="509"/>
                  </a:cubicBezTo>
                  <a:cubicBezTo>
                    <a:pt x="413" y="509"/>
                    <a:pt x="529" y="397"/>
                    <a:pt x="529" y="254"/>
                  </a:cubicBezTo>
                  <a:cubicBezTo>
                    <a:pt x="529" y="111"/>
                    <a:pt x="413" y="0"/>
                    <a:pt x="264" y="0"/>
                  </a:cubicBezTo>
                  <a:cubicBezTo>
                    <a:pt x="116" y="0"/>
                    <a:pt x="0" y="111"/>
                    <a:pt x="0" y="25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55"/>
            <p:cNvSpPr>
              <a:spLocks/>
            </p:cNvSpPr>
            <p:nvPr/>
          </p:nvSpPr>
          <p:spPr bwMode="auto">
            <a:xfrm>
              <a:off x="4755670" y="2774774"/>
              <a:ext cx="1004869" cy="540382"/>
            </a:xfrm>
            <a:custGeom>
              <a:avLst/>
              <a:gdLst>
                <a:gd name="T0" fmla="*/ 0 w 916"/>
                <a:gd name="T1" fmla="*/ 448 h 495"/>
                <a:gd name="T2" fmla="*/ 0 w 916"/>
                <a:gd name="T3" fmla="*/ 448 h 495"/>
                <a:gd name="T4" fmla="*/ 85 w 916"/>
                <a:gd name="T5" fmla="*/ 448 h 495"/>
                <a:gd name="T6" fmla="*/ 85 w 916"/>
                <a:gd name="T7" fmla="*/ 61 h 495"/>
                <a:gd name="T8" fmla="*/ 0 w 916"/>
                <a:gd name="T9" fmla="*/ 61 h 495"/>
                <a:gd name="T10" fmla="*/ 0 w 916"/>
                <a:gd name="T11" fmla="*/ 14 h 495"/>
                <a:gd name="T12" fmla="*/ 191 w 916"/>
                <a:gd name="T13" fmla="*/ 14 h 495"/>
                <a:gd name="T14" fmla="*/ 191 w 916"/>
                <a:gd name="T15" fmla="*/ 69 h 495"/>
                <a:gd name="T16" fmla="*/ 381 w 916"/>
                <a:gd name="T17" fmla="*/ 0 h 495"/>
                <a:gd name="T18" fmla="*/ 500 w 916"/>
                <a:gd name="T19" fmla="*/ 80 h 495"/>
                <a:gd name="T20" fmla="*/ 693 w 916"/>
                <a:gd name="T21" fmla="*/ 0 h 495"/>
                <a:gd name="T22" fmla="*/ 831 w 916"/>
                <a:gd name="T23" fmla="*/ 161 h 495"/>
                <a:gd name="T24" fmla="*/ 831 w 916"/>
                <a:gd name="T25" fmla="*/ 448 h 495"/>
                <a:gd name="T26" fmla="*/ 916 w 916"/>
                <a:gd name="T27" fmla="*/ 448 h 495"/>
                <a:gd name="T28" fmla="*/ 916 w 916"/>
                <a:gd name="T29" fmla="*/ 495 h 495"/>
                <a:gd name="T30" fmla="*/ 645 w 916"/>
                <a:gd name="T31" fmla="*/ 495 h 495"/>
                <a:gd name="T32" fmla="*/ 645 w 916"/>
                <a:gd name="T33" fmla="*/ 448 h 495"/>
                <a:gd name="T34" fmla="*/ 726 w 916"/>
                <a:gd name="T35" fmla="*/ 448 h 495"/>
                <a:gd name="T36" fmla="*/ 726 w 916"/>
                <a:gd name="T37" fmla="*/ 192 h 495"/>
                <a:gd name="T38" fmla="*/ 637 w 916"/>
                <a:gd name="T39" fmla="*/ 70 h 495"/>
                <a:gd name="T40" fmla="*/ 511 w 916"/>
                <a:gd name="T41" fmla="*/ 122 h 495"/>
                <a:gd name="T42" fmla="*/ 511 w 916"/>
                <a:gd name="T43" fmla="*/ 448 h 495"/>
                <a:gd name="T44" fmla="*/ 595 w 916"/>
                <a:gd name="T45" fmla="*/ 448 h 495"/>
                <a:gd name="T46" fmla="*/ 595 w 916"/>
                <a:gd name="T47" fmla="*/ 495 h 495"/>
                <a:gd name="T48" fmla="*/ 325 w 916"/>
                <a:gd name="T49" fmla="*/ 495 h 495"/>
                <a:gd name="T50" fmla="*/ 325 w 916"/>
                <a:gd name="T51" fmla="*/ 448 h 495"/>
                <a:gd name="T52" fmla="*/ 405 w 916"/>
                <a:gd name="T53" fmla="*/ 448 h 495"/>
                <a:gd name="T54" fmla="*/ 405 w 916"/>
                <a:gd name="T55" fmla="*/ 207 h 495"/>
                <a:gd name="T56" fmla="*/ 319 w 916"/>
                <a:gd name="T57" fmla="*/ 70 h 495"/>
                <a:gd name="T58" fmla="*/ 191 w 916"/>
                <a:gd name="T59" fmla="*/ 122 h 495"/>
                <a:gd name="T60" fmla="*/ 191 w 916"/>
                <a:gd name="T61" fmla="*/ 448 h 495"/>
                <a:gd name="T62" fmla="*/ 273 w 916"/>
                <a:gd name="T63" fmla="*/ 448 h 495"/>
                <a:gd name="T64" fmla="*/ 273 w 916"/>
                <a:gd name="T65" fmla="*/ 495 h 495"/>
                <a:gd name="T66" fmla="*/ 0 w 916"/>
                <a:gd name="T67" fmla="*/ 495 h 495"/>
                <a:gd name="T68" fmla="*/ 0 w 916"/>
                <a:gd name="T69" fmla="*/ 4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16" h="495">
                  <a:moveTo>
                    <a:pt x="0" y="448"/>
                  </a:moveTo>
                  <a:lnTo>
                    <a:pt x="0" y="448"/>
                  </a:lnTo>
                  <a:lnTo>
                    <a:pt x="85" y="448"/>
                  </a:lnTo>
                  <a:lnTo>
                    <a:pt x="85" y="61"/>
                  </a:lnTo>
                  <a:lnTo>
                    <a:pt x="0" y="61"/>
                  </a:lnTo>
                  <a:lnTo>
                    <a:pt x="0" y="14"/>
                  </a:lnTo>
                  <a:lnTo>
                    <a:pt x="191" y="14"/>
                  </a:lnTo>
                  <a:lnTo>
                    <a:pt x="191" y="69"/>
                  </a:lnTo>
                  <a:cubicBezTo>
                    <a:pt x="265" y="30"/>
                    <a:pt x="320" y="0"/>
                    <a:pt x="381" y="0"/>
                  </a:cubicBezTo>
                  <a:cubicBezTo>
                    <a:pt x="437" y="0"/>
                    <a:pt x="481" y="30"/>
                    <a:pt x="500" y="80"/>
                  </a:cubicBezTo>
                  <a:cubicBezTo>
                    <a:pt x="549" y="42"/>
                    <a:pt x="629" y="0"/>
                    <a:pt x="693" y="0"/>
                  </a:cubicBezTo>
                  <a:cubicBezTo>
                    <a:pt x="783" y="0"/>
                    <a:pt x="831" y="57"/>
                    <a:pt x="831" y="161"/>
                  </a:cubicBezTo>
                  <a:lnTo>
                    <a:pt x="831" y="448"/>
                  </a:lnTo>
                  <a:lnTo>
                    <a:pt x="916" y="448"/>
                  </a:lnTo>
                  <a:lnTo>
                    <a:pt x="916" y="495"/>
                  </a:lnTo>
                  <a:lnTo>
                    <a:pt x="645" y="495"/>
                  </a:lnTo>
                  <a:lnTo>
                    <a:pt x="645" y="448"/>
                  </a:lnTo>
                  <a:lnTo>
                    <a:pt x="726" y="448"/>
                  </a:lnTo>
                  <a:lnTo>
                    <a:pt x="726" y="192"/>
                  </a:lnTo>
                  <a:cubicBezTo>
                    <a:pt x="726" y="109"/>
                    <a:pt x="697" y="70"/>
                    <a:pt x="637" y="70"/>
                  </a:cubicBezTo>
                  <a:cubicBezTo>
                    <a:pt x="601" y="70"/>
                    <a:pt x="554" y="92"/>
                    <a:pt x="511" y="122"/>
                  </a:cubicBezTo>
                  <a:lnTo>
                    <a:pt x="511" y="448"/>
                  </a:lnTo>
                  <a:lnTo>
                    <a:pt x="595" y="448"/>
                  </a:lnTo>
                  <a:lnTo>
                    <a:pt x="595" y="495"/>
                  </a:lnTo>
                  <a:lnTo>
                    <a:pt x="325" y="495"/>
                  </a:lnTo>
                  <a:lnTo>
                    <a:pt x="325" y="448"/>
                  </a:lnTo>
                  <a:lnTo>
                    <a:pt x="405" y="448"/>
                  </a:lnTo>
                  <a:lnTo>
                    <a:pt x="405" y="207"/>
                  </a:lnTo>
                  <a:cubicBezTo>
                    <a:pt x="405" y="125"/>
                    <a:pt x="394" y="70"/>
                    <a:pt x="319" y="70"/>
                  </a:cubicBezTo>
                  <a:cubicBezTo>
                    <a:pt x="275" y="70"/>
                    <a:pt x="245" y="88"/>
                    <a:pt x="191" y="122"/>
                  </a:cubicBezTo>
                  <a:lnTo>
                    <a:pt x="191" y="448"/>
                  </a:lnTo>
                  <a:lnTo>
                    <a:pt x="273" y="448"/>
                  </a:lnTo>
                  <a:lnTo>
                    <a:pt x="273" y="495"/>
                  </a:lnTo>
                  <a:lnTo>
                    <a:pt x="0" y="495"/>
                  </a:lnTo>
                  <a:lnTo>
                    <a:pt x="0" y="4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56"/>
            <p:cNvSpPr>
              <a:spLocks noEditPoints="1"/>
            </p:cNvSpPr>
            <p:nvPr/>
          </p:nvSpPr>
          <p:spPr bwMode="auto">
            <a:xfrm>
              <a:off x="5784826" y="2774774"/>
              <a:ext cx="482702" cy="558597"/>
            </a:xfrm>
            <a:custGeom>
              <a:avLst/>
              <a:gdLst>
                <a:gd name="T0" fmla="*/ 115 w 441"/>
                <a:gd name="T1" fmla="*/ 169 h 509"/>
                <a:gd name="T2" fmla="*/ 115 w 441"/>
                <a:gd name="T3" fmla="*/ 169 h 509"/>
                <a:gd name="T4" fmla="*/ 212 w 441"/>
                <a:gd name="T5" fmla="*/ 47 h 509"/>
                <a:gd name="T6" fmla="*/ 320 w 441"/>
                <a:gd name="T7" fmla="*/ 169 h 509"/>
                <a:gd name="T8" fmla="*/ 115 w 441"/>
                <a:gd name="T9" fmla="*/ 169 h 509"/>
                <a:gd name="T10" fmla="*/ 433 w 441"/>
                <a:gd name="T11" fmla="*/ 216 h 509"/>
                <a:gd name="T12" fmla="*/ 433 w 441"/>
                <a:gd name="T13" fmla="*/ 216 h 509"/>
                <a:gd name="T14" fmla="*/ 219 w 441"/>
                <a:gd name="T15" fmla="*/ 0 h 509"/>
                <a:gd name="T16" fmla="*/ 0 w 441"/>
                <a:gd name="T17" fmla="*/ 240 h 509"/>
                <a:gd name="T18" fmla="*/ 252 w 441"/>
                <a:gd name="T19" fmla="*/ 509 h 509"/>
                <a:gd name="T20" fmla="*/ 433 w 441"/>
                <a:gd name="T21" fmla="*/ 448 h 509"/>
                <a:gd name="T22" fmla="*/ 441 w 441"/>
                <a:gd name="T23" fmla="*/ 396 h 509"/>
                <a:gd name="T24" fmla="*/ 281 w 441"/>
                <a:gd name="T25" fmla="*/ 451 h 509"/>
                <a:gd name="T26" fmla="*/ 115 w 441"/>
                <a:gd name="T27" fmla="*/ 216 h 509"/>
                <a:gd name="T28" fmla="*/ 433 w 441"/>
                <a:gd name="T29" fmla="*/ 21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509">
                  <a:moveTo>
                    <a:pt x="115" y="169"/>
                  </a:moveTo>
                  <a:lnTo>
                    <a:pt x="115" y="169"/>
                  </a:lnTo>
                  <a:cubicBezTo>
                    <a:pt x="122" y="87"/>
                    <a:pt x="148" y="47"/>
                    <a:pt x="212" y="47"/>
                  </a:cubicBezTo>
                  <a:cubicBezTo>
                    <a:pt x="273" y="47"/>
                    <a:pt x="311" y="91"/>
                    <a:pt x="320" y="169"/>
                  </a:cubicBezTo>
                  <a:lnTo>
                    <a:pt x="115" y="169"/>
                  </a:lnTo>
                  <a:close/>
                  <a:moveTo>
                    <a:pt x="433" y="216"/>
                  </a:moveTo>
                  <a:lnTo>
                    <a:pt x="433" y="216"/>
                  </a:lnTo>
                  <a:cubicBezTo>
                    <a:pt x="414" y="77"/>
                    <a:pt x="338" y="0"/>
                    <a:pt x="219" y="0"/>
                  </a:cubicBezTo>
                  <a:cubicBezTo>
                    <a:pt x="86" y="0"/>
                    <a:pt x="0" y="94"/>
                    <a:pt x="0" y="240"/>
                  </a:cubicBezTo>
                  <a:cubicBezTo>
                    <a:pt x="0" y="375"/>
                    <a:pt x="88" y="509"/>
                    <a:pt x="252" y="509"/>
                  </a:cubicBezTo>
                  <a:cubicBezTo>
                    <a:pt x="318" y="509"/>
                    <a:pt x="354" y="496"/>
                    <a:pt x="433" y="448"/>
                  </a:cubicBezTo>
                  <a:lnTo>
                    <a:pt x="441" y="396"/>
                  </a:lnTo>
                  <a:cubicBezTo>
                    <a:pt x="383" y="433"/>
                    <a:pt x="330" y="451"/>
                    <a:pt x="281" y="451"/>
                  </a:cubicBezTo>
                  <a:cubicBezTo>
                    <a:pt x="178" y="451"/>
                    <a:pt x="115" y="354"/>
                    <a:pt x="115" y="216"/>
                  </a:cubicBezTo>
                  <a:lnTo>
                    <a:pt x="433" y="21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57"/>
            <p:cNvSpPr>
              <a:spLocks/>
            </p:cNvSpPr>
            <p:nvPr/>
          </p:nvSpPr>
          <p:spPr bwMode="auto">
            <a:xfrm>
              <a:off x="6328243" y="2486366"/>
              <a:ext cx="297514" cy="828789"/>
            </a:xfrm>
            <a:custGeom>
              <a:avLst/>
              <a:gdLst>
                <a:gd name="T0" fmla="*/ 0 w 273"/>
                <a:gd name="T1" fmla="*/ 711 h 758"/>
                <a:gd name="T2" fmla="*/ 0 w 273"/>
                <a:gd name="T3" fmla="*/ 711 h 758"/>
                <a:gd name="T4" fmla="*/ 85 w 273"/>
                <a:gd name="T5" fmla="*/ 711 h 758"/>
                <a:gd name="T6" fmla="*/ 85 w 273"/>
                <a:gd name="T7" fmla="*/ 47 h 758"/>
                <a:gd name="T8" fmla="*/ 0 w 273"/>
                <a:gd name="T9" fmla="*/ 47 h 758"/>
                <a:gd name="T10" fmla="*/ 0 w 273"/>
                <a:gd name="T11" fmla="*/ 0 h 758"/>
                <a:gd name="T12" fmla="*/ 191 w 273"/>
                <a:gd name="T13" fmla="*/ 0 h 758"/>
                <a:gd name="T14" fmla="*/ 191 w 273"/>
                <a:gd name="T15" fmla="*/ 711 h 758"/>
                <a:gd name="T16" fmla="*/ 273 w 273"/>
                <a:gd name="T17" fmla="*/ 711 h 758"/>
                <a:gd name="T18" fmla="*/ 273 w 273"/>
                <a:gd name="T19" fmla="*/ 758 h 758"/>
                <a:gd name="T20" fmla="*/ 0 w 273"/>
                <a:gd name="T21" fmla="*/ 758 h 758"/>
                <a:gd name="T22" fmla="*/ 0 w 273"/>
                <a:gd name="T23" fmla="*/ 71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758">
                  <a:moveTo>
                    <a:pt x="0" y="711"/>
                  </a:moveTo>
                  <a:lnTo>
                    <a:pt x="0" y="711"/>
                  </a:lnTo>
                  <a:lnTo>
                    <a:pt x="85" y="711"/>
                  </a:lnTo>
                  <a:lnTo>
                    <a:pt x="85" y="47"/>
                  </a:lnTo>
                  <a:lnTo>
                    <a:pt x="0" y="47"/>
                  </a:lnTo>
                  <a:lnTo>
                    <a:pt x="0" y="0"/>
                  </a:lnTo>
                  <a:lnTo>
                    <a:pt x="191" y="0"/>
                  </a:lnTo>
                  <a:lnTo>
                    <a:pt x="191" y="711"/>
                  </a:lnTo>
                  <a:lnTo>
                    <a:pt x="273" y="711"/>
                  </a:lnTo>
                  <a:lnTo>
                    <a:pt x="273" y="758"/>
                  </a:lnTo>
                  <a:lnTo>
                    <a:pt x="0" y="758"/>
                  </a:lnTo>
                  <a:lnTo>
                    <a:pt x="0" y="71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58"/>
            <p:cNvSpPr>
              <a:spLocks noEditPoints="1"/>
            </p:cNvSpPr>
            <p:nvPr/>
          </p:nvSpPr>
          <p:spPr bwMode="auto">
            <a:xfrm>
              <a:off x="6689511" y="2774774"/>
              <a:ext cx="485737" cy="558597"/>
            </a:xfrm>
            <a:custGeom>
              <a:avLst/>
              <a:gdLst>
                <a:gd name="T0" fmla="*/ 240 w 445"/>
                <a:gd name="T1" fmla="*/ 268 h 509"/>
                <a:gd name="T2" fmla="*/ 240 w 445"/>
                <a:gd name="T3" fmla="*/ 268 h 509"/>
                <a:gd name="T4" fmla="*/ 240 w 445"/>
                <a:gd name="T5" fmla="*/ 397 h 509"/>
                <a:gd name="T6" fmla="*/ 162 w 445"/>
                <a:gd name="T7" fmla="*/ 433 h 509"/>
                <a:gd name="T8" fmla="*/ 99 w 445"/>
                <a:gd name="T9" fmla="*/ 368 h 509"/>
                <a:gd name="T10" fmla="*/ 240 w 445"/>
                <a:gd name="T11" fmla="*/ 268 h 509"/>
                <a:gd name="T12" fmla="*/ 23 w 445"/>
                <a:gd name="T13" fmla="*/ 113 h 509"/>
                <a:gd name="T14" fmla="*/ 23 w 445"/>
                <a:gd name="T15" fmla="*/ 113 h 509"/>
                <a:gd name="T16" fmla="*/ 159 w 445"/>
                <a:gd name="T17" fmla="*/ 61 h 509"/>
                <a:gd name="T18" fmla="*/ 240 w 445"/>
                <a:gd name="T19" fmla="*/ 156 h 509"/>
                <a:gd name="T20" fmla="*/ 240 w 445"/>
                <a:gd name="T21" fmla="*/ 221 h 509"/>
                <a:gd name="T22" fmla="*/ 134 w 445"/>
                <a:gd name="T23" fmla="*/ 247 h 509"/>
                <a:gd name="T24" fmla="*/ 0 w 445"/>
                <a:gd name="T25" fmla="*/ 382 h 509"/>
                <a:gd name="T26" fmla="*/ 112 w 445"/>
                <a:gd name="T27" fmla="*/ 509 h 509"/>
                <a:gd name="T28" fmla="*/ 253 w 445"/>
                <a:gd name="T29" fmla="*/ 437 h 509"/>
                <a:gd name="T30" fmla="*/ 340 w 445"/>
                <a:gd name="T31" fmla="*/ 509 h 509"/>
                <a:gd name="T32" fmla="*/ 445 w 445"/>
                <a:gd name="T33" fmla="*/ 470 h 509"/>
                <a:gd name="T34" fmla="*/ 445 w 445"/>
                <a:gd name="T35" fmla="*/ 437 h 509"/>
                <a:gd name="T36" fmla="*/ 395 w 445"/>
                <a:gd name="T37" fmla="*/ 444 h 509"/>
                <a:gd name="T38" fmla="*/ 346 w 445"/>
                <a:gd name="T39" fmla="*/ 366 h 509"/>
                <a:gd name="T40" fmla="*/ 346 w 445"/>
                <a:gd name="T41" fmla="*/ 169 h 509"/>
                <a:gd name="T42" fmla="*/ 195 w 445"/>
                <a:gd name="T43" fmla="*/ 0 h 509"/>
                <a:gd name="T44" fmla="*/ 12 w 445"/>
                <a:gd name="T45" fmla="*/ 79 h 509"/>
                <a:gd name="T46" fmla="*/ 23 w 445"/>
                <a:gd name="T47"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5" h="509">
                  <a:moveTo>
                    <a:pt x="240" y="268"/>
                  </a:moveTo>
                  <a:lnTo>
                    <a:pt x="240" y="268"/>
                  </a:lnTo>
                  <a:lnTo>
                    <a:pt x="240" y="397"/>
                  </a:lnTo>
                  <a:cubicBezTo>
                    <a:pt x="210" y="421"/>
                    <a:pt x="185" y="433"/>
                    <a:pt x="162" y="433"/>
                  </a:cubicBezTo>
                  <a:cubicBezTo>
                    <a:pt x="126" y="433"/>
                    <a:pt x="99" y="405"/>
                    <a:pt x="99" y="368"/>
                  </a:cubicBezTo>
                  <a:cubicBezTo>
                    <a:pt x="99" y="321"/>
                    <a:pt x="140" y="292"/>
                    <a:pt x="240" y="268"/>
                  </a:cubicBezTo>
                  <a:close/>
                  <a:moveTo>
                    <a:pt x="23" y="113"/>
                  </a:moveTo>
                  <a:lnTo>
                    <a:pt x="23" y="113"/>
                  </a:lnTo>
                  <a:cubicBezTo>
                    <a:pt x="81" y="77"/>
                    <a:pt x="122" y="61"/>
                    <a:pt x="159" y="61"/>
                  </a:cubicBezTo>
                  <a:cubicBezTo>
                    <a:pt x="223" y="61"/>
                    <a:pt x="240" y="100"/>
                    <a:pt x="240" y="156"/>
                  </a:cubicBezTo>
                  <a:lnTo>
                    <a:pt x="240" y="221"/>
                  </a:lnTo>
                  <a:lnTo>
                    <a:pt x="134" y="247"/>
                  </a:lnTo>
                  <a:cubicBezTo>
                    <a:pt x="40" y="270"/>
                    <a:pt x="0" y="311"/>
                    <a:pt x="0" y="382"/>
                  </a:cubicBezTo>
                  <a:cubicBezTo>
                    <a:pt x="0" y="452"/>
                    <a:pt x="49" y="509"/>
                    <a:pt x="112" y="509"/>
                  </a:cubicBezTo>
                  <a:cubicBezTo>
                    <a:pt x="154" y="509"/>
                    <a:pt x="195" y="480"/>
                    <a:pt x="253" y="437"/>
                  </a:cubicBezTo>
                  <a:cubicBezTo>
                    <a:pt x="278" y="488"/>
                    <a:pt x="303" y="509"/>
                    <a:pt x="340" y="509"/>
                  </a:cubicBezTo>
                  <a:cubicBezTo>
                    <a:pt x="373" y="509"/>
                    <a:pt x="409" y="495"/>
                    <a:pt x="445" y="470"/>
                  </a:cubicBezTo>
                  <a:lnTo>
                    <a:pt x="445" y="437"/>
                  </a:lnTo>
                  <a:cubicBezTo>
                    <a:pt x="435" y="440"/>
                    <a:pt x="405" y="444"/>
                    <a:pt x="395" y="444"/>
                  </a:cubicBezTo>
                  <a:cubicBezTo>
                    <a:pt x="367" y="444"/>
                    <a:pt x="346" y="414"/>
                    <a:pt x="346" y="366"/>
                  </a:cubicBezTo>
                  <a:lnTo>
                    <a:pt x="346" y="169"/>
                  </a:lnTo>
                  <a:cubicBezTo>
                    <a:pt x="346" y="64"/>
                    <a:pt x="288" y="0"/>
                    <a:pt x="195" y="0"/>
                  </a:cubicBezTo>
                  <a:cubicBezTo>
                    <a:pt x="137" y="0"/>
                    <a:pt x="69" y="29"/>
                    <a:pt x="12" y="79"/>
                  </a:cubicBezTo>
                  <a:lnTo>
                    <a:pt x="23" y="11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59"/>
            <p:cNvSpPr>
              <a:spLocks/>
            </p:cNvSpPr>
            <p:nvPr/>
          </p:nvSpPr>
          <p:spPr bwMode="auto">
            <a:xfrm>
              <a:off x="7208642" y="2774774"/>
              <a:ext cx="646638" cy="540382"/>
            </a:xfrm>
            <a:custGeom>
              <a:avLst/>
              <a:gdLst>
                <a:gd name="T0" fmla="*/ 0 w 590"/>
                <a:gd name="T1" fmla="*/ 448 h 495"/>
                <a:gd name="T2" fmla="*/ 0 w 590"/>
                <a:gd name="T3" fmla="*/ 448 h 495"/>
                <a:gd name="T4" fmla="*/ 87 w 590"/>
                <a:gd name="T5" fmla="*/ 448 h 495"/>
                <a:gd name="T6" fmla="*/ 87 w 590"/>
                <a:gd name="T7" fmla="*/ 61 h 495"/>
                <a:gd name="T8" fmla="*/ 0 w 590"/>
                <a:gd name="T9" fmla="*/ 61 h 495"/>
                <a:gd name="T10" fmla="*/ 0 w 590"/>
                <a:gd name="T11" fmla="*/ 14 h 495"/>
                <a:gd name="T12" fmla="*/ 193 w 590"/>
                <a:gd name="T13" fmla="*/ 14 h 495"/>
                <a:gd name="T14" fmla="*/ 193 w 590"/>
                <a:gd name="T15" fmla="*/ 68 h 495"/>
                <a:gd name="T16" fmla="*/ 372 w 590"/>
                <a:gd name="T17" fmla="*/ 0 h 495"/>
                <a:gd name="T18" fmla="*/ 504 w 590"/>
                <a:gd name="T19" fmla="*/ 140 h 495"/>
                <a:gd name="T20" fmla="*/ 504 w 590"/>
                <a:gd name="T21" fmla="*/ 448 h 495"/>
                <a:gd name="T22" fmla="*/ 590 w 590"/>
                <a:gd name="T23" fmla="*/ 448 h 495"/>
                <a:gd name="T24" fmla="*/ 590 w 590"/>
                <a:gd name="T25" fmla="*/ 495 h 495"/>
                <a:gd name="T26" fmla="*/ 322 w 590"/>
                <a:gd name="T27" fmla="*/ 495 h 495"/>
                <a:gd name="T28" fmla="*/ 322 w 590"/>
                <a:gd name="T29" fmla="*/ 448 h 495"/>
                <a:gd name="T30" fmla="*/ 398 w 590"/>
                <a:gd name="T31" fmla="*/ 448 h 495"/>
                <a:gd name="T32" fmla="*/ 398 w 590"/>
                <a:gd name="T33" fmla="*/ 164 h 495"/>
                <a:gd name="T34" fmla="*/ 313 w 590"/>
                <a:gd name="T35" fmla="*/ 64 h 495"/>
                <a:gd name="T36" fmla="*/ 193 w 590"/>
                <a:gd name="T37" fmla="*/ 115 h 495"/>
                <a:gd name="T38" fmla="*/ 193 w 590"/>
                <a:gd name="T39" fmla="*/ 448 h 495"/>
                <a:gd name="T40" fmla="*/ 273 w 590"/>
                <a:gd name="T41" fmla="*/ 448 h 495"/>
                <a:gd name="T42" fmla="*/ 273 w 590"/>
                <a:gd name="T43" fmla="*/ 495 h 495"/>
                <a:gd name="T44" fmla="*/ 0 w 590"/>
                <a:gd name="T45" fmla="*/ 495 h 495"/>
                <a:gd name="T46" fmla="*/ 0 w 590"/>
                <a:gd name="T47" fmla="*/ 4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0" h="495">
                  <a:moveTo>
                    <a:pt x="0" y="448"/>
                  </a:moveTo>
                  <a:lnTo>
                    <a:pt x="0" y="448"/>
                  </a:lnTo>
                  <a:lnTo>
                    <a:pt x="87" y="448"/>
                  </a:lnTo>
                  <a:lnTo>
                    <a:pt x="87" y="61"/>
                  </a:lnTo>
                  <a:lnTo>
                    <a:pt x="0" y="61"/>
                  </a:lnTo>
                  <a:lnTo>
                    <a:pt x="0" y="14"/>
                  </a:lnTo>
                  <a:lnTo>
                    <a:pt x="193" y="14"/>
                  </a:lnTo>
                  <a:lnTo>
                    <a:pt x="193" y="68"/>
                  </a:lnTo>
                  <a:cubicBezTo>
                    <a:pt x="250" y="26"/>
                    <a:pt x="307" y="0"/>
                    <a:pt x="372" y="0"/>
                  </a:cubicBezTo>
                  <a:cubicBezTo>
                    <a:pt x="448" y="0"/>
                    <a:pt x="504" y="48"/>
                    <a:pt x="504" y="140"/>
                  </a:cubicBezTo>
                  <a:lnTo>
                    <a:pt x="504" y="448"/>
                  </a:lnTo>
                  <a:lnTo>
                    <a:pt x="590" y="448"/>
                  </a:lnTo>
                  <a:lnTo>
                    <a:pt x="590" y="495"/>
                  </a:lnTo>
                  <a:lnTo>
                    <a:pt x="322" y="495"/>
                  </a:lnTo>
                  <a:lnTo>
                    <a:pt x="322" y="448"/>
                  </a:lnTo>
                  <a:lnTo>
                    <a:pt x="398" y="448"/>
                  </a:lnTo>
                  <a:lnTo>
                    <a:pt x="398" y="164"/>
                  </a:lnTo>
                  <a:cubicBezTo>
                    <a:pt x="398" y="99"/>
                    <a:pt x="363" y="64"/>
                    <a:pt x="313" y="64"/>
                  </a:cubicBezTo>
                  <a:cubicBezTo>
                    <a:pt x="277" y="64"/>
                    <a:pt x="234" y="83"/>
                    <a:pt x="193" y="115"/>
                  </a:cubicBezTo>
                  <a:lnTo>
                    <a:pt x="193" y="448"/>
                  </a:lnTo>
                  <a:lnTo>
                    <a:pt x="273" y="448"/>
                  </a:lnTo>
                  <a:lnTo>
                    <a:pt x="273" y="495"/>
                  </a:lnTo>
                  <a:lnTo>
                    <a:pt x="0" y="495"/>
                  </a:lnTo>
                  <a:lnTo>
                    <a:pt x="0" y="4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60"/>
            <p:cNvSpPr>
              <a:spLocks noEditPoints="1"/>
            </p:cNvSpPr>
            <p:nvPr/>
          </p:nvSpPr>
          <p:spPr bwMode="auto">
            <a:xfrm>
              <a:off x="7882602" y="2486366"/>
              <a:ext cx="604136" cy="828789"/>
            </a:xfrm>
            <a:custGeom>
              <a:avLst/>
              <a:gdLst>
                <a:gd name="T0" fmla="*/ 360 w 552"/>
                <a:gd name="T1" fmla="*/ 711 h 758"/>
                <a:gd name="T2" fmla="*/ 360 w 552"/>
                <a:gd name="T3" fmla="*/ 711 h 758"/>
                <a:gd name="T4" fmla="*/ 314 w 552"/>
                <a:gd name="T5" fmla="*/ 711 h 758"/>
                <a:gd name="T6" fmla="*/ 118 w 552"/>
                <a:gd name="T7" fmla="*/ 509 h 758"/>
                <a:gd name="T8" fmla="*/ 247 w 552"/>
                <a:gd name="T9" fmla="*/ 324 h 758"/>
                <a:gd name="T10" fmla="*/ 360 w 552"/>
                <a:gd name="T11" fmla="*/ 378 h 758"/>
                <a:gd name="T12" fmla="*/ 360 w 552"/>
                <a:gd name="T13" fmla="*/ 711 h 758"/>
                <a:gd name="T14" fmla="*/ 275 w 552"/>
                <a:gd name="T15" fmla="*/ 47 h 758"/>
                <a:gd name="T16" fmla="*/ 275 w 552"/>
                <a:gd name="T17" fmla="*/ 47 h 758"/>
                <a:gd name="T18" fmla="*/ 360 w 552"/>
                <a:gd name="T19" fmla="*/ 47 h 758"/>
                <a:gd name="T20" fmla="*/ 360 w 552"/>
                <a:gd name="T21" fmla="*/ 324 h 758"/>
                <a:gd name="T22" fmla="*/ 214 w 552"/>
                <a:gd name="T23" fmla="*/ 263 h 758"/>
                <a:gd name="T24" fmla="*/ 0 w 552"/>
                <a:gd name="T25" fmla="*/ 509 h 758"/>
                <a:gd name="T26" fmla="*/ 275 w 552"/>
                <a:gd name="T27" fmla="*/ 758 h 758"/>
                <a:gd name="T28" fmla="*/ 552 w 552"/>
                <a:gd name="T29" fmla="*/ 758 h 758"/>
                <a:gd name="T30" fmla="*/ 552 w 552"/>
                <a:gd name="T31" fmla="*/ 711 h 758"/>
                <a:gd name="T32" fmla="*/ 466 w 552"/>
                <a:gd name="T33" fmla="*/ 711 h 758"/>
                <a:gd name="T34" fmla="*/ 466 w 552"/>
                <a:gd name="T35" fmla="*/ 0 h 758"/>
                <a:gd name="T36" fmla="*/ 275 w 552"/>
                <a:gd name="T37" fmla="*/ 0 h 758"/>
                <a:gd name="T38" fmla="*/ 275 w 552"/>
                <a:gd name="T39" fmla="*/ 47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2" h="758">
                  <a:moveTo>
                    <a:pt x="360" y="711"/>
                  </a:moveTo>
                  <a:lnTo>
                    <a:pt x="360" y="711"/>
                  </a:lnTo>
                  <a:lnTo>
                    <a:pt x="314" y="711"/>
                  </a:lnTo>
                  <a:cubicBezTo>
                    <a:pt x="200" y="711"/>
                    <a:pt x="118" y="657"/>
                    <a:pt x="118" y="509"/>
                  </a:cubicBezTo>
                  <a:cubicBezTo>
                    <a:pt x="118" y="392"/>
                    <a:pt x="167" y="324"/>
                    <a:pt x="247" y="324"/>
                  </a:cubicBezTo>
                  <a:cubicBezTo>
                    <a:pt x="284" y="324"/>
                    <a:pt x="325" y="342"/>
                    <a:pt x="360" y="378"/>
                  </a:cubicBezTo>
                  <a:lnTo>
                    <a:pt x="360" y="711"/>
                  </a:lnTo>
                  <a:close/>
                  <a:moveTo>
                    <a:pt x="275" y="47"/>
                  </a:moveTo>
                  <a:lnTo>
                    <a:pt x="275" y="47"/>
                  </a:lnTo>
                  <a:lnTo>
                    <a:pt x="360" y="47"/>
                  </a:lnTo>
                  <a:lnTo>
                    <a:pt x="360" y="324"/>
                  </a:lnTo>
                  <a:cubicBezTo>
                    <a:pt x="313" y="283"/>
                    <a:pt x="262" y="263"/>
                    <a:pt x="214" y="263"/>
                  </a:cubicBezTo>
                  <a:cubicBezTo>
                    <a:pt x="98" y="263"/>
                    <a:pt x="0" y="374"/>
                    <a:pt x="0" y="509"/>
                  </a:cubicBezTo>
                  <a:cubicBezTo>
                    <a:pt x="0" y="661"/>
                    <a:pt x="108" y="758"/>
                    <a:pt x="275" y="758"/>
                  </a:cubicBezTo>
                  <a:lnTo>
                    <a:pt x="552" y="758"/>
                  </a:lnTo>
                  <a:lnTo>
                    <a:pt x="552" y="711"/>
                  </a:lnTo>
                  <a:lnTo>
                    <a:pt x="466" y="711"/>
                  </a:lnTo>
                  <a:lnTo>
                    <a:pt x="466" y="0"/>
                  </a:lnTo>
                  <a:lnTo>
                    <a:pt x="275" y="0"/>
                  </a:lnTo>
                  <a:lnTo>
                    <a:pt x="275" y="4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61"/>
            <p:cNvSpPr>
              <a:spLocks/>
            </p:cNvSpPr>
            <p:nvPr/>
          </p:nvSpPr>
          <p:spPr bwMode="auto">
            <a:xfrm>
              <a:off x="3316674" y="3494270"/>
              <a:ext cx="455378" cy="786287"/>
            </a:xfrm>
            <a:custGeom>
              <a:avLst/>
              <a:gdLst>
                <a:gd name="T0" fmla="*/ 4 w 415"/>
                <a:gd name="T1" fmla="*/ 496 h 717"/>
                <a:gd name="T2" fmla="*/ 4 w 415"/>
                <a:gd name="T3" fmla="*/ 496 h 717"/>
                <a:gd name="T4" fmla="*/ 61 w 415"/>
                <a:gd name="T5" fmla="*/ 496 h 717"/>
                <a:gd name="T6" fmla="*/ 61 w 415"/>
                <a:gd name="T7" fmla="*/ 584 h 717"/>
                <a:gd name="T8" fmla="*/ 201 w 415"/>
                <a:gd name="T9" fmla="*/ 663 h 717"/>
                <a:gd name="T10" fmla="*/ 316 w 415"/>
                <a:gd name="T11" fmla="*/ 553 h 717"/>
                <a:gd name="T12" fmla="*/ 62 w 415"/>
                <a:gd name="T13" fmla="*/ 320 h 717"/>
                <a:gd name="T14" fmla="*/ 0 w 415"/>
                <a:gd name="T15" fmla="*/ 181 h 717"/>
                <a:gd name="T16" fmla="*/ 196 w 415"/>
                <a:gd name="T17" fmla="*/ 2 h 717"/>
                <a:gd name="T18" fmla="*/ 330 w 415"/>
                <a:gd name="T19" fmla="*/ 37 h 717"/>
                <a:gd name="T20" fmla="*/ 330 w 415"/>
                <a:gd name="T21" fmla="*/ 0 h 717"/>
                <a:gd name="T22" fmla="*/ 387 w 415"/>
                <a:gd name="T23" fmla="*/ 0 h 717"/>
                <a:gd name="T24" fmla="*/ 387 w 415"/>
                <a:gd name="T25" fmla="*/ 188 h 717"/>
                <a:gd name="T26" fmla="*/ 330 w 415"/>
                <a:gd name="T27" fmla="*/ 188 h 717"/>
                <a:gd name="T28" fmla="*/ 330 w 415"/>
                <a:gd name="T29" fmla="*/ 113 h 717"/>
                <a:gd name="T30" fmla="*/ 210 w 415"/>
                <a:gd name="T31" fmla="*/ 54 h 717"/>
                <a:gd name="T32" fmla="*/ 99 w 415"/>
                <a:gd name="T33" fmla="*/ 153 h 717"/>
                <a:gd name="T34" fmla="*/ 356 w 415"/>
                <a:gd name="T35" fmla="*/ 376 h 717"/>
                <a:gd name="T36" fmla="*/ 415 w 415"/>
                <a:gd name="T37" fmla="*/ 516 h 717"/>
                <a:gd name="T38" fmla="*/ 207 w 415"/>
                <a:gd name="T39" fmla="*/ 715 h 717"/>
                <a:gd name="T40" fmla="*/ 61 w 415"/>
                <a:gd name="T41" fmla="*/ 667 h 717"/>
                <a:gd name="T42" fmla="*/ 61 w 415"/>
                <a:gd name="T43" fmla="*/ 717 h 717"/>
                <a:gd name="T44" fmla="*/ 4 w 415"/>
                <a:gd name="T45" fmla="*/ 717 h 717"/>
                <a:gd name="T46" fmla="*/ 4 w 415"/>
                <a:gd name="T47" fmla="*/ 496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5" h="717">
                  <a:moveTo>
                    <a:pt x="4" y="496"/>
                  </a:moveTo>
                  <a:lnTo>
                    <a:pt x="4" y="496"/>
                  </a:lnTo>
                  <a:lnTo>
                    <a:pt x="61" y="496"/>
                  </a:lnTo>
                  <a:lnTo>
                    <a:pt x="61" y="584"/>
                  </a:lnTo>
                  <a:cubicBezTo>
                    <a:pt x="107" y="639"/>
                    <a:pt x="152" y="663"/>
                    <a:pt x="201" y="663"/>
                  </a:cubicBezTo>
                  <a:cubicBezTo>
                    <a:pt x="265" y="663"/>
                    <a:pt x="316" y="615"/>
                    <a:pt x="316" y="553"/>
                  </a:cubicBezTo>
                  <a:cubicBezTo>
                    <a:pt x="316" y="436"/>
                    <a:pt x="156" y="413"/>
                    <a:pt x="62" y="320"/>
                  </a:cubicBezTo>
                  <a:cubicBezTo>
                    <a:pt x="18" y="275"/>
                    <a:pt x="0" y="228"/>
                    <a:pt x="0" y="181"/>
                  </a:cubicBezTo>
                  <a:cubicBezTo>
                    <a:pt x="0" y="90"/>
                    <a:pt x="76" y="2"/>
                    <a:pt x="196" y="2"/>
                  </a:cubicBezTo>
                  <a:cubicBezTo>
                    <a:pt x="246" y="2"/>
                    <a:pt x="290" y="11"/>
                    <a:pt x="330" y="37"/>
                  </a:cubicBezTo>
                  <a:lnTo>
                    <a:pt x="330" y="0"/>
                  </a:lnTo>
                  <a:lnTo>
                    <a:pt x="387" y="0"/>
                  </a:lnTo>
                  <a:lnTo>
                    <a:pt x="387" y="188"/>
                  </a:lnTo>
                  <a:lnTo>
                    <a:pt x="330" y="188"/>
                  </a:lnTo>
                  <a:lnTo>
                    <a:pt x="330" y="113"/>
                  </a:lnTo>
                  <a:cubicBezTo>
                    <a:pt x="301" y="76"/>
                    <a:pt x="257" y="54"/>
                    <a:pt x="210" y="54"/>
                  </a:cubicBezTo>
                  <a:cubicBezTo>
                    <a:pt x="133" y="54"/>
                    <a:pt x="99" y="100"/>
                    <a:pt x="99" y="153"/>
                  </a:cubicBezTo>
                  <a:cubicBezTo>
                    <a:pt x="99" y="261"/>
                    <a:pt x="257" y="277"/>
                    <a:pt x="356" y="376"/>
                  </a:cubicBezTo>
                  <a:cubicBezTo>
                    <a:pt x="400" y="420"/>
                    <a:pt x="415" y="459"/>
                    <a:pt x="415" y="516"/>
                  </a:cubicBezTo>
                  <a:cubicBezTo>
                    <a:pt x="415" y="633"/>
                    <a:pt x="332" y="715"/>
                    <a:pt x="207" y="715"/>
                  </a:cubicBezTo>
                  <a:cubicBezTo>
                    <a:pt x="155" y="715"/>
                    <a:pt x="113" y="699"/>
                    <a:pt x="61" y="667"/>
                  </a:cubicBezTo>
                  <a:lnTo>
                    <a:pt x="61" y="717"/>
                  </a:lnTo>
                  <a:lnTo>
                    <a:pt x="4" y="717"/>
                  </a:lnTo>
                  <a:lnTo>
                    <a:pt x="4" y="49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62"/>
            <p:cNvSpPr>
              <a:spLocks noEditPoints="1"/>
            </p:cNvSpPr>
            <p:nvPr/>
          </p:nvSpPr>
          <p:spPr bwMode="auto">
            <a:xfrm>
              <a:off x="3847950" y="3721961"/>
              <a:ext cx="482702" cy="558597"/>
            </a:xfrm>
            <a:custGeom>
              <a:avLst/>
              <a:gdLst>
                <a:gd name="T0" fmla="*/ 115 w 441"/>
                <a:gd name="T1" fmla="*/ 170 h 509"/>
                <a:gd name="T2" fmla="*/ 115 w 441"/>
                <a:gd name="T3" fmla="*/ 170 h 509"/>
                <a:gd name="T4" fmla="*/ 212 w 441"/>
                <a:gd name="T5" fmla="*/ 47 h 509"/>
                <a:gd name="T6" fmla="*/ 320 w 441"/>
                <a:gd name="T7" fmla="*/ 170 h 509"/>
                <a:gd name="T8" fmla="*/ 115 w 441"/>
                <a:gd name="T9" fmla="*/ 170 h 509"/>
                <a:gd name="T10" fmla="*/ 433 w 441"/>
                <a:gd name="T11" fmla="*/ 217 h 509"/>
                <a:gd name="T12" fmla="*/ 433 w 441"/>
                <a:gd name="T13" fmla="*/ 217 h 509"/>
                <a:gd name="T14" fmla="*/ 219 w 441"/>
                <a:gd name="T15" fmla="*/ 0 h 509"/>
                <a:gd name="T16" fmla="*/ 0 w 441"/>
                <a:gd name="T17" fmla="*/ 241 h 509"/>
                <a:gd name="T18" fmla="*/ 252 w 441"/>
                <a:gd name="T19" fmla="*/ 509 h 509"/>
                <a:gd name="T20" fmla="*/ 433 w 441"/>
                <a:gd name="T21" fmla="*/ 448 h 509"/>
                <a:gd name="T22" fmla="*/ 441 w 441"/>
                <a:gd name="T23" fmla="*/ 396 h 509"/>
                <a:gd name="T24" fmla="*/ 281 w 441"/>
                <a:gd name="T25" fmla="*/ 452 h 509"/>
                <a:gd name="T26" fmla="*/ 115 w 441"/>
                <a:gd name="T27" fmla="*/ 217 h 509"/>
                <a:gd name="T28" fmla="*/ 433 w 441"/>
                <a:gd name="T29" fmla="*/ 21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509">
                  <a:moveTo>
                    <a:pt x="115" y="170"/>
                  </a:moveTo>
                  <a:lnTo>
                    <a:pt x="115" y="170"/>
                  </a:lnTo>
                  <a:cubicBezTo>
                    <a:pt x="122" y="88"/>
                    <a:pt x="148" y="47"/>
                    <a:pt x="212" y="47"/>
                  </a:cubicBezTo>
                  <a:cubicBezTo>
                    <a:pt x="273" y="47"/>
                    <a:pt x="311" y="91"/>
                    <a:pt x="320" y="170"/>
                  </a:cubicBezTo>
                  <a:lnTo>
                    <a:pt x="115" y="170"/>
                  </a:lnTo>
                  <a:close/>
                  <a:moveTo>
                    <a:pt x="433" y="217"/>
                  </a:moveTo>
                  <a:lnTo>
                    <a:pt x="433" y="217"/>
                  </a:lnTo>
                  <a:cubicBezTo>
                    <a:pt x="414" y="77"/>
                    <a:pt x="338" y="0"/>
                    <a:pt x="219" y="0"/>
                  </a:cubicBezTo>
                  <a:cubicBezTo>
                    <a:pt x="86" y="0"/>
                    <a:pt x="0" y="95"/>
                    <a:pt x="0" y="241"/>
                  </a:cubicBezTo>
                  <a:cubicBezTo>
                    <a:pt x="0" y="376"/>
                    <a:pt x="89" y="509"/>
                    <a:pt x="252" y="509"/>
                  </a:cubicBezTo>
                  <a:cubicBezTo>
                    <a:pt x="318" y="509"/>
                    <a:pt x="355" y="497"/>
                    <a:pt x="433" y="448"/>
                  </a:cubicBezTo>
                  <a:lnTo>
                    <a:pt x="441" y="396"/>
                  </a:lnTo>
                  <a:cubicBezTo>
                    <a:pt x="383" y="433"/>
                    <a:pt x="330" y="452"/>
                    <a:pt x="281" y="452"/>
                  </a:cubicBezTo>
                  <a:cubicBezTo>
                    <a:pt x="178" y="452"/>
                    <a:pt x="115" y="355"/>
                    <a:pt x="115" y="217"/>
                  </a:cubicBezTo>
                  <a:lnTo>
                    <a:pt x="433" y="21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63"/>
            <p:cNvSpPr>
              <a:spLocks/>
            </p:cNvSpPr>
            <p:nvPr/>
          </p:nvSpPr>
          <p:spPr bwMode="auto">
            <a:xfrm>
              <a:off x="4394404" y="3721961"/>
              <a:ext cx="464487" cy="558597"/>
            </a:xfrm>
            <a:custGeom>
              <a:avLst/>
              <a:gdLst>
                <a:gd name="T0" fmla="*/ 397 w 425"/>
                <a:gd name="T1" fmla="*/ 152 h 509"/>
                <a:gd name="T2" fmla="*/ 397 w 425"/>
                <a:gd name="T3" fmla="*/ 152 h 509"/>
                <a:gd name="T4" fmla="*/ 363 w 425"/>
                <a:gd name="T5" fmla="*/ 152 h 509"/>
                <a:gd name="T6" fmla="*/ 248 w 425"/>
                <a:gd name="T7" fmla="*/ 47 h 509"/>
                <a:gd name="T8" fmla="*/ 119 w 425"/>
                <a:gd name="T9" fmla="*/ 227 h 509"/>
                <a:gd name="T10" fmla="*/ 273 w 425"/>
                <a:gd name="T11" fmla="*/ 445 h 509"/>
                <a:gd name="T12" fmla="*/ 409 w 425"/>
                <a:gd name="T13" fmla="*/ 392 h 509"/>
                <a:gd name="T14" fmla="*/ 425 w 425"/>
                <a:gd name="T15" fmla="*/ 421 h 509"/>
                <a:gd name="T16" fmla="*/ 238 w 425"/>
                <a:gd name="T17" fmla="*/ 509 h 509"/>
                <a:gd name="T18" fmla="*/ 0 w 425"/>
                <a:gd name="T19" fmla="*/ 243 h 509"/>
                <a:gd name="T20" fmla="*/ 231 w 425"/>
                <a:gd name="T21" fmla="*/ 0 h 509"/>
                <a:gd name="T22" fmla="*/ 354 w 425"/>
                <a:gd name="T23" fmla="*/ 30 h 509"/>
                <a:gd name="T24" fmla="*/ 363 w 425"/>
                <a:gd name="T25" fmla="*/ 1 h 509"/>
                <a:gd name="T26" fmla="*/ 397 w 425"/>
                <a:gd name="T27" fmla="*/ 1 h 509"/>
                <a:gd name="T28" fmla="*/ 397 w 425"/>
                <a:gd name="T29" fmla="*/ 15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5" h="509">
                  <a:moveTo>
                    <a:pt x="397" y="152"/>
                  </a:moveTo>
                  <a:lnTo>
                    <a:pt x="397" y="152"/>
                  </a:lnTo>
                  <a:lnTo>
                    <a:pt x="363" y="152"/>
                  </a:lnTo>
                  <a:cubicBezTo>
                    <a:pt x="350" y="82"/>
                    <a:pt x="300" y="47"/>
                    <a:pt x="248" y="47"/>
                  </a:cubicBezTo>
                  <a:cubicBezTo>
                    <a:pt x="171" y="47"/>
                    <a:pt x="119" y="104"/>
                    <a:pt x="119" y="227"/>
                  </a:cubicBezTo>
                  <a:cubicBezTo>
                    <a:pt x="119" y="369"/>
                    <a:pt x="173" y="445"/>
                    <a:pt x="273" y="445"/>
                  </a:cubicBezTo>
                  <a:cubicBezTo>
                    <a:pt x="352" y="445"/>
                    <a:pt x="398" y="392"/>
                    <a:pt x="409" y="392"/>
                  </a:cubicBezTo>
                  <a:cubicBezTo>
                    <a:pt x="418" y="392"/>
                    <a:pt x="425" y="413"/>
                    <a:pt x="425" y="421"/>
                  </a:cubicBezTo>
                  <a:cubicBezTo>
                    <a:pt x="425" y="440"/>
                    <a:pt x="346" y="509"/>
                    <a:pt x="238" y="509"/>
                  </a:cubicBezTo>
                  <a:cubicBezTo>
                    <a:pt x="103" y="509"/>
                    <a:pt x="0" y="394"/>
                    <a:pt x="0" y="243"/>
                  </a:cubicBezTo>
                  <a:cubicBezTo>
                    <a:pt x="0" y="102"/>
                    <a:pt x="96" y="0"/>
                    <a:pt x="231" y="0"/>
                  </a:cubicBezTo>
                  <a:cubicBezTo>
                    <a:pt x="271" y="0"/>
                    <a:pt x="301" y="7"/>
                    <a:pt x="354" y="30"/>
                  </a:cubicBezTo>
                  <a:lnTo>
                    <a:pt x="363" y="1"/>
                  </a:lnTo>
                  <a:lnTo>
                    <a:pt x="397" y="1"/>
                  </a:lnTo>
                  <a:lnTo>
                    <a:pt x="397" y="15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64"/>
            <p:cNvSpPr>
              <a:spLocks/>
            </p:cNvSpPr>
            <p:nvPr/>
          </p:nvSpPr>
          <p:spPr bwMode="auto">
            <a:xfrm>
              <a:off x="4886213" y="3737139"/>
              <a:ext cx="643602" cy="543419"/>
            </a:xfrm>
            <a:custGeom>
              <a:avLst/>
              <a:gdLst>
                <a:gd name="T0" fmla="*/ 0 w 590"/>
                <a:gd name="T1" fmla="*/ 0 h 495"/>
                <a:gd name="T2" fmla="*/ 0 w 590"/>
                <a:gd name="T3" fmla="*/ 0 h 495"/>
                <a:gd name="T4" fmla="*/ 193 w 590"/>
                <a:gd name="T5" fmla="*/ 0 h 495"/>
                <a:gd name="T6" fmla="*/ 193 w 590"/>
                <a:gd name="T7" fmla="*/ 332 h 495"/>
                <a:gd name="T8" fmla="*/ 280 w 590"/>
                <a:gd name="T9" fmla="*/ 431 h 495"/>
                <a:gd name="T10" fmla="*/ 398 w 590"/>
                <a:gd name="T11" fmla="*/ 381 h 495"/>
                <a:gd name="T12" fmla="*/ 398 w 590"/>
                <a:gd name="T13" fmla="*/ 47 h 495"/>
                <a:gd name="T14" fmla="*/ 312 w 590"/>
                <a:gd name="T15" fmla="*/ 47 h 495"/>
                <a:gd name="T16" fmla="*/ 312 w 590"/>
                <a:gd name="T17" fmla="*/ 0 h 495"/>
                <a:gd name="T18" fmla="*/ 504 w 590"/>
                <a:gd name="T19" fmla="*/ 0 h 495"/>
                <a:gd name="T20" fmla="*/ 504 w 590"/>
                <a:gd name="T21" fmla="*/ 434 h 495"/>
                <a:gd name="T22" fmla="*/ 590 w 590"/>
                <a:gd name="T23" fmla="*/ 434 h 495"/>
                <a:gd name="T24" fmla="*/ 590 w 590"/>
                <a:gd name="T25" fmla="*/ 481 h 495"/>
                <a:gd name="T26" fmla="*/ 398 w 590"/>
                <a:gd name="T27" fmla="*/ 481 h 495"/>
                <a:gd name="T28" fmla="*/ 398 w 590"/>
                <a:gd name="T29" fmla="*/ 424 h 495"/>
                <a:gd name="T30" fmla="*/ 225 w 590"/>
                <a:gd name="T31" fmla="*/ 495 h 495"/>
                <a:gd name="T32" fmla="*/ 87 w 590"/>
                <a:gd name="T33" fmla="*/ 348 h 495"/>
                <a:gd name="T34" fmla="*/ 87 w 590"/>
                <a:gd name="T35" fmla="*/ 47 h 495"/>
                <a:gd name="T36" fmla="*/ 0 w 590"/>
                <a:gd name="T37" fmla="*/ 47 h 495"/>
                <a:gd name="T38" fmla="*/ 0 w 590"/>
                <a:gd name="T3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0" h="495">
                  <a:moveTo>
                    <a:pt x="0" y="0"/>
                  </a:moveTo>
                  <a:lnTo>
                    <a:pt x="0" y="0"/>
                  </a:lnTo>
                  <a:lnTo>
                    <a:pt x="193" y="0"/>
                  </a:lnTo>
                  <a:lnTo>
                    <a:pt x="193" y="332"/>
                  </a:lnTo>
                  <a:cubicBezTo>
                    <a:pt x="193" y="394"/>
                    <a:pt x="226" y="431"/>
                    <a:pt x="280" y="431"/>
                  </a:cubicBezTo>
                  <a:cubicBezTo>
                    <a:pt x="312" y="431"/>
                    <a:pt x="354" y="413"/>
                    <a:pt x="398" y="381"/>
                  </a:cubicBezTo>
                  <a:lnTo>
                    <a:pt x="398" y="47"/>
                  </a:lnTo>
                  <a:lnTo>
                    <a:pt x="312" y="47"/>
                  </a:lnTo>
                  <a:lnTo>
                    <a:pt x="312" y="0"/>
                  </a:lnTo>
                  <a:lnTo>
                    <a:pt x="504" y="0"/>
                  </a:lnTo>
                  <a:lnTo>
                    <a:pt x="504" y="434"/>
                  </a:lnTo>
                  <a:lnTo>
                    <a:pt x="590" y="434"/>
                  </a:lnTo>
                  <a:lnTo>
                    <a:pt x="590" y="481"/>
                  </a:lnTo>
                  <a:lnTo>
                    <a:pt x="398" y="481"/>
                  </a:lnTo>
                  <a:lnTo>
                    <a:pt x="398" y="424"/>
                  </a:lnTo>
                  <a:cubicBezTo>
                    <a:pt x="338" y="474"/>
                    <a:pt x="281" y="495"/>
                    <a:pt x="225" y="495"/>
                  </a:cubicBezTo>
                  <a:cubicBezTo>
                    <a:pt x="140" y="495"/>
                    <a:pt x="87" y="447"/>
                    <a:pt x="87" y="348"/>
                  </a:cubicBezTo>
                  <a:lnTo>
                    <a:pt x="87" y="47"/>
                  </a:lnTo>
                  <a:lnTo>
                    <a:pt x="0" y="4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65"/>
            <p:cNvSpPr>
              <a:spLocks/>
            </p:cNvSpPr>
            <p:nvPr/>
          </p:nvSpPr>
          <p:spPr bwMode="auto">
            <a:xfrm>
              <a:off x="5575351" y="3721961"/>
              <a:ext cx="431092" cy="543419"/>
            </a:xfrm>
            <a:custGeom>
              <a:avLst/>
              <a:gdLst>
                <a:gd name="T0" fmla="*/ 0 w 394"/>
                <a:gd name="T1" fmla="*/ 448 h 495"/>
                <a:gd name="T2" fmla="*/ 0 w 394"/>
                <a:gd name="T3" fmla="*/ 448 h 495"/>
                <a:gd name="T4" fmla="*/ 87 w 394"/>
                <a:gd name="T5" fmla="*/ 448 h 495"/>
                <a:gd name="T6" fmla="*/ 87 w 394"/>
                <a:gd name="T7" fmla="*/ 61 h 495"/>
                <a:gd name="T8" fmla="*/ 0 w 394"/>
                <a:gd name="T9" fmla="*/ 61 h 495"/>
                <a:gd name="T10" fmla="*/ 0 w 394"/>
                <a:gd name="T11" fmla="*/ 14 h 495"/>
                <a:gd name="T12" fmla="*/ 192 w 394"/>
                <a:gd name="T13" fmla="*/ 14 h 495"/>
                <a:gd name="T14" fmla="*/ 192 w 394"/>
                <a:gd name="T15" fmla="*/ 95 h 495"/>
                <a:gd name="T16" fmla="*/ 195 w 394"/>
                <a:gd name="T17" fmla="*/ 95 h 495"/>
                <a:gd name="T18" fmla="*/ 312 w 394"/>
                <a:gd name="T19" fmla="*/ 0 h 495"/>
                <a:gd name="T20" fmla="*/ 394 w 394"/>
                <a:gd name="T21" fmla="*/ 46 h 495"/>
                <a:gd name="T22" fmla="*/ 350 w 394"/>
                <a:gd name="T23" fmla="*/ 165 h 495"/>
                <a:gd name="T24" fmla="*/ 274 w 394"/>
                <a:gd name="T25" fmla="*/ 97 h 495"/>
                <a:gd name="T26" fmla="*/ 192 w 394"/>
                <a:gd name="T27" fmla="*/ 155 h 495"/>
                <a:gd name="T28" fmla="*/ 192 w 394"/>
                <a:gd name="T29" fmla="*/ 448 h 495"/>
                <a:gd name="T30" fmla="*/ 279 w 394"/>
                <a:gd name="T31" fmla="*/ 448 h 495"/>
                <a:gd name="T32" fmla="*/ 279 w 394"/>
                <a:gd name="T33" fmla="*/ 495 h 495"/>
                <a:gd name="T34" fmla="*/ 0 w 394"/>
                <a:gd name="T35" fmla="*/ 495 h 495"/>
                <a:gd name="T36" fmla="*/ 0 w 394"/>
                <a:gd name="T37" fmla="*/ 448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4" h="495">
                  <a:moveTo>
                    <a:pt x="0" y="448"/>
                  </a:moveTo>
                  <a:lnTo>
                    <a:pt x="0" y="448"/>
                  </a:lnTo>
                  <a:lnTo>
                    <a:pt x="87" y="448"/>
                  </a:lnTo>
                  <a:lnTo>
                    <a:pt x="87" y="61"/>
                  </a:lnTo>
                  <a:lnTo>
                    <a:pt x="0" y="61"/>
                  </a:lnTo>
                  <a:lnTo>
                    <a:pt x="0" y="14"/>
                  </a:lnTo>
                  <a:lnTo>
                    <a:pt x="192" y="14"/>
                  </a:lnTo>
                  <a:lnTo>
                    <a:pt x="192" y="95"/>
                  </a:lnTo>
                  <a:lnTo>
                    <a:pt x="195" y="95"/>
                  </a:lnTo>
                  <a:cubicBezTo>
                    <a:pt x="252" y="23"/>
                    <a:pt x="281" y="0"/>
                    <a:pt x="312" y="0"/>
                  </a:cubicBezTo>
                  <a:cubicBezTo>
                    <a:pt x="341" y="0"/>
                    <a:pt x="366" y="14"/>
                    <a:pt x="394" y="46"/>
                  </a:cubicBezTo>
                  <a:cubicBezTo>
                    <a:pt x="385" y="95"/>
                    <a:pt x="370" y="134"/>
                    <a:pt x="350" y="165"/>
                  </a:cubicBezTo>
                  <a:cubicBezTo>
                    <a:pt x="323" y="114"/>
                    <a:pt x="306" y="97"/>
                    <a:pt x="274" y="97"/>
                  </a:cubicBezTo>
                  <a:cubicBezTo>
                    <a:pt x="243" y="97"/>
                    <a:pt x="219" y="118"/>
                    <a:pt x="192" y="155"/>
                  </a:cubicBezTo>
                  <a:lnTo>
                    <a:pt x="192" y="448"/>
                  </a:lnTo>
                  <a:lnTo>
                    <a:pt x="279" y="448"/>
                  </a:lnTo>
                  <a:lnTo>
                    <a:pt x="279" y="495"/>
                  </a:lnTo>
                  <a:lnTo>
                    <a:pt x="0" y="495"/>
                  </a:lnTo>
                  <a:lnTo>
                    <a:pt x="0" y="44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66"/>
            <p:cNvSpPr>
              <a:spLocks noEditPoints="1"/>
            </p:cNvSpPr>
            <p:nvPr/>
          </p:nvSpPr>
          <p:spPr bwMode="auto">
            <a:xfrm>
              <a:off x="6076268" y="3479092"/>
              <a:ext cx="297514" cy="786287"/>
            </a:xfrm>
            <a:custGeom>
              <a:avLst/>
              <a:gdLst>
                <a:gd name="T0" fmla="*/ 0 w 271"/>
                <a:gd name="T1" fmla="*/ 670 h 717"/>
                <a:gd name="T2" fmla="*/ 0 w 271"/>
                <a:gd name="T3" fmla="*/ 670 h 717"/>
                <a:gd name="T4" fmla="*/ 84 w 271"/>
                <a:gd name="T5" fmla="*/ 670 h 717"/>
                <a:gd name="T6" fmla="*/ 84 w 271"/>
                <a:gd name="T7" fmla="*/ 283 h 717"/>
                <a:gd name="T8" fmla="*/ 0 w 271"/>
                <a:gd name="T9" fmla="*/ 283 h 717"/>
                <a:gd name="T10" fmla="*/ 0 w 271"/>
                <a:gd name="T11" fmla="*/ 236 h 717"/>
                <a:gd name="T12" fmla="*/ 189 w 271"/>
                <a:gd name="T13" fmla="*/ 236 h 717"/>
                <a:gd name="T14" fmla="*/ 189 w 271"/>
                <a:gd name="T15" fmla="*/ 670 h 717"/>
                <a:gd name="T16" fmla="*/ 271 w 271"/>
                <a:gd name="T17" fmla="*/ 670 h 717"/>
                <a:gd name="T18" fmla="*/ 271 w 271"/>
                <a:gd name="T19" fmla="*/ 717 h 717"/>
                <a:gd name="T20" fmla="*/ 0 w 271"/>
                <a:gd name="T21" fmla="*/ 717 h 717"/>
                <a:gd name="T22" fmla="*/ 0 w 271"/>
                <a:gd name="T23" fmla="*/ 670 h 717"/>
                <a:gd name="T24" fmla="*/ 192 w 271"/>
                <a:gd name="T25" fmla="*/ 66 h 717"/>
                <a:gd name="T26" fmla="*/ 192 w 271"/>
                <a:gd name="T27" fmla="*/ 66 h 717"/>
                <a:gd name="T28" fmla="*/ 126 w 271"/>
                <a:gd name="T29" fmla="*/ 131 h 717"/>
                <a:gd name="T30" fmla="*/ 61 w 271"/>
                <a:gd name="T31" fmla="*/ 66 h 717"/>
                <a:gd name="T32" fmla="*/ 126 w 271"/>
                <a:gd name="T33" fmla="*/ 0 h 717"/>
                <a:gd name="T34" fmla="*/ 192 w 271"/>
                <a:gd name="T35" fmla="*/ 66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1" h="717">
                  <a:moveTo>
                    <a:pt x="0" y="670"/>
                  </a:moveTo>
                  <a:lnTo>
                    <a:pt x="0" y="670"/>
                  </a:lnTo>
                  <a:lnTo>
                    <a:pt x="84" y="670"/>
                  </a:lnTo>
                  <a:lnTo>
                    <a:pt x="84" y="283"/>
                  </a:lnTo>
                  <a:lnTo>
                    <a:pt x="0" y="283"/>
                  </a:lnTo>
                  <a:lnTo>
                    <a:pt x="0" y="236"/>
                  </a:lnTo>
                  <a:lnTo>
                    <a:pt x="189" y="236"/>
                  </a:lnTo>
                  <a:lnTo>
                    <a:pt x="189" y="670"/>
                  </a:lnTo>
                  <a:lnTo>
                    <a:pt x="271" y="670"/>
                  </a:lnTo>
                  <a:lnTo>
                    <a:pt x="271" y="717"/>
                  </a:lnTo>
                  <a:lnTo>
                    <a:pt x="0" y="717"/>
                  </a:lnTo>
                  <a:lnTo>
                    <a:pt x="0" y="670"/>
                  </a:lnTo>
                  <a:close/>
                  <a:moveTo>
                    <a:pt x="192" y="66"/>
                  </a:moveTo>
                  <a:lnTo>
                    <a:pt x="192" y="66"/>
                  </a:lnTo>
                  <a:cubicBezTo>
                    <a:pt x="192" y="101"/>
                    <a:pt x="162" y="131"/>
                    <a:pt x="126" y="131"/>
                  </a:cubicBezTo>
                  <a:cubicBezTo>
                    <a:pt x="91" y="131"/>
                    <a:pt x="61" y="101"/>
                    <a:pt x="61" y="66"/>
                  </a:cubicBezTo>
                  <a:cubicBezTo>
                    <a:pt x="61" y="30"/>
                    <a:pt x="91" y="0"/>
                    <a:pt x="126" y="0"/>
                  </a:cubicBezTo>
                  <a:cubicBezTo>
                    <a:pt x="162" y="0"/>
                    <a:pt x="192" y="30"/>
                    <a:pt x="192" y="66"/>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67"/>
            <p:cNvSpPr>
              <a:spLocks/>
            </p:cNvSpPr>
            <p:nvPr/>
          </p:nvSpPr>
          <p:spPr bwMode="auto">
            <a:xfrm>
              <a:off x="6428428" y="3594455"/>
              <a:ext cx="361268" cy="686103"/>
            </a:xfrm>
            <a:custGeom>
              <a:avLst/>
              <a:gdLst>
                <a:gd name="T0" fmla="*/ 0 w 329"/>
                <a:gd name="T1" fmla="*/ 178 h 626"/>
                <a:gd name="T2" fmla="*/ 0 w 329"/>
                <a:gd name="T3" fmla="*/ 178 h 626"/>
                <a:gd name="T4" fmla="*/ 173 w 329"/>
                <a:gd name="T5" fmla="*/ 0 h 626"/>
                <a:gd name="T6" fmla="*/ 173 w 329"/>
                <a:gd name="T7" fmla="*/ 131 h 626"/>
                <a:gd name="T8" fmla="*/ 307 w 329"/>
                <a:gd name="T9" fmla="*/ 131 h 626"/>
                <a:gd name="T10" fmla="*/ 307 w 329"/>
                <a:gd name="T11" fmla="*/ 178 h 626"/>
                <a:gd name="T12" fmla="*/ 173 w 329"/>
                <a:gd name="T13" fmla="*/ 178 h 626"/>
                <a:gd name="T14" fmla="*/ 173 w 329"/>
                <a:gd name="T15" fmla="*/ 457 h 626"/>
                <a:gd name="T16" fmla="*/ 237 w 329"/>
                <a:gd name="T17" fmla="*/ 569 h 626"/>
                <a:gd name="T18" fmla="*/ 318 w 329"/>
                <a:gd name="T19" fmla="*/ 532 h 626"/>
                <a:gd name="T20" fmla="*/ 329 w 329"/>
                <a:gd name="T21" fmla="*/ 547 h 626"/>
                <a:gd name="T22" fmla="*/ 203 w 329"/>
                <a:gd name="T23" fmla="*/ 626 h 626"/>
                <a:gd name="T24" fmla="*/ 67 w 329"/>
                <a:gd name="T25" fmla="*/ 466 h 626"/>
                <a:gd name="T26" fmla="*/ 67 w 329"/>
                <a:gd name="T27" fmla="*/ 178 h 626"/>
                <a:gd name="T28" fmla="*/ 0 w 329"/>
                <a:gd name="T29" fmla="*/ 178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9" h="626">
                  <a:moveTo>
                    <a:pt x="0" y="178"/>
                  </a:moveTo>
                  <a:lnTo>
                    <a:pt x="0" y="178"/>
                  </a:lnTo>
                  <a:lnTo>
                    <a:pt x="173" y="0"/>
                  </a:lnTo>
                  <a:lnTo>
                    <a:pt x="173" y="131"/>
                  </a:lnTo>
                  <a:lnTo>
                    <a:pt x="307" y="131"/>
                  </a:lnTo>
                  <a:lnTo>
                    <a:pt x="307" y="178"/>
                  </a:lnTo>
                  <a:lnTo>
                    <a:pt x="173" y="178"/>
                  </a:lnTo>
                  <a:lnTo>
                    <a:pt x="173" y="457"/>
                  </a:lnTo>
                  <a:cubicBezTo>
                    <a:pt x="173" y="533"/>
                    <a:pt x="193" y="569"/>
                    <a:pt x="237" y="569"/>
                  </a:cubicBezTo>
                  <a:cubicBezTo>
                    <a:pt x="283" y="569"/>
                    <a:pt x="306" y="532"/>
                    <a:pt x="318" y="532"/>
                  </a:cubicBezTo>
                  <a:cubicBezTo>
                    <a:pt x="325" y="532"/>
                    <a:pt x="329" y="541"/>
                    <a:pt x="329" y="547"/>
                  </a:cubicBezTo>
                  <a:cubicBezTo>
                    <a:pt x="329" y="559"/>
                    <a:pt x="287" y="626"/>
                    <a:pt x="203" y="626"/>
                  </a:cubicBezTo>
                  <a:cubicBezTo>
                    <a:pt x="115" y="626"/>
                    <a:pt x="67" y="570"/>
                    <a:pt x="67" y="466"/>
                  </a:cubicBezTo>
                  <a:lnTo>
                    <a:pt x="67" y="178"/>
                  </a:lnTo>
                  <a:lnTo>
                    <a:pt x="0" y="17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68"/>
            <p:cNvSpPr>
              <a:spLocks/>
            </p:cNvSpPr>
            <p:nvPr/>
          </p:nvSpPr>
          <p:spPr bwMode="auto">
            <a:xfrm>
              <a:off x="6817017" y="3737139"/>
              <a:ext cx="561634" cy="834861"/>
            </a:xfrm>
            <a:custGeom>
              <a:avLst/>
              <a:gdLst>
                <a:gd name="T0" fmla="*/ 0 w 513"/>
                <a:gd name="T1" fmla="*/ 0 h 762"/>
                <a:gd name="T2" fmla="*/ 0 w 513"/>
                <a:gd name="T3" fmla="*/ 0 h 762"/>
                <a:gd name="T4" fmla="*/ 234 w 513"/>
                <a:gd name="T5" fmla="*/ 0 h 762"/>
                <a:gd name="T6" fmla="*/ 234 w 513"/>
                <a:gd name="T7" fmla="*/ 47 h 762"/>
                <a:gd name="T8" fmla="*/ 173 w 513"/>
                <a:gd name="T9" fmla="*/ 47 h 762"/>
                <a:gd name="T10" fmla="*/ 288 w 513"/>
                <a:gd name="T11" fmla="*/ 356 h 762"/>
                <a:gd name="T12" fmla="*/ 408 w 513"/>
                <a:gd name="T13" fmla="*/ 47 h 762"/>
                <a:gd name="T14" fmla="*/ 352 w 513"/>
                <a:gd name="T15" fmla="*/ 47 h 762"/>
                <a:gd name="T16" fmla="*/ 352 w 513"/>
                <a:gd name="T17" fmla="*/ 0 h 762"/>
                <a:gd name="T18" fmla="*/ 513 w 513"/>
                <a:gd name="T19" fmla="*/ 0 h 762"/>
                <a:gd name="T20" fmla="*/ 513 w 513"/>
                <a:gd name="T21" fmla="*/ 47 h 762"/>
                <a:gd name="T22" fmla="*/ 455 w 513"/>
                <a:gd name="T23" fmla="*/ 47 h 762"/>
                <a:gd name="T24" fmla="*/ 173 w 513"/>
                <a:gd name="T25" fmla="*/ 762 h 762"/>
                <a:gd name="T26" fmla="*/ 83 w 513"/>
                <a:gd name="T27" fmla="*/ 762 h 762"/>
                <a:gd name="T28" fmla="*/ 219 w 513"/>
                <a:gd name="T29" fmla="*/ 461 h 762"/>
                <a:gd name="T30" fmla="*/ 64 w 513"/>
                <a:gd name="T31" fmla="*/ 47 h 762"/>
                <a:gd name="T32" fmla="*/ 0 w 513"/>
                <a:gd name="T33" fmla="*/ 47 h 762"/>
                <a:gd name="T34" fmla="*/ 0 w 513"/>
                <a:gd name="T35" fmla="*/ 0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3" h="762">
                  <a:moveTo>
                    <a:pt x="0" y="0"/>
                  </a:moveTo>
                  <a:lnTo>
                    <a:pt x="0" y="0"/>
                  </a:lnTo>
                  <a:lnTo>
                    <a:pt x="234" y="0"/>
                  </a:lnTo>
                  <a:lnTo>
                    <a:pt x="234" y="47"/>
                  </a:lnTo>
                  <a:lnTo>
                    <a:pt x="173" y="47"/>
                  </a:lnTo>
                  <a:lnTo>
                    <a:pt x="288" y="356"/>
                  </a:lnTo>
                  <a:lnTo>
                    <a:pt x="408" y="47"/>
                  </a:lnTo>
                  <a:lnTo>
                    <a:pt x="352" y="47"/>
                  </a:lnTo>
                  <a:lnTo>
                    <a:pt x="352" y="0"/>
                  </a:lnTo>
                  <a:lnTo>
                    <a:pt x="513" y="0"/>
                  </a:lnTo>
                  <a:lnTo>
                    <a:pt x="513" y="47"/>
                  </a:lnTo>
                  <a:lnTo>
                    <a:pt x="455" y="47"/>
                  </a:lnTo>
                  <a:lnTo>
                    <a:pt x="173" y="762"/>
                  </a:lnTo>
                  <a:lnTo>
                    <a:pt x="83" y="762"/>
                  </a:lnTo>
                  <a:lnTo>
                    <a:pt x="219" y="461"/>
                  </a:lnTo>
                  <a:lnTo>
                    <a:pt x="64" y="47"/>
                  </a:lnTo>
                  <a:lnTo>
                    <a:pt x="0" y="47"/>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545745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4449669"/>
            <a:ext cx="2574728" cy="1241585"/>
            <a:chOff x="0" y="4832857"/>
            <a:chExt cx="2574728" cy="1241585"/>
          </a:xfrm>
        </p:grpSpPr>
        <p:sp>
          <p:nvSpPr>
            <p:cNvPr id="22" name="Rectangle 21"/>
            <p:cNvSpPr/>
            <p:nvPr/>
          </p:nvSpPr>
          <p:spPr>
            <a:xfrm>
              <a:off x="0" y="4832857"/>
              <a:ext cx="1952115" cy="1241585"/>
            </a:xfrm>
            <a:prstGeom prst="rect">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333143" y="4832857"/>
              <a:ext cx="1241585" cy="1241585"/>
            </a:xfrm>
            <a:prstGeom prst="ellipse">
              <a:avLst/>
            </a:prstGeom>
            <a:solidFill>
              <a:srgbClr val="0050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69653" y="1410955"/>
            <a:ext cx="1926980" cy="1785104"/>
          </a:xfrm>
          <a:prstGeom prst="rect">
            <a:avLst/>
          </a:prstGeom>
          <a:noFill/>
        </p:spPr>
        <p:txBody>
          <a:bodyPr wrap="square" rtlCol="0">
            <a:spAutoFit/>
          </a:bodyPr>
          <a:lstStyle/>
          <a:p>
            <a:r>
              <a:rPr lang="en-US" sz="2200" b="1" dirty="0">
                <a:solidFill>
                  <a:srgbClr val="005086"/>
                </a:solidFill>
                <a:latin typeface="Franklin Gothic Medium Cond" charset="0"/>
                <a:ea typeface="Franklin Gothic Medium Cond" charset="0"/>
                <a:cs typeface="Franklin Gothic Medium Cond" charset="0"/>
              </a:rPr>
              <a:t>In addition to being authorized by statute, </a:t>
            </a:r>
            <a:r>
              <a:rPr lang="en-US" sz="2200" dirty="0">
                <a:solidFill>
                  <a:srgbClr val="005086"/>
                </a:solidFill>
                <a:latin typeface="Franklin Gothic Medium Cond" charset="0"/>
                <a:ea typeface="Franklin Gothic Medium Cond" charset="0"/>
                <a:cs typeface="Franklin Gothic Medium Cond" charset="0"/>
              </a:rPr>
              <a:t>the Department’s actions must be: </a:t>
            </a:r>
          </a:p>
        </p:txBody>
      </p:sp>
      <p:sp>
        <p:nvSpPr>
          <p:cNvPr id="19" name="TextBox 18"/>
          <p:cNvSpPr txBox="1"/>
          <p:nvPr/>
        </p:nvSpPr>
        <p:spPr>
          <a:xfrm>
            <a:off x="403320" y="4885795"/>
            <a:ext cx="1138453" cy="369332"/>
          </a:xfrm>
          <a:prstGeom prst="rect">
            <a:avLst/>
          </a:prstGeom>
          <a:noFill/>
        </p:spPr>
        <p:txBody>
          <a:bodyPr wrap="none" rtlCol="0">
            <a:spAutoFit/>
          </a:bodyPr>
          <a:lstStyle/>
          <a:p>
            <a:r>
              <a:rPr lang="en-US" b="1" dirty="0">
                <a:solidFill>
                  <a:schemeClr val="bg1"/>
                </a:solidFill>
                <a:latin typeface="Franklin Gothic Book" charset="0"/>
                <a:ea typeface="Franklin Gothic Book" charset="0"/>
                <a:cs typeface="Franklin Gothic Book" charset="0"/>
              </a:rPr>
              <a:t>CONSENT</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727" y="4752753"/>
            <a:ext cx="569811" cy="660863"/>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1680351139"/>
              </p:ext>
            </p:extLst>
          </p:nvPr>
        </p:nvGraphicFramePr>
        <p:xfrm>
          <a:off x="2882981" y="4407776"/>
          <a:ext cx="5855010" cy="2011680"/>
        </p:xfrm>
        <a:graphic>
          <a:graphicData uri="http://schemas.openxmlformats.org/drawingml/2006/table">
            <a:tbl>
              <a:tblPr bandRow="1" bandCol="1">
                <a:tableStyleId>{5C22544A-7EE6-4342-B048-85BDC9FD1C3A}</a:tableStyleId>
              </a:tblPr>
              <a:tblGrid>
                <a:gridCol w="5855010">
                  <a:extLst>
                    <a:ext uri="{9D8B030D-6E8A-4147-A177-3AD203B41FA5}">
                      <a16:colId xmlns:a16="http://schemas.microsoft.com/office/drawing/2014/main" val="20000"/>
                    </a:ext>
                  </a:extLst>
                </a:gridCol>
              </a:tblGrid>
              <a:tr h="0">
                <a:tc>
                  <a:txBody>
                    <a:bodyPr/>
                    <a:lstStyle/>
                    <a:p>
                      <a:pPr marL="0" indent="0">
                        <a:buFont typeface="Arial" charset="0"/>
                        <a:buNone/>
                      </a:pPr>
                      <a:r>
                        <a:rPr lang="en-US" sz="1600" b="1" dirty="0">
                          <a:solidFill>
                            <a:srgbClr val="5B5C5E"/>
                          </a:solidFill>
                          <a:latin typeface="Franklin Gothic Book" charset="0"/>
                          <a:ea typeface="Franklin Gothic Book" charset="0"/>
                          <a:cs typeface="Franklin Gothic Book" charset="0"/>
                        </a:rPr>
                        <a:t>Requests for Technical Assistance – private sector</a:t>
                      </a:r>
                    </a:p>
                  </a:txBody>
                  <a:tcPr marL="137160" marR="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EFF8"/>
                    </a:solidFill>
                  </a:tcPr>
                </a:tc>
                <a:extLst>
                  <a:ext uri="{0D108BD9-81ED-4DB2-BD59-A6C34878D82A}">
                    <a16:rowId xmlns:a16="http://schemas.microsoft.com/office/drawing/2014/main" val="10000"/>
                  </a:ext>
                </a:extLst>
              </a:tr>
              <a:tr h="370840">
                <a:tc>
                  <a:txBody>
                    <a:bodyPr/>
                    <a:lstStyle/>
                    <a:p>
                      <a:pPr marL="0" indent="0">
                        <a:buFont typeface="Arial" charset="0"/>
                        <a:buNone/>
                      </a:pPr>
                      <a:r>
                        <a:rPr lang="en-US" sz="1600" b="1" dirty="0">
                          <a:solidFill>
                            <a:srgbClr val="5B5C5E"/>
                          </a:solidFill>
                          <a:latin typeface="Franklin Gothic Book" charset="0"/>
                          <a:ea typeface="Franklin Gothic Book" charset="0"/>
                          <a:cs typeface="Franklin Gothic Book" charset="0"/>
                        </a:rPr>
                        <a:t>Federal Network Authorization – civilian government agency</a:t>
                      </a:r>
                    </a:p>
                  </a:txBody>
                  <a:tcPr marL="137160" marR="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10001"/>
                  </a:ext>
                </a:extLst>
              </a:tr>
              <a:tr h="370840">
                <a:tc>
                  <a:txBody>
                    <a:bodyPr/>
                    <a:lstStyle/>
                    <a:p>
                      <a:pPr marL="0" indent="0">
                        <a:buFont typeface="Arial" charset="0"/>
                        <a:buNone/>
                      </a:pPr>
                      <a:r>
                        <a:rPr lang="en-US" sz="1600" b="1" dirty="0">
                          <a:solidFill>
                            <a:srgbClr val="5B5C5E"/>
                          </a:solidFill>
                          <a:latin typeface="Franklin Gothic Book" charset="0"/>
                          <a:ea typeface="Franklin Gothic Book" charset="0"/>
                          <a:cs typeface="Franklin Gothic Book" charset="0"/>
                        </a:rPr>
                        <a:t>In some cases, the NCCIC must seek and obtain the consent of the entity’s network users, prior to connecting to an entity’s network, deploying technical capabilities on an entity’s network, or capturing network traffic.  (i.e. banners)</a:t>
                      </a:r>
                    </a:p>
                  </a:txBody>
                  <a:tcPr marL="137160" marR="137160" marT="91440" marB="91440">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AEFF8"/>
                    </a:solidFill>
                  </a:tcPr>
                </a:tc>
                <a:extLst>
                  <a:ext uri="{0D108BD9-81ED-4DB2-BD59-A6C34878D82A}">
                    <a16:rowId xmlns:a16="http://schemas.microsoft.com/office/drawing/2014/main" val="10002"/>
                  </a:ext>
                </a:extLst>
              </a:tr>
            </a:tbl>
          </a:graphicData>
        </a:graphic>
      </p:graphicFrame>
      <p:graphicFrame>
        <p:nvGraphicFramePr>
          <p:cNvPr id="31" name="Table 30"/>
          <p:cNvGraphicFramePr>
            <a:graphicFrameLocks noGrp="1"/>
          </p:cNvGraphicFramePr>
          <p:nvPr>
            <p:extLst/>
          </p:nvPr>
        </p:nvGraphicFramePr>
        <p:xfrm>
          <a:off x="2882981" y="1466946"/>
          <a:ext cx="5855009" cy="2494638"/>
        </p:xfrm>
        <a:graphic>
          <a:graphicData uri="http://schemas.openxmlformats.org/drawingml/2006/table">
            <a:tbl>
              <a:tblPr bandRow="1" bandCol="1">
                <a:tableStyleId>{5C22544A-7EE6-4342-B048-85BDC9FD1C3A}</a:tableStyleId>
              </a:tblPr>
              <a:tblGrid>
                <a:gridCol w="5855009">
                  <a:extLst>
                    <a:ext uri="{9D8B030D-6E8A-4147-A177-3AD203B41FA5}">
                      <a16:colId xmlns:a16="http://schemas.microsoft.com/office/drawing/2014/main" val="20000"/>
                    </a:ext>
                  </a:extLst>
                </a:gridCol>
              </a:tblGrid>
              <a:tr h="698499">
                <a:tc>
                  <a:txBody>
                    <a:bodyPr/>
                    <a:lstStyle/>
                    <a:p>
                      <a:r>
                        <a:rPr lang="en-US" sz="1600" b="0" dirty="0">
                          <a:solidFill>
                            <a:schemeClr val="bg1"/>
                          </a:solidFill>
                          <a:latin typeface="Franklin Gothic Medium Cond" charset="0"/>
                          <a:ea typeface="Franklin Gothic Medium Cond" charset="0"/>
                          <a:cs typeface="Franklin Gothic Medium Cond" charset="0"/>
                        </a:rPr>
                        <a:t>Consistent with the Fourth Amendment to the U.S. Constitution. </a:t>
                      </a:r>
                    </a:p>
                  </a:txBody>
                  <a:tcPr marL="502920" marR="1371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FBF"/>
                    </a:solidFill>
                  </a:tcPr>
                </a:tc>
                <a:extLst>
                  <a:ext uri="{0D108BD9-81ED-4DB2-BD59-A6C34878D82A}">
                    <a16:rowId xmlns:a16="http://schemas.microsoft.com/office/drawing/2014/main" val="10000"/>
                  </a:ext>
                </a:extLst>
              </a:tr>
              <a:tr h="1097640">
                <a:tc>
                  <a:txBody>
                    <a:bodyPr/>
                    <a:lstStyle/>
                    <a:p>
                      <a:r>
                        <a:rPr lang="en-US" sz="1600" b="0" dirty="0">
                          <a:solidFill>
                            <a:schemeClr val="bg1"/>
                          </a:solidFill>
                          <a:latin typeface="Franklin Gothic Medium Cond" charset="0"/>
                          <a:ea typeface="Franklin Gothic Medium Cond" charset="0"/>
                          <a:cs typeface="Franklin Gothic Medium Cond" charset="0"/>
                        </a:rPr>
                        <a:t>Comply with criminal prohibitions, and The Wiretap Act, Pen/Trap Act, Stored Communications Act, and Computer Fraud and Abuse Act.  </a:t>
                      </a:r>
                    </a:p>
                  </a:txBody>
                  <a:tcPr marL="502920" marR="1371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FBF"/>
                    </a:solidFill>
                  </a:tcPr>
                </a:tc>
                <a:extLst>
                  <a:ext uri="{0D108BD9-81ED-4DB2-BD59-A6C34878D82A}">
                    <a16:rowId xmlns:a16="http://schemas.microsoft.com/office/drawing/2014/main" val="10001"/>
                  </a:ext>
                </a:extLst>
              </a:tr>
              <a:tr h="698499">
                <a:tc>
                  <a:txBody>
                    <a:bodyPr/>
                    <a:lstStyle/>
                    <a:p>
                      <a:r>
                        <a:rPr lang="en-US" sz="1600" b="0" dirty="0">
                          <a:solidFill>
                            <a:schemeClr val="bg1"/>
                          </a:solidFill>
                          <a:latin typeface="Franklin Gothic Medium Cond" charset="0"/>
                          <a:ea typeface="Franklin Gothic Medium Cond" charset="0"/>
                          <a:cs typeface="Franklin Gothic Medium Cond" charset="0"/>
                        </a:rPr>
                        <a:t>Use available funding under relevant Congressional appropriations. </a:t>
                      </a:r>
                    </a:p>
                  </a:txBody>
                  <a:tcPr marL="502920" marR="137160" marT="91440" marB="9144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08FBF"/>
                    </a:solidFill>
                  </a:tcPr>
                </a:tc>
                <a:extLst>
                  <a:ext uri="{0D108BD9-81ED-4DB2-BD59-A6C34878D82A}">
                    <a16:rowId xmlns:a16="http://schemas.microsoft.com/office/drawing/2014/main" val="10002"/>
                  </a:ext>
                </a:extLst>
              </a:tr>
            </a:tbl>
          </a:graphicData>
        </a:graphic>
      </p:graphicFrame>
      <p:grpSp>
        <p:nvGrpSpPr>
          <p:cNvPr id="38" name="Group 37"/>
          <p:cNvGrpSpPr/>
          <p:nvPr/>
        </p:nvGrpSpPr>
        <p:grpSpPr>
          <a:xfrm>
            <a:off x="2541645" y="1466947"/>
            <a:ext cx="682672" cy="682672"/>
            <a:chOff x="2541645" y="1466947"/>
            <a:chExt cx="682672" cy="682672"/>
          </a:xfrm>
        </p:grpSpPr>
        <p:sp>
          <p:nvSpPr>
            <p:cNvPr id="32" name="Oval 31"/>
            <p:cNvSpPr/>
            <p:nvPr/>
          </p:nvSpPr>
          <p:spPr>
            <a:xfrm>
              <a:off x="2541645" y="1466947"/>
              <a:ext cx="682672" cy="682672"/>
            </a:xfrm>
            <a:prstGeom prst="ellipse">
              <a:avLst/>
            </a:prstGeom>
            <a:solidFill>
              <a:srgbClr val="0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652" y="1631706"/>
              <a:ext cx="422659" cy="353154"/>
            </a:xfrm>
            <a:prstGeom prst="rect">
              <a:avLst/>
            </a:prstGeom>
          </p:spPr>
        </p:pic>
      </p:grpSp>
      <p:grpSp>
        <p:nvGrpSpPr>
          <p:cNvPr id="37" name="Group 36"/>
          <p:cNvGrpSpPr/>
          <p:nvPr/>
        </p:nvGrpSpPr>
        <p:grpSpPr>
          <a:xfrm>
            <a:off x="2541645" y="2375435"/>
            <a:ext cx="682672" cy="682672"/>
            <a:chOff x="2541645" y="2375435"/>
            <a:chExt cx="682672" cy="682672"/>
          </a:xfrm>
        </p:grpSpPr>
        <p:sp>
          <p:nvSpPr>
            <p:cNvPr id="33" name="Oval 32"/>
            <p:cNvSpPr/>
            <p:nvPr/>
          </p:nvSpPr>
          <p:spPr>
            <a:xfrm>
              <a:off x="2541645" y="2375435"/>
              <a:ext cx="682672" cy="682672"/>
            </a:xfrm>
            <a:prstGeom prst="ellipse">
              <a:avLst/>
            </a:prstGeom>
            <a:solidFill>
              <a:srgbClr val="0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3032" y="2470729"/>
              <a:ext cx="399898" cy="438912"/>
            </a:xfrm>
            <a:prstGeom prst="rect">
              <a:avLst/>
            </a:prstGeom>
          </p:spPr>
        </p:pic>
      </p:grpSp>
      <p:grpSp>
        <p:nvGrpSpPr>
          <p:cNvPr id="41" name="Group 40"/>
          <p:cNvGrpSpPr/>
          <p:nvPr/>
        </p:nvGrpSpPr>
        <p:grpSpPr>
          <a:xfrm>
            <a:off x="2541645" y="3280639"/>
            <a:ext cx="682672" cy="682672"/>
            <a:chOff x="2541645" y="3280639"/>
            <a:chExt cx="682672" cy="682672"/>
          </a:xfrm>
        </p:grpSpPr>
        <p:sp>
          <p:nvSpPr>
            <p:cNvPr id="34" name="Oval 33"/>
            <p:cNvSpPr/>
            <p:nvPr/>
          </p:nvSpPr>
          <p:spPr>
            <a:xfrm>
              <a:off x="2541645" y="3280639"/>
              <a:ext cx="682672" cy="682672"/>
            </a:xfrm>
            <a:prstGeom prst="ellipse">
              <a:avLst/>
            </a:prstGeom>
            <a:solidFill>
              <a:srgbClr val="00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9216" y="3448827"/>
              <a:ext cx="367530" cy="346296"/>
            </a:xfrm>
            <a:prstGeom prst="rect">
              <a:avLst/>
            </a:prstGeom>
          </p:spPr>
        </p:pic>
      </p:grpSp>
      <p:sp>
        <p:nvSpPr>
          <p:cNvPr id="21"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0078AE"/>
                </a:solidFill>
                <a:latin typeface="Franklin Gothic Demi" panose="020B0703020102020204" pitchFamily="34" charset="0"/>
                <a:ea typeface="Arial" charset="0"/>
                <a:cs typeface="Arial" charset="0"/>
              </a:rPr>
              <a:t>Information Sharing and Technical Assistance Involving Federal and Non-Federal Entities</a:t>
            </a:r>
          </a:p>
        </p:txBody>
      </p:sp>
      <p:sp>
        <p:nvSpPr>
          <p:cNvPr id="25" name="Slide Number Placeholder 5">
            <a:extLst>
              <a:ext uri="{FF2B5EF4-FFF2-40B4-BE49-F238E27FC236}">
                <a16:creationId xmlns:a16="http://schemas.microsoft.com/office/drawing/2014/main" id="{D0177784-A149-414D-A4BA-2E1F51F99388}"/>
              </a:ext>
            </a:extLst>
          </p:cNvPr>
          <p:cNvSpPr>
            <a:spLocks noGrp="1"/>
          </p:cNvSpPr>
          <p:nvPr>
            <p:ph type="sldNum" sz="quarter" idx="12"/>
          </p:nvPr>
        </p:nvSpPr>
        <p:spPr>
          <a:xfrm>
            <a:off x="8505536" y="6535481"/>
            <a:ext cx="546100" cy="193675"/>
          </a:xfrm>
        </p:spPr>
        <p:txBody>
          <a:bodyPr/>
          <a:lstStyle/>
          <a:p>
            <a:fld id="{63492FC9-7ABD-4800-BD21-8450113F4116}" type="slidenum">
              <a:rPr lang="en-US" sz="1200" b="0" smtClean="0">
                <a:solidFill>
                  <a:schemeClr val="tx1">
                    <a:lumMod val="50000"/>
                    <a:lumOff val="50000"/>
                  </a:schemeClr>
                </a:solidFill>
              </a:rPr>
              <a:t>28</a:t>
            </a:fld>
            <a:endParaRPr lang="en-US" sz="1200" b="0" dirty="0">
              <a:solidFill>
                <a:schemeClr val="tx1">
                  <a:lumMod val="50000"/>
                  <a:lumOff val="50000"/>
                </a:schemeClr>
              </a:solidFill>
            </a:endParaRPr>
          </a:p>
        </p:txBody>
      </p:sp>
    </p:spTree>
    <p:extLst>
      <p:ext uri="{BB962C8B-B14F-4D97-AF65-F5344CB8AC3E}">
        <p14:creationId xmlns:p14="http://schemas.microsoft.com/office/powerpoint/2010/main" val="2682528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4" name="Rectangle 3"/>
          <p:cNvSpPr/>
          <p:nvPr/>
        </p:nvSpPr>
        <p:spPr>
          <a:xfrm>
            <a:off x="2189962" y="2104846"/>
            <a:ext cx="6059516" cy="707886"/>
          </a:xfrm>
          <a:prstGeom prst="rect">
            <a:avLst/>
          </a:prstGeom>
        </p:spPr>
        <p:txBody>
          <a:bodyPr wrap="square">
            <a:spAutoFit/>
          </a:bodyPr>
          <a:lstStyle/>
          <a:p>
            <a:r>
              <a:rPr lang="en-US" sz="2000" dirty="0">
                <a:solidFill>
                  <a:srgbClr val="525354"/>
                </a:solidFill>
                <a:latin typeface="Franklin Gothic Medium" panose="020B0603020102020204" pitchFamily="34" charset="0"/>
              </a:rPr>
              <a:t>Information sharing and technical assistance involving federal and non-federal entities </a:t>
            </a:r>
          </a:p>
        </p:txBody>
      </p:sp>
      <p:sp>
        <p:nvSpPr>
          <p:cNvPr id="5" name="Rectangle 4"/>
          <p:cNvSpPr/>
          <p:nvPr/>
        </p:nvSpPr>
        <p:spPr>
          <a:xfrm>
            <a:off x="2189962" y="3870290"/>
            <a:ext cx="6059516" cy="400110"/>
          </a:xfrm>
          <a:prstGeom prst="rect">
            <a:avLst/>
          </a:prstGeom>
        </p:spPr>
        <p:txBody>
          <a:bodyPr wrap="square">
            <a:spAutoFit/>
          </a:bodyPr>
          <a:lstStyle/>
          <a:p>
            <a:r>
              <a:rPr lang="en-US" sz="2000" dirty="0">
                <a:solidFill>
                  <a:srgbClr val="525354"/>
                </a:solidFill>
                <a:latin typeface="Franklin Gothic Medium" panose="020B0603020102020204" pitchFamily="34" charset="0"/>
              </a:rPr>
              <a:t>Protecting federal, civilian, executive-branch agencies</a:t>
            </a:r>
          </a:p>
        </p:txBody>
      </p:sp>
      <p:sp>
        <p:nvSpPr>
          <p:cNvPr id="6" name="Rectangle 5"/>
          <p:cNvSpPr/>
          <p:nvPr/>
        </p:nvSpPr>
        <p:spPr>
          <a:xfrm>
            <a:off x="2189962" y="5337782"/>
            <a:ext cx="6059516" cy="707886"/>
          </a:xfrm>
          <a:prstGeom prst="rect">
            <a:avLst/>
          </a:prstGeom>
        </p:spPr>
        <p:txBody>
          <a:bodyPr wrap="square">
            <a:spAutoFit/>
          </a:bodyPr>
          <a:lstStyle/>
          <a:p>
            <a:r>
              <a:rPr lang="en-US" sz="2000" dirty="0">
                <a:solidFill>
                  <a:srgbClr val="525354"/>
                </a:solidFill>
                <a:latin typeface="Franklin Gothic Medium" panose="020B0603020102020204" pitchFamily="34" charset="0"/>
              </a:rPr>
              <a:t>Coordinating the federal government’s response to incidents</a:t>
            </a:r>
          </a:p>
        </p:txBody>
      </p:sp>
      <p:sp>
        <p:nvSpPr>
          <p:cNvPr id="8" name="Title 2"/>
          <p:cNvSpPr txBox="1">
            <a:spLocks/>
          </p:cNvSpPr>
          <p:nvPr/>
        </p:nvSpPr>
        <p:spPr bwMode="auto">
          <a:xfrm>
            <a:off x="2189962" y="357201"/>
            <a:ext cx="6012198"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70B2"/>
                </a:solidFill>
                <a:effectLst/>
                <a:latin typeface="Arial"/>
                <a:ea typeface="+mj-ea"/>
                <a:cs typeface="Arial"/>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a:lstStyle>
          <a:p>
            <a:pPr>
              <a:lnSpc>
                <a:spcPts val="3300"/>
              </a:lnSpc>
            </a:pPr>
            <a:r>
              <a:rPr lang="en-US" sz="3000" kern="0" dirty="0" smtClean="0">
                <a:solidFill>
                  <a:srgbClr val="0078AE"/>
                </a:solidFill>
                <a:latin typeface="Franklin Gothic Demi" panose="020B0703020102020204" pitchFamily="34" charset="0"/>
              </a:rPr>
              <a:t>CISA </a:t>
            </a:r>
            <a:r>
              <a:rPr lang="en-US" sz="3000" kern="0" dirty="0">
                <a:solidFill>
                  <a:srgbClr val="0078AE"/>
                </a:solidFill>
                <a:latin typeface="Franklin Gothic Demi" panose="020B0703020102020204" pitchFamily="34" charset="0"/>
              </a:rPr>
              <a:t>Cybersecurity Responsibilities</a:t>
            </a:r>
          </a:p>
        </p:txBody>
      </p:sp>
      <p:sp>
        <p:nvSpPr>
          <p:cNvPr id="11" name="Slide Number Placeholder 5">
            <a:extLst>
              <a:ext uri="{FF2B5EF4-FFF2-40B4-BE49-F238E27FC236}">
                <a16:creationId xmlns:a16="http://schemas.microsoft.com/office/drawing/2014/main" id="{1DFE5748-7695-344D-AC53-4DE06714B840}"/>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3</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132396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
            <a:ext cx="9144000" cy="6858001"/>
          </a:xfrm>
          <a:prstGeom prst="rect">
            <a:avLst/>
          </a:prstGeom>
          <a:solidFill>
            <a:srgbClr val="0033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TextBox 30"/>
          <p:cNvSpPr txBox="1"/>
          <p:nvPr/>
        </p:nvSpPr>
        <p:spPr>
          <a:xfrm>
            <a:off x="3143960" y="6434852"/>
            <a:ext cx="3028239" cy="21544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x-none" sz="800" b="0" i="0" u="none" strike="noStrike" kern="1200" cap="none" spc="0" normalizeH="0" baseline="0" noProof="0" dirty="0">
                <a:ln>
                  <a:noFill/>
                </a:ln>
                <a:solidFill>
                  <a:schemeClr val="bg1"/>
                </a:solidFill>
                <a:effectLst/>
                <a:uLnTx/>
                <a:uFillTx/>
                <a:latin typeface="Arial"/>
                <a:ea typeface="ＭＳ Ｐゴシック" pitchFamily="34" charset="-128"/>
                <a:cs typeface="ITC Franklin Gothic Std Book"/>
              </a:rPr>
              <a:t>UNCLASSIFIED // FOR OFFICIAL USE ONLY</a:t>
            </a:r>
            <a:endParaRPr kumimoji="0" lang="en-US" sz="800" b="0" i="0" u="none" strike="noStrike" kern="1200" cap="none" spc="0" normalizeH="0" baseline="0" noProof="0" dirty="0">
              <a:ln>
                <a:noFill/>
              </a:ln>
              <a:solidFill>
                <a:schemeClr val="bg1"/>
              </a:solidFill>
              <a:effectLst/>
              <a:uLnTx/>
              <a:uFillTx/>
              <a:latin typeface="Arial"/>
              <a:ea typeface="ＭＳ Ｐゴシック" pitchFamily="34" charset="-128"/>
              <a:cs typeface="ITC Franklin Gothic Std Book"/>
            </a:endParaRPr>
          </a:p>
        </p:txBody>
      </p:sp>
      <p:sp>
        <p:nvSpPr>
          <p:cNvPr id="21" name="Title 1">
            <a:extLst>
              <a:ext uri="{FF2B5EF4-FFF2-40B4-BE49-F238E27FC236}">
                <a16:creationId xmlns:a16="http://schemas.microsoft.com/office/drawing/2014/main" id="{CFC2BABF-FDF1-A04D-B333-E022F255D926}"/>
              </a:ext>
            </a:extLst>
          </p:cNvPr>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chemeClr val="bg1"/>
                </a:solidFill>
                <a:latin typeface="Franklin Gothic Demi" panose="020B0703020102020204" pitchFamily="34" charset="0"/>
                <a:ea typeface="Arial" charset="0"/>
                <a:cs typeface="Arial" charset="0"/>
              </a:rPr>
              <a:t>Cybersecurity Division’s Main </a:t>
            </a:r>
            <a:br>
              <a:rPr lang="en-US" sz="3000" b="1" dirty="0">
                <a:solidFill>
                  <a:schemeClr val="bg1"/>
                </a:solidFill>
                <a:latin typeface="Franklin Gothic Demi" panose="020B0703020102020204" pitchFamily="34" charset="0"/>
                <a:ea typeface="Arial" charset="0"/>
                <a:cs typeface="Arial" charset="0"/>
              </a:rPr>
            </a:br>
            <a:r>
              <a:rPr lang="en-US" sz="3000" b="1" dirty="0">
                <a:solidFill>
                  <a:schemeClr val="bg1"/>
                </a:solidFill>
                <a:latin typeface="Franklin Gothic Demi" panose="020B0703020102020204" pitchFamily="34" charset="0"/>
                <a:ea typeface="Arial" charset="0"/>
                <a:cs typeface="Arial" charset="0"/>
              </a:rPr>
              <a:t>Activities and Programs</a:t>
            </a:r>
          </a:p>
        </p:txBody>
      </p:sp>
      <p:pic>
        <p:nvPicPr>
          <p:cNvPr id="11" name="Graphic 10">
            <a:extLst>
              <a:ext uri="{FF2B5EF4-FFF2-40B4-BE49-F238E27FC236}">
                <a16:creationId xmlns:a16="http://schemas.microsoft.com/office/drawing/2014/main" id="{ECB9E1EE-FB5E-7E46-A8BD-35C20A36E0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27972" y="4185516"/>
            <a:ext cx="764882" cy="924584"/>
          </a:xfrm>
          <a:prstGeom prst="rect">
            <a:avLst/>
          </a:prstGeom>
        </p:spPr>
      </p:pic>
      <p:sp>
        <p:nvSpPr>
          <p:cNvPr id="22" name="TextBox 21"/>
          <p:cNvSpPr txBox="1"/>
          <p:nvPr/>
        </p:nvSpPr>
        <p:spPr>
          <a:xfrm>
            <a:off x="1555547" y="3069321"/>
            <a:ext cx="158841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chemeClr val="bg1"/>
                </a:solidFill>
                <a:effectLst/>
                <a:uLnTx/>
                <a:uFillTx/>
                <a:latin typeface="Franklin Gothic Book" panose="020B0503020102020204" pitchFamily="34" charset="0"/>
                <a:cs typeface="ITC Franklin Gothic Std Book"/>
              </a:rPr>
              <a:t>INFORMATION SHARING</a:t>
            </a:r>
          </a:p>
        </p:txBody>
      </p:sp>
      <p:pic>
        <p:nvPicPr>
          <p:cNvPr id="18" name="Graphic 17">
            <a:extLst>
              <a:ext uri="{FF2B5EF4-FFF2-40B4-BE49-F238E27FC236}">
                <a16:creationId xmlns:a16="http://schemas.microsoft.com/office/drawing/2014/main" id="{CD6D54C1-7542-9F42-875D-837C38A5E3E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974839" y="2091157"/>
            <a:ext cx="689236" cy="832124"/>
          </a:xfrm>
          <a:prstGeom prst="rect">
            <a:avLst/>
          </a:prstGeom>
        </p:spPr>
      </p:pic>
      <p:pic>
        <p:nvPicPr>
          <p:cNvPr id="28" name="Graphic 27">
            <a:extLst>
              <a:ext uri="{FF2B5EF4-FFF2-40B4-BE49-F238E27FC236}">
                <a16:creationId xmlns:a16="http://schemas.microsoft.com/office/drawing/2014/main" id="{C97638DF-1894-8D4F-840D-1BE85CBDDBD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076087" y="2202482"/>
            <a:ext cx="991826" cy="731262"/>
          </a:xfrm>
          <a:prstGeom prst="rect">
            <a:avLst/>
          </a:prstGeom>
        </p:spPr>
      </p:pic>
      <p:sp>
        <p:nvSpPr>
          <p:cNvPr id="32" name="TextBox 31">
            <a:extLst>
              <a:ext uri="{FF2B5EF4-FFF2-40B4-BE49-F238E27FC236}">
                <a16:creationId xmlns:a16="http://schemas.microsoft.com/office/drawing/2014/main" id="{CC02D439-9E26-F94D-9A10-1AA328AB7E79}"/>
              </a:ext>
            </a:extLst>
          </p:cNvPr>
          <p:cNvSpPr txBox="1"/>
          <p:nvPr/>
        </p:nvSpPr>
        <p:spPr>
          <a:xfrm>
            <a:off x="3682444" y="3069321"/>
            <a:ext cx="1842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chemeClr val="bg1"/>
                </a:solidFill>
                <a:effectLst/>
                <a:uLnTx/>
                <a:uFillTx/>
                <a:latin typeface="Franklin Gothic Book" panose="020B0503020102020204" pitchFamily="34" charset="0"/>
                <a:cs typeface="ITC Franklin Gothic Std Book"/>
              </a:rPr>
              <a:t>INSTRUMENTING</a:t>
            </a:r>
          </a:p>
        </p:txBody>
      </p:sp>
      <p:pic>
        <p:nvPicPr>
          <p:cNvPr id="13" name="Graphic 12">
            <a:extLst>
              <a:ext uri="{FF2B5EF4-FFF2-40B4-BE49-F238E27FC236}">
                <a16:creationId xmlns:a16="http://schemas.microsoft.com/office/drawing/2014/main" id="{25019253-A7F3-F548-B30B-07F5A431364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373547" y="2035493"/>
            <a:ext cx="857340" cy="882556"/>
          </a:xfrm>
          <a:prstGeom prst="rect">
            <a:avLst/>
          </a:prstGeom>
        </p:spPr>
      </p:pic>
      <p:sp>
        <p:nvSpPr>
          <p:cNvPr id="33" name="TextBox 32">
            <a:extLst>
              <a:ext uri="{FF2B5EF4-FFF2-40B4-BE49-F238E27FC236}">
                <a16:creationId xmlns:a16="http://schemas.microsoft.com/office/drawing/2014/main" id="{0EF6F5F1-C767-0447-BC3D-9C17D001615F}"/>
              </a:ext>
            </a:extLst>
          </p:cNvPr>
          <p:cNvSpPr txBox="1"/>
          <p:nvPr/>
        </p:nvSpPr>
        <p:spPr>
          <a:xfrm>
            <a:off x="5847346" y="3069321"/>
            <a:ext cx="17791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chemeClr val="bg1"/>
                </a:solidFill>
                <a:effectLst/>
                <a:uLnTx/>
                <a:uFillTx/>
                <a:latin typeface="Franklin Gothic Book" panose="020B0503020102020204" pitchFamily="34" charset="0"/>
                <a:cs typeface="ITC Franklin Gothic Std Book"/>
              </a:rPr>
              <a:t>ASSESSING</a:t>
            </a:r>
          </a:p>
        </p:txBody>
      </p:sp>
      <p:sp>
        <p:nvSpPr>
          <p:cNvPr id="35" name="TextBox 34">
            <a:extLst>
              <a:ext uri="{FF2B5EF4-FFF2-40B4-BE49-F238E27FC236}">
                <a16:creationId xmlns:a16="http://schemas.microsoft.com/office/drawing/2014/main" id="{BFD7DCA5-77DC-224F-9B6F-A6D1B5E5A838}"/>
              </a:ext>
            </a:extLst>
          </p:cNvPr>
          <p:cNvSpPr txBox="1"/>
          <p:nvPr/>
        </p:nvSpPr>
        <p:spPr>
          <a:xfrm>
            <a:off x="2735572" y="5249769"/>
            <a:ext cx="177911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chemeClr val="bg1"/>
                </a:solidFill>
                <a:effectLst/>
                <a:uLnTx/>
                <a:uFillTx/>
                <a:latin typeface="Franklin Gothic Book" panose="020B0503020102020204" pitchFamily="34" charset="0"/>
                <a:cs typeface="ITC Franklin Gothic Std Book"/>
              </a:rPr>
              <a:t>DIRECTING</a:t>
            </a:r>
          </a:p>
        </p:txBody>
      </p:sp>
      <p:sp>
        <p:nvSpPr>
          <p:cNvPr id="36" name="TextBox 35">
            <a:extLst>
              <a:ext uri="{FF2B5EF4-FFF2-40B4-BE49-F238E27FC236}">
                <a16:creationId xmlns:a16="http://schemas.microsoft.com/office/drawing/2014/main" id="{5C6A6F9B-F445-A04B-85F1-FACD2F833E0A}"/>
              </a:ext>
            </a:extLst>
          </p:cNvPr>
          <p:cNvSpPr txBox="1"/>
          <p:nvPr/>
        </p:nvSpPr>
        <p:spPr>
          <a:xfrm>
            <a:off x="4820858" y="5220430"/>
            <a:ext cx="17791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dirty="0">
                <a:ln>
                  <a:noFill/>
                </a:ln>
                <a:solidFill>
                  <a:schemeClr val="bg1"/>
                </a:solidFill>
                <a:effectLst/>
                <a:uLnTx/>
                <a:uFillTx/>
                <a:latin typeface="Franklin Gothic Book" panose="020B0503020102020204" pitchFamily="34" charset="0"/>
                <a:cs typeface="ITC Franklin Gothic Std Book"/>
              </a:rPr>
              <a:t>RESPONDING AND RECOVERY</a:t>
            </a:r>
          </a:p>
        </p:txBody>
      </p:sp>
      <p:pic>
        <p:nvPicPr>
          <p:cNvPr id="3" name="Graphic 2">
            <a:extLst>
              <a:ext uri="{FF2B5EF4-FFF2-40B4-BE49-F238E27FC236}">
                <a16:creationId xmlns:a16="http://schemas.microsoft.com/office/drawing/2014/main" id="{794D060A-5303-1749-85E9-1D598E6698A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111217" y="4194786"/>
            <a:ext cx="1027820" cy="973724"/>
          </a:xfrm>
          <a:prstGeom prst="rect">
            <a:avLst/>
          </a:prstGeom>
        </p:spPr>
      </p:pic>
      <p:sp>
        <p:nvSpPr>
          <p:cNvPr id="15" name="Slide Number Placeholder 5">
            <a:extLst>
              <a:ext uri="{FF2B5EF4-FFF2-40B4-BE49-F238E27FC236}">
                <a16:creationId xmlns:a16="http://schemas.microsoft.com/office/drawing/2014/main" id="{7A62BB9F-DED3-3043-8D0F-982603495146}"/>
              </a:ext>
            </a:extLst>
          </p:cNvPr>
          <p:cNvSpPr>
            <a:spLocks noGrp="1"/>
          </p:cNvSpPr>
          <p:nvPr>
            <p:ph type="sldNum" sz="quarter" idx="12"/>
          </p:nvPr>
        </p:nvSpPr>
        <p:spPr>
          <a:xfrm>
            <a:off x="8505536" y="6535481"/>
            <a:ext cx="546100" cy="193675"/>
          </a:xfrm>
        </p:spPr>
        <p:txBody>
          <a:bodyPr/>
          <a:lstStyle/>
          <a:p>
            <a:fld id="{63492FC9-7ABD-4800-BD21-8450113F4116}" type="slidenum">
              <a:rPr lang="en-US" sz="1200" smtClean="0">
                <a:solidFill>
                  <a:schemeClr val="bg1"/>
                </a:solidFill>
              </a:rPr>
              <a:t>4</a:t>
            </a:fld>
            <a:endParaRPr lang="en-US" sz="1200" dirty="0">
              <a:solidFill>
                <a:schemeClr val="bg1"/>
              </a:solidFill>
            </a:endParaRPr>
          </a:p>
        </p:txBody>
      </p:sp>
    </p:spTree>
    <p:extLst>
      <p:ext uri="{BB962C8B-B14F-4D97-AF65-F5344CB8AC3E}">
        <p14:creationId xmlns:p14="http://schemas.microsoft.com/office/powerpoint/2010/main" val="350383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ADC976-E460-874D-A2E0-E933917DA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BC310634-859F-C04F-B851-B288E7C2174D}"/>
              </a:ext>
            </a:extLst>
          </p:cNvPr>
          <p:cNvSpPr txBox="1"/>
          <p:nvPr/>
        </p:nvSpPr>
        <p:spPr>
          <a:xfrm>
            <a:off x="5287576" y="1794510"/>
            <a:ext cx="3737610" cy="646331"/>
          </a:xfrm>
          <a:prstGeom prst="rect">
            <a:avLst/>
          </a:prstGeom>
          <a:noFill/>
        </p:spPr>
        <p:txBody>
          <a:bodyPr wrap="square" rtlCol="0">
            <a:spAutoFit/>
          </a:bodyPr>
          <a:lstStyle/>
          <a:p>
            <a:r>
              <a:rPr lang="en-US" dirty="0">
                <a:solidFill>
                  <a:srgbClr val="005288"/>
                </a:solidFill>
                <a:latin typeface="Franklin Gothic Medium Cond" panose="020B0606030402020204" pitchFamily="34" charset="0"/>
              </a:rPr>
              <a:t>The Homeland Security Act of 2002</a:t>
            </a:r>
          </a:p>
          <a:p>
            <a:r>
              <a:rPr lang="en-US" dirty="0">
                <a:solidFill>
                  <a:srgbClr val="005288"/>
                </a:solidFill>
                <a:latin typeface="Franklin Gothic Medium Cond" panose="020B0606030402020204" pitchFamily="34" charset="0"/>
              </a:rPr>
              <a:t>Subtitle A of Title XXII</a:t>
            </a:r>
          </a:p>
        </p:txBody>
      </p:sp>
      <p:sp>
        <p:nvSpPr>
          <p:cNvPr id="8" name="TextBox 7">
            <a:extLst>
              <a:ext uri="{FF2B5EF4-FFF2-40B4-BE49-F238E27FC236}">
                <a16:creationId xmlns:a16="http://schemas.microsoft.com/office/drawing/2014/main" id="{0DC33758-42B4-3A4A-9F19-94CD38BE8EA1}"/>
              </a:ext>
            </a:extLst>
          </p:cNvPr>
          <p:cNvSpPr txBox="1"/>
          <p:nvPr/>
        </p:nvSpPr>
        <p:spPr>
          <a:xfrm>
            <a:off x="5591044" y="2709797"/>
            <a:ext cx="3163078" cy="738664"/>
          </a:xfrm>
          <a:prstGeom prst="rect">
            <a:avLst/>
          </a:prstGeom>
          <a:noFill/>
        </p:spPr>
        <p:txBody>
          <a:bodyPr wrap="square" rtlCol="0">
            <a:spAutoFit/>
          </a:bodyPr>
          <a:lstStyle/>
          <a:p>
            <a:r>
              <a:rPr lang="en-US" sz="1400" dirty="0">
                <a:solidFill>
                  <a:schemeClr val="bg1"/>
                </a:solidFill>
                <a:latin typeface="Franklin Gothic Medium Cond" panose="020B0606030402020204" pitchFamily="34" charset="0"/>
              </a:rPr>
              <a:t>Section 2209 National cybersecurity and communications integration center (6 U.S.C. § 659)</a:t>
            </a:r>
          </a:p>
        </p:txBody>
      </p:sp>
      <p:sp>
        <p:nvSpPr>
          <p:cNvPr id="11" name="TextBox 10">
            <a:extLst>
              <a:ext uri="{FF2B5EF4-FFF2-40B4-BE49-F238E27FC236}">
                <a16:creationId xmlns:a16="http://schemas.microsoft.com/office/drawing/2014/main" id="{841166BB-C0BD-4642-822F-E896738E6EC2}"/>
              </a:ext>
            </a:extLst>
          </p:cNvPr>
          <p:cNvSpPr txBox="1"/>
          <p:nvPr/>
        </p:nvSpPr>
        <p:spPr>
          <a:xfrm>
            <a:off x="5591044" y="3491758"/>
            <a:ext cx="3163078" cy="738664"/>
          </a:xfrm>
          <a:prstGeom prst="rect">
            <a:avLst/>
          </a:prstGeom>
          <a:noFill/>
        </p:spPr>
        <p:txBody>
          <a:bodyPr wrap="square" rtlCol="0" anchor="ctr" anchorCtr="0">
            <a:noAutofit/>
          </a:bodyPr>
          <a:lstStyle/>
          <a:p>
            <a:r>
              <a:rPr lang="en-US" sz="1400" dirty="0">
                <a:solidFill>
                  <a:schemeClr val="bg1"/>
                </a:solidFill>
                <a:latin typeface="Franklin Gothic Medium Cond" panose="020B0606030402020204" pitchFamily="34" charset="0"/>
              </a:rPr>
              <a:t>Section 2205- Enhancement of Federal and Non-Federal Cybersecurity (6 U.S.C. § 655)</a:t>
            </a:r>
          </a:p>
        </p:txBody>
      </p:sp>
      <p:sp>
        <p:nvSpPr>
          <p:cNvPr id="14" name="TextBox 13">
            <a:extLst>
              <a:ext uri="{FF2B5EF4-FFF2-40B4-BE49-F238E27FC236}">
                <a16:creationId xmlns:a16="http://schemas.microsoft.com/office/drawing/2014/main" id="{DFE75FC7-DFB8-114F-BDD6-E6C41C51814F}"/>
              </a:ext>
            </a:extLst>
          </p:cNvPr>
          <p:cNvSpPr txBox="1"/>
          <p:nvPr/>
        </p:nvSpPr>
        <p:spPr>
          <a:xfrm>
            <a:off x="5591044" y="4244844"/>
            <a:ext cx="3163078" cy="460122"/>
          </a:xfrm>
          <a:prstGeom prst="rect">
            <a:avLst/>
          </a:prstGeom>
          <a:noFill/>
        </p:spPr>
        <p:txBody>
          <a:bodyPr wrap="square" rtlCol="0" anchor="ctr" anchorCtr="0">
            <a:noAutofit/>
          </a:bodyPr>
          <a:lstStyle/>
          <a:p>
            <a:r>
              <a:rPr lang="en-US" sz="1400" dirty="0">
                <a:solidFill>
                  <a:schemeClr val="bg1"/>
                </a:solidFill>
                <a:latin typeface="Franklin Gothic Medium Cond" panose="020B0606030402020204" pitchFamily="34" charset="0"/>
              </a:rPr>
              <a:t>Section 2202 (6 U.S.C. § 652)</a:t>
            </a:r>
          </a:p>
        </p:txBody>
      </p:sp>
      <p:sp>
        <p:nvSpPr>
          <p:cNvPr id="15" name="TextBox 14">
            <a:extLst>
              <a:ext uri="{FF2B5EF4-FFF2-40B4-BE49-F238E27FC236}">
                <a16:creationId xmlns:a16="http://schemas.microsoft.com/office/drawing/2014/main" id="{3E8F6A4B-B83E-A045-B77A-814AC6D7CA9D}"/>
              </a:ext>
            </a:extLst>
          </p:cNvPr>
          <p:cNvSpPr txBox="1"/>
          <p:nvPr/>
        </p:nvSpPr>
        <p:spPr>
          <a:xfrm>
            <a:off x="5591043" y="4733841"/>
            <a:ext cx="3447081" cy="460122"/>
          </a:xfrm>
          <a:prstGeom prst="rect">
            <a:avLst/>
          </a:prstGeom>
          <a:noFill/>
        </p:spPr>
        <p:txBody>
          <a:bodyPr wrap="square" rtlCol="0" anchor="ctr" anchorCtr="0">
            <a:noAutofit/>
          </a:bodyPr>
          <a:lstStyle/>
          <a:p>
            <a:r>
              <a:rPr lang="en-US" sz="1400" dirty="0">
                <a:solidFill>
                  <a:schemeClr val="bg1"/>
                </a:solidFill>
                <a:latin typeface="Franklin Gothic Medium Cond" panose="020B0606030402020204" pitchFamily="34" charset="0"/>
              </a:rPr>
              <a:t>Section 2210- Cybersecurity plans (6 U.S.C. § 660) </a:t>
            </a:r>
          </a:p>
        </p:txBody>
      </p:sp>
      <p:sp>
        <p:nvSpPr>
          <p:cNvPr id="17" name="TextBox 16">
            <a:extLst>
              <a:ext uri="{FF2B5EF4-FFF2-40B4-BE49-F238E27FC236}">
                <a16:creationId xmlns:a16="http://schemas.microsoft.com/office/drawing/2014/main" id="{58611955-EDA6-E741-B014-FF0C6F830208}"/>
              </a:ext>
            </a:extLst>
          </p:cNvPr>
          <p:cNvSpPr txBox="1"/>
          <p:nvPr/>
        </p:nvSpPr>
        <p:spPr>
          <a:xfrm>
            <a:off x="5591043" y="5193963"/>
            <a:ext cx="3328267" cy="738664"/>
          </a:xfrm>
          <a:prstGeom prst="rect">
            <a:avLst/>
          </a:prstGeom>
          <a:noFill/>
        </p:spPr>
        <p:txBody>
          <a:bodyPr wrap="square" rtlCol="0" anchor="ctr" anchorCtr="0">
            <a:noAutofit/>
          </a:bodyPr>
          <a:lstStyle/>
          <a:p>
            <a:r>
              <a:rPr lang="en-US" sz="1400" dirty="0">
                <a:solidFill>
                  <a:schemeClr val="bg1"/>
                </a:solidFill>
                <a:latin typeface="Franklin Gothic Medium Cond" panose="020B0606030402020204" pitchFamily="34" charset="0"/>
              </a:rPr>
              <a:t>Section 2213 Federal intrusion detection and prevention system (6 U.S.C. § 663 &amp; 663 note)</a:t>
            </a:r>
          </a:p>
        </p:txBody>
      </p:sp>
      <p:sp>
        <p:nvSpPr>
          <p:cNvPr id="18" name="TextBox 17">
            <a:extLst>
              <a:ext uri="{FF2B5EF4-FFF2-40B4-BE49-F238E27FC236}">
                <a16:creationId xmlns:a16="http://schemas.microsoft.com/office/drawing/2014/main" id="{8B67E200-3B89-3740-A862-528829ADB7BD}"/>
              </a:ext>
            </a:extLst>
          </p:cNvPr>
          <p:cNvSpPr txBox="1"/>
          <p:nvPr/>
        </p:nvSpPr>
        <p:spPr>
          <a:xfrm>
            <a:off x="5591044" y="5918149"/>
            <a:ext cx="3163078" cy="738663"/>
          </a:xfrm>
          <a:prstGeom prst="rect">
            <a:avLst/>
          </a:prstGeom>
          <a:noFill/>
        </p:spPr>
        <p:txBody>
          <a:bodyPr wrap="square" rtlCol="0" anchor="ctr" anchorCtr="0">
            <a:noAutofit/>
          </a:bodyPr>
          <a:lstStyle/>
          <a:p>
            <a:r>
              <a:rPr lang="en-US" sz="1400" dirty="0">
                <a:solidFill>
                  <a:schemeClr val="bg1"/>
                </a:solidFill>
                <a:latin typeface="Franklin Gothic Medium Cond" panose="020B0606030402020204" pitchFamily="34" charset="0"/>
              </a:rPr>
              <a:t>Section 2208 Cybersecurity recruitment and retention (6 U.S.C. § 658) </a:t>
            </a:r>
          </a:p>
        </p:txBody>
      </p:sp>
      <p:sp>
        <p:nvSpPr>
          <p:cNvPr id="19" name="TextBox 18">
            <a:extLst>
              <a:ext uri="{FF2B5EF4-FFF2-40B4-BE49-F238E27FC236}">
                <a16:creationId xmlns:a16="http://schemas.microsoft.com/office/drawing/2014/main" id="{E3CCFB77-B710-684B-9670-E0FD8694CEDE}"/>
              </a:ext>
            </a:extLst>
          </p:cNvPr>
          <p:cNvSpPr txBox="1"/>
          <p:nvPr/>
        </p:nvSpPr>
        <p:spPr>
          <a:xfrm>
            <a:off x="5006474" y="2683062"/>
            <a:ext cx="497306" cy="369332"/>
          </a:xfrm>
          <a:prstGeom prst="rect">
            <a:avLst/>
          </a:prstGeom>
          <a:noFill/>
        </p:spPr>
        <p:txBody>
          <a:bodyPr wrap="square" rtlCol="0">
            <a:spAutoFit/>
          </a:bodyPr>
          <a:lstStyle/>
          <a:p>
            <a:pPr algn="ctr"/>
            <a:r>
              <a:rPr lang="en-US" dirty="0">
                <a:solidFill>
                  <a:schemeClr val="bg1"/>
                </a:solidFill>
                <a:latin typeface="Franklin Gothic Medium" panose="020B0603020102020204" pitchFamily="34" charset="0"/>
              </a:rPr>
              <a:t>1</a:t>
            </a:r>
          </a:p>
        </p:txBody>
      </p:sp>
      <p:sp>
        <p:nvSpPr>
          <p:cNvPr id="20" name="TextBox 19">
            <a:extLst>
              <a:ext uri="{FF2B5EF4-FFF2-40B4-BE49-F238E27FC236}">
                <a16:creationId xmlns:a16="http://schemas.microsoft.com/office/drawing/2014/main" id="{CCABB777-55B3-1F49-AB75-5E5C0ADE018F}"/>
              </a:ext>
            </a:extLst>
          </p:cNvPr>
          <p:cNvSpPr txBox="1"/>
          <p:nvPr/>
        </p:nvSpPr>
        <p:spPr>
          <a:xfrm>
            <a:off x="5006474" y="3569172"/>
            <a:ext cx="497306" cy="369332"/>
          </a:xfrm>
          <a:prstGeom prst="rect">
            <a:avLst/>
          </a:prstGeom>
          <a:noFill/>
        </p:spPr>
        <p:txBody>
          <a:bodyPr wrap="square" rtlCol="0">
            <a:spAutoFit/>
          </a:bodyPr>
          <a:lstStyle/>
          <a:p>
            <a:pPr algn="ctr"/>
            <a:r>
              <a:rPr lang="en-US" dirty="0">
                <a:solidFill>
                  <a:schemeClr val="bg1"/>
                </a:solidFill>
                <a:latin typeface="Franklin Gothic Medium" panose="020B0603020102020204" pitchFamily="34" charset="0"/>
              </a:rPr>
              <a:t>2</a:t>
            </a:r>
          </a:p>
        </p:txBody>
      </p:sp>
      <p:sp>
        <p:nvSpPr>
          <p:cNvPr id="21" name="TextBox 20">
            <a:extLst>
              <a:ext uri="{FF2B5EF4-FFF2-40B4-BE49-F238E27FC236}">
                <a16:creationId xmlns:a16="http://schemas.microsoft.com/office/drawing/2014/main" id="{735044DC-AF77-A54F-A5C0-12E85D50A34E}"/>
              </a:ext>
            </a:extLst>
          </p:cNvPr>
          <p:cNvSpPr txBox="1"/>
          <p:nvPr/>
        </p:nvSpPr>
        <p:spPr>
          <a:xfrm>
            <a:off x="5006474" y="4280088"/>
            <a:ext cx="497306" cy="369332"/>
          </a:xfrm>
          <a:prstGeom prst="rect">
            <a:avLst/>
          </a:prstGeom>
          <a:noFill/>
        </p:spPr>
        <p:txBody>
          <a:bodyPr wrap="square" rtlCol="0">
            <a:spAutoFit/>
          </a:bodyPr>
          <a:lstStyle/>
          <a:p>
            <a:pPr algn="ctr"/>
            <a:r>
              <a:rPr lang="en-US" dirty="0">
                <a:solidFill>
                  <a:schemeClr val="bg1"/>
                </a:solidFill>
                <a:latin typeface="Franklin Gothic Medium" panose="020B0603020102020204" pitchFamily="34" charset="0"/>
              </a:rPr>
              <a:t>3</a:t>
            </a:r>
          </a:p>
        </p:txBody>
      </p:sp>
      <p:sp>
        <p:nvSpPr>
          <p:cNvPr id="22" name="TextBox 21">
            <a:extLst>
              <a:ext uri="{FF2B5EF4-FFF2-40B4-BE49-F238E27FC236}">
                <a16:creationId xmlns:a16="http://schemas.microsoft.com/office/drawing/2014/main" id="{C8E01F29-4ECC-4949-ADBB-FF350B840182}"/>
              </a:ext>
            </a:extLst>
          </p:cNvPr>
          <p:cNvSpPr txBox="1"/>
          <p:nvPr/>
        </p:nvSpPr>
        <p:spPr>
          <a:xfrm>
            <a:off x="5006474" y="4779236"/>
            <a:ext cx="497306" cy="369332"/>
          </a:xfrm>
          <a:prstGeom prst="rect">
            <a:avLst/>
          </a:prstGeom>
          <a:noFill/>
        </p:spPr>
        <p:txBody>
          <a:bodyPr wrap="square" rtlCol="0">
            <a:spAutoFit/>
          </a:bodyPr>
          <a:lstStyle/>
          <a:p>
            <a:pPr algn="ctr"/>
            <a:r>
              <a:rPr lang="en-US" dirty="0">
                <a:solidFill>
                  <a:schemeClr val="bg1"/>
                </a:solidFill>
                <a:latin typeface="Franklin Gothic Medium" panose="020B0603020102020204" pitchFamily="34" charset="0"/>
              </a:rPr>
              <a:t>4</a:t>
            </a:r>
          </a:p>
        </p:txBody>
      </p:sp>
      <p:sp>
        <p:nvSpPr>
          <p:cNvPr id="23" name="TextBox 22">
            <a:extLst>
              <a:ext uri="{FF2B5EF4-FFF2-40B4-BE49-F238E27FC236}">
                <a16:creationId xmlns:a16="http://schemas.microsoft.com/office/drawing/2014/main" id="{3B789208-DDCB-C742-8BC8-CBD575076ACE}"/>
              </a:ext>
            </a:extLst>
          </p:cNvPr>
          <p:cNvSpPr txBox="1"/>
          <p:nvPr/>
        </p:nvSpPr>
        <p:spPr>
          <a:xfrm>
            <a:off x="5006474" y="5264921"/>
            <a:ext cx="497306" cy="369332"/>
          </a:xfrm>
          <a:prstGeom prst="rect">
            <a:avLst/>
          </a:prstGeom>
          <a:noFill/>
        </p:spPr>
        <p:txBody>
          <a:bodyPr wrap="square" rtlCol="0">
            <a:spAutoFit/>
          </a:bodyPr>
          <a:lstStyle/>
          <a:p>
            <a:pPr algn="ctr"/>
            <a:r>
              <a:rPr lang="en-US" dirty="0">
                <a:solidFill>
                  <a:schemeClr val="bg1"/>
                </a:solidFill>
                <a:latin typeface="Franklin Gothic Medium" panose="020B0603020102020204" pitchFamily="34" charset="0"/>
              </a:rPr>
              <a:t>5</a:t>
            </a:r>
          </a:p>
        </p:txBody>
      </p:sp>
      <p:sp>
        <p:nvSpPr>
          <p:cNvPr id="24" name="TextBox 23">
            <a:extLst>
              <a:ext uri="{FF2B5EF4-FFF2-40B4-BE49-F238E27FC236}">
                <a16:creationId xmlns:a16="http://schemas.microsoft.com/office/drawing/2014/main" id="{34DBD7A7-66DD-A84C-A4DF-BA88378AEC9B}"/>
              </a:ext>
            </a:extLst>
          </p:cNvPr>
          <p:cNvSpPr txBox="1"/>
          <p:nvPr/>
        </p:nvSpPr>
        <p:spPr>
          <a:xfrm>
            <a:off x="5006474" y="5988010"/>
            <a:ext cx="497306" cy="369332"/>
          </a:xfrm>
          <a:prstGeom prst="rect">
            <a:avLst/>
          </a:prstGeom>
          <a:noFill/>
        </p:spPr>
        <p:txBody>
          <a:bodyPr wrap="square" rtlCol="0">
            <a:spAutoFit/>
          </a:bodyPr>
          <a:lstStyle/>
          <a:p>
            <a:pPr algn="ctr"/>
            <a:r>
              <a:rPr lang="en-US" dirty="0">
                <a:solidFill>
                  <a:schemeClr val="bg1"/>
                </a:solidFill>
                <a:latin typeface="Franklin Gothic Medium" panose="020B0603020102020204" pitchFamily="34" charset="0"/>
              </a:rPr>
              <a:t>6</a:t>
            </a:r>
          </a:p>
        </p:txBody>
      </p:sp>
      <p:sp>
        <p:nvSpPr>
          <p:cNvPr id="25" name="Title 2">
            <a:extLst>
              <a:ext uri="{FF2B5EF4-FFF2-40B4-BE49-F238E27FC236}">
                <a16:creationId xmlns:a16="http://schemas.microsoft.com/office/drawing/2014/main" id="{C0458BB3-7DE9-3A42-8F67-5E2F170816E2}"/>
              </a:ext>
            </a:extLst>
          </p:cNvPr>
          <p:cNvSpPr>
            <a:spLocks noGrp="1"/>
          </p:cNvSpPr>
          <p:nvPr>
            <p:ph type="title"/>
          </p:nvPr>
        </p:nvSpPr>
        <p:spPr>
          <a:xfrm>
            <a:off x="369652" y="583097"/>
            <a:ext cx="8513568" cy="1130104"/>
          </a:xfrm>
        </p:spPr>
        <p:txBody>
          <a:bodyPr/>
          <a:lstStyle/>
          <a:p>
            <a:r>
              <a:rPr lang="en-US" sz="3000" dirty="0" smtClean="0">
                <a:solidFill>
                  <a:srgbClr val="0078AE"/>
                </a:solidFill>
                <a:latin typeface="Franklin Gothic Demi" panose="020B0703020102020204" pitchFamily="34" charset="0"/>
              </a:rPr>
              <a:t>CISA’s</a:t>
            </a:r>
            <a:r>
              <a:rPr lang="en-US" sz="3000" dirty="0">
                <a:solidFill>
                  <a:srgbClr val="0078AE"/>
                </a:solidFill>
                <a:latin typeface="Franklin Gothic Demi" panose="020B0703020102020204" pitchFamily="34" charset="0"/>
              </a:rPr>
              <a:t/>
            </a:r>
            <a:br>
              <a:rPr lang="en-US" sz="3000" dirty="0">
                <a:solidFill>
                  <a:srgbClr val="0078AE"/>
                </a:solidFill>
                <a:latin typeface="Franklin Gothic Demi" panose="020B0703020102020204" pitchFamily="34" charset="0"/>
              </a:rPr>
            </a:br>
            <a:r>
              <a:rPr lang="en-US" sz="3000" dirty="0">
                <a:solidFill>
                  <a:srgbClr val="0078AE"/>
                </a:solidFill>
                <a:latin typeface="Franklin Gothic Demi" panose="020B0703020102020204" pitchFamily="34" charset="0"/>
              </a:rPr>
              <a:t>Cybersecurity </a:t>
            </a:r>
            <a:br>
              <a:rPr lang="en-US" sz="3000" dirty="0">
                <a:solidFill>
                  <a:srgbClr val="0078AE"/>
                </a:solidFill>
                <a:latin typeface="Franklin Gothic Demi" panose="020B0703020102020204" pitchFamily="34" charset="0"/>
              </a:rPr>
            </a:br>
            <a:r>
              <a:rPr lang="en-US" sz="3000" dirty="0">
                <a:solidFill>
                  <a:srgbClr val="0078AE"/>
                </a:solidFill>
                <a:latin typeface="Franklin Gothic Demi" panose="020B0703020102020204" pitchFamily="34" charset="0"/>
              </a:rPr>
              <a:t>Authorities</a:t>
            </a:r>
          </a:p>
        </p:txBody>
      </p:sp>
      <p:sp>
        <p:nvSpPr>
          <p:cNvPr id="26" name="TextBox 25">
            <a:extLst>
              <a:ext uri="{FF2B5EF4-FFF2-40B4-BE49-F238E27FC236}">
                <a16:creationId xmlns:a16="http://schemas.microsoft.com/office/drawing/2014/main" id="{912F8392-B057-3C4D-9ECC-FB99CB924506}"/>
              </a:ext>
            </a:extLst>
          </p:cNvPr>
          <p:cNvSpPr txBox="1"/>
          <p:nvPr/>
        </p:nvSpPr>
        <p:spPr>
          <a:xfrm>
            <a:off x="369652" y="2251670"/>
            <a:ext cx="3354686" cy="1446550"/>
          </a:xfrm>
          <a:prstGeom prst="rect">
            <a:avLst/>
          </a:prstGeom>
          <a:noFill/>
        </p:spPr>
        <p:txBody>
          <a:bodyPr wrap="square" rtlCol="0">
            <a:spAutoFit/>
          </a:bodyPr>
          <a:lstStyle/>
          <a:p>
            <a:r>
              <a:rPr lang="en-US" sz="2200" b="1" dirty="0">
                <a:solidFill>
                  <a:srgbClr val="005086"/>
                </a:solidFill>
                <a:latin typeface="Franklin Gothic Demi" panose="020B0603020102020204" pitchFamily="34" charset="0"/>
                <a:ea typeface="Franklin Gothic Medium Cond" charset="0"/>
                <a:cs typeface="Franklin Gothic Medium Cond" charset="0"/>
              </a:rPr>
              <a:t>Multiple sources of authority and direction, </a:t>
            </a:r>
          </a:p>
          <a:p>
            <a:r>
              <a:rPr lang="en-US" sz="2200" dirty="0">
                <a:solidFill>
                  <a:srgbClr val="005086"/>
                </a:solidFill>
                <a:latin typeface="Franklin Gothic Medium Cond" charset="0"/>
                <a:ea typeface="Franklin Gothic Medium Cond" charset="0"/>
                <a:cs typeface="Franklin Gothic Medium Cond" charset="0"/>
              </a:rPr>
              <a:t>but here are some </a:t>
            </a:r>
            <a:br>
              <a:rPr lang="en-US" sz="2200" dirty="0">
                <a:solidFill>
                  <a:srgbClr val="005086"/>
                </a:solidFill>
                <a:latin typeface="Franklin Gothic Medium Cond" charset="0"/>
                <a:ea typeface="Franklin Gothic Medium Cond" charset="0"/>
                <a:cs typeface="Franklin Gothic Medium Cond" charset="0"/>
              </a:rPr>
            </a:br>
            <a:r>
              <a:rPr lang="en-US" sz="2200" dirty="0">
                <a:solidFill>
                  <a:srgbClr val="005086"/>
                </a:solidFill>
                <a:latin typeface="Franklin Gothic Medium Cond" charset="0"/>
                <a:ea typeface="Franklin Gothic Medium Cond" charset="0"/>
                <a:cs typeface="Franklin Gothic Medium Cond" charset="0"/>
              </a:rPr>
              <a:t>primary examples:</a:t>
            </a:r>
          </a:p>
        </p:txBody>
      </p:sp>
      <p:sp>
        <p:nvSpPr>
          <p:cNvPr id="27" name="Slide Number Placeholder 5">
            <a:extLst>
              <a:ext uri="{FF2B5EF4-FFF2-40B4-BE49-F238E27FC236}">
                <a16:creationId xmlns:a16="http://schemas.microsoft.com/office/drawing/2014/main" id="{D592AFCB-D052-BE44-870B-DC5E3E103E74}"/>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bg1"/>
                </a:solidFill>
              </a:rPr>
              <a:pPr algn="r"/>
              <a:t>5</a:t>
            </a:fld>
            <a:endParaRPr lang="en-US" sz="1200" dirty="0">
              <a:solidFill>
                <a:schemeClr val="bg1"/>
              </a:solidFill>
            </a:endParaRPr>
          </a:p>
        </p:txBody>
      </p:sp>
    </p:spTree>
    <p:extLst>
      <p:ext uri="{BB962C8B-B14F-4D97-AF65-F5344CB8AC3E}">
        <p14:creationId xmlns:p14="http://schemas.microsoft.com/office/powerpoint/2010/main" val="87307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29E7DE-E4EA-6B4C-99B7-F1C611183D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2"/>
          <p:cNvSpPr>
            <a:spLocks noGrp="1"/>
          </p:cNvSpPr>
          <p:nvPr>
            <p:ph type="title"/>
          </p:nvPr>
        </p:nvSpPr>
        <p:spPr>
          <a:xfrm>
            <a:off x="369652" y="583097"/>
            <a:ext cx="8513568" cy="1130104"/>
          </a:xfrm>
        </p:spPr>
        <p:txBody>
          <a:bodyPr/>
          <a:lstStyle/>
          <a:p>
            <a:r>
              <a:rPr lang="en-US" sz="3000" dirty="0" smtClean="0">
                <a:solidFill>
                  <a:srgbClr val="0078AE"/>
                </a:solidFill>
                <a:latin typeface="Franklin Gothic Demi" panose="020B0703020102020204" pitchFamily="34" charset="0"/>
              </a:rPr>
              <a:t>CISA’s</a:t>
            </a:r>
            <a:r>
              <a:rPr lang="en-US" sz="3000" dirty="0">
                <a:solidFill>
                  <a:srgbClr val="0078AE"/>
                </a:solidFill>
                <a:latin typeface="Franklin Gothic Demi" panose="020B0703020102020204" pitchFamily="34" charset="0"/>
              </a:rPr>
              <a:t/>
            </a:r>
            <a:br>
              <a:rPr lang="en-US" sz="3000" dirty="0">
                <a:solidFill>
                  <a:srgbClr val="0078AE"/>
                </a:solidFill>
                <a:latin typeface="Franklin Gothic Demi" panose="020B0703020102020204" pitchFamily="34" charset="0"/>
              </a:rPr>
            </a:br>
            <a:r>
              <a:rPr lang="en-US" sz="3000" dirty="0">
                <a:solidFill>
                  <a:srgbClr val="0078AE"/>
                </a:solidFill>
                <a:latin typeface="Franklin Gothic Demi" panose="020B0703020102020204" pitchFamily="34" charset="0"/>
              </a:rPr>
              <a:t>Cybersecurity </a:t>
            </a:r>
            <a:br>
              <a:rPr lang="en-US" sz="3000" dirty="0">
                <a:solidFill>
                  <a:srgbClr val="0078AE"/>
                </a:solidFill>
                <a:latin typeface="Franklin Gothic Demi" panose="020B0703020102020204" pitchFamily="34" charset="0"/>
              </a:rPr>
            </a:br>
            <a:r>
              <a:rPr lang="en-US" sz="3000" dirty="0">
                <a:solidFill>
                  <a:srgbClr val="0078AE"/>
                </a:solidFill>
                <a:latin typeface="Franklin Gothic Demi" panose="020B0703020102020204" pitchFamily="34" charset="0"/>
              </a:rPr>
              <a:t>Authorities</a:t>
            </a:r>
          </a:p>
        </p:txBody>
      </p:sp>
      <p:sp>
        <p:nvSpPr>
          <p:cNvPr id="7" name="TextBox 6"/>
          <p:cNvSpPr txBox="1"/>
          <p:nvPr/>
        </p:nvSpPr>
        <p:spPr>
          <a:xfrm>
            <a:off x="369652" y="2251670"/>
            <a:ext cx="3354686" cy="1446550"/>
          </a:xfrm>
          <a:prstGeom prst="rect">
            <a:avLst/>
          </a:prstGeom>
          <a:noFill/>
        </p:spPr>
        <p:txBody>
          <a:bodyPr wrap="square" rtlCol="0">
            <a:spAutoFit/>
          </a:bodyPr>
          <a:lstStyle/>
          <a:p>
            <a:r>
              <a:rPr lang="en-US" sz="2200" b="1" dirty="0">
                <a:solidFill>
                  <a:srgbClr val="005086"/>
                </a:solidFill>
                <a:latin typeface="Franklin Gothic Demi" panose="020B0603020102020204" pitchFamily="34" charset="0"/>
                <a:ea typeface="Franklin Gothic Medium Cond" charset="0"/>
                <a:cs typeface="Franklin Gothic Medium Cond" charset="0"/>
              </a:rPr>
              <a:t>Multiple sources of authority and direction, </a:t>
            </a:r>
          </a:p>
          <a:p>
            <a:r>
              <a:rPr lang="en-US" sz="2200" dirty="0">
                <a:solidFill>
                  <a:srgbClr val="005086"/>
                </a:solidFill>
                <a:latin typeface="Franklin Gothic Medium Cond" charset="0"/>
                <a:ea typeface="Franklin Gothic Medium Cond" charset="0"/>
                <a:cs typeface="Franklin Gothic Medium Cond" charset="0"/>
              </a:rPr>
              <a:t>but here are some </a:t>
            </a:r>
            <a:br>
              <a:rPr lang="en-US" sz="2200" dirty="0">
                <a:solidFill>
                  <a:srgbClr val="005086"/>
                </a:solidFill>
                <a:latin typeface="Franklin Gothic Medium Cond" charset="0"/>
                <a:ea typeface="Franklin Gothic Medium Cond" charset="0"/>
                <a:cs typeface="Franklin Gothic Medium Cond" charset="0"/>
              </a:rPr>
            </a:br>
            <a:r>
              <a:rPr lang="en-US" sz="2200" dirty="0">
                <a:solidFill>
                  <a:srgbClr val="005086"/>
                </a:solidFill>
                <a:latin typeface="Franklin Gothic Medium Cond" charset="0"/>
                <a:ea typeface="Franklin Gothic Medium Cond" charset="0"/>
                <a:cs typeface="Franklin Gothic Medium Cond" charset="0"/>
              </a:rPr>
              <a:t>primary examples:</a:t>
            </a:r>
          </a:p>
        </p:txBody>
      </p:sp>
      <p:pic>
        <p:nvPicPr>
          <p:cNvPr id="5" name="Graphic 4">
            <a:extLst>
              <a:ext uri="{FF2B5EF4-FFF2-40B4-BE49-F238E27FC236}">
                <a16:creationId xmlns:a16="http://schemas.microsoft.com/office/drawing/2014/main" id="{E7DECF0E-BBA2-AD46-B77F-7A2ED8D689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84409" y="5725469"/>
            <a:ext cx="704088" cy="704088"/>
          </a:xfrm>
          <a:prstGeom prst="rect">
            <a:avLst/>
          </a:prstGeom>
        </p:spPr>
      </p:pic>
      <p:pic>
        <p:nvPicPr>
          <p:cNvPr id="9" name="Graphic 8">
            <a:extLst>
              <a:ext uri="{FF2B5EF4-FFF2-40B4-BE49-F238E27FC236}">
                <a16:creationId xmlns:a16="http://schemas.microsoft.com/office/drawing/2014/main" id="{6987E86D-4F51-B845-A068-8BC3D6C4C6C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284409" y="4701658"/>
            <a:ext cx="704088" cy="704088"/>
          </a:xfrm>
          <a:prstGeom prst="rect">
            <a:avLst/>
          </a:prstGeom>
        </p:spPr>
      </p:pic>
      <p:pic>
        <p:nvPicPr>
          <p:cNvPr id="11" name="Graphic 10">
            <a:extLst>
              <a:ext uri="{FF2B5EF4-FFF2-40B4-BE49-F238E27FC236}">
                <a16:creationId xmlns:a16="http://schemas.microsoft.com/office/drawing/2014/main" id="{5F233B01-18B7-684C-844B-99DC1B1024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84409" y="3712860"/>
            <a:ext cx="704088" cy="704088"/>
          </a:xfrm>
          <a:prstGeom prst="rect">
            <a:avLst/>
          </a:prstGeom>
        </p:spPr>
      </p:pic>
      <p:pic>
        <p:nvPicPr>
          <p:cNvPr id="13" name="Graphic 12">
            <a:extLst>
              <a:ext uri="{FF2B5EF4-FFF2-40B4-BE49-F238E27FC236}">
                <a16:creationId xmlns:a16="http://schemas.microsoft.com/office/drawing/2014/main" id="{D00366DA-1802-9644-A8D2-44D6564318D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84409" y="716832"/>
            <a:ext cx="704088" cy="704088"/>
          </a:xfrm>
          <a:prstGeom prst="rect">
            <a:avLst/>
          </a:prstGeom>
        </p:spPr>
      </p:pic>
      <p:pic>
        <p:nvPicPr>
          <p:cNvPr id="15" name="Graphic 14">
            <a:extLst>
              <a:ext uri="{FF2B5EF4-FFF2-40B4-BE49-F238E27FC236}">
                <a16:creationId xmlns:a16="http://schemas.microsoft.com/office/drawing/2014/main" id="{E9C4BB78-25E2-C144-9DA7-B641E97B023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284409" y="1729355"/>
            <a:ext cx="704481" cy="704481"/>
          </a:xfrm>
          <a:prstGeom prst="rect">
            <a:avLst/>
          </a:prstGeom>
        </p:spPr>
      </p:pic>
      <p:sp>
        <p:nvSpPr>
          <p:cNvPr id="12" name="TextBox 11">
            <a:extLst>
              <a:ext uri="{FF2B5EF4-FFF2-40B4-BE49-F238E27FC236}">
                <a16:creationId xmlns:a16="http://schemas.microsoft.com/office/drawing/2014/main" id="{0CF649D1-1467-DC40-9346-6DE07715860B}"/>
              </a:ext>
            </a:extLst>
          </p:cNvPr>
          <p:cNvSpPr txBox="1"/>
          <p:nvPr/>
        </p:nvSpPr>
        <p:spPr>
          <a:xfrm>
            <a:off x="5126095" y="696302"/>
            <a:ext cx="3163078" cy="738664"/>
          </a:xfrm>
          <a:prstGeom prst="rect">
            <a:avLst/>
          </a:prstGeom>
          <a:noFill/>
        </p:spPr>
        <p:txBody>
          <a:bodyPr wrap="square" rtlCol="0">
            <a:spAutoFit/>
          </a:bodyPr>
          <a:lstStyle/>
          <a:p>
            <a:r>
              <a:rPr lang="en-US" sz="1400" b="1" dirty="0">
                <a:solidFill>
                  <a:srgbClr val="005288"/>
                </a:solidFill>
                <a:latin typeface="Franklin Gothic Demi Cond" panose="020B0603020102020204" pitchFamily="34" charset="0"/>
              </a:rPr>
              <a:t>The Cybersecurity Information </a:t>
            </a:r>
            <a:br>
              <a:rPr lang="en-US" sz="1400" b="1" dirty="0">
                <a:solidFill>
                  <a:srgbClr val="005288"/>
                </a:solidFill>
                <a:latin typeface="Franklin Gothic Demi Cond" panose="020B0603020102020204" pitchFamily="34" charset="0"/>
              </a:rPr>
            </a:br>
            <a:r>
              <a:rPr lang="en-US" sz="1400" b="1" dirty="0">
                <a:solidFill>
                  <a:srgbClr val="005288"/>
                </a:solidFill>
                <a:latin typeface="Franklin Gothic Demi Cond" panose="020B0603020102020204" pitchFamily="34" charset="0"/>
              </a:rPr>
              <a:t>Sharing Act of 2015</a:t>
            </a:r>
          </a:p>
          <a:p>
            <a:r>
              <a:rPr lang="en-US" sz="1400" dirty="0">
                <a:solidFill>
                  <a:srgbClr val="005288"/>
                </a:solidFill>
                <a:latin typeface="Franklin Gothic Book" panose="020B0503020102020204" pitchFamily="34" charset="0"/>
              </a:rPr>
              <a:t>6 U.S.C. §§ 1501-1510</a:t>
            </a:r>
          </a:p>
        </p:txBody>
      </p:sp>
      <p:sp>
        <p:nvSpPr>
          <p:cNvPr id="14" name="TextBox 13">
            <a:extLst>
              <a:ext uri="{FF2B5EF4-FFF2-40B4-BE49-F238E27FC236}">
                <a16:creationId xmlns:a16="http://schemas.microsoft.com/office/drawing/2014/main" id="{8716297B-83D9-2E48-8B15-A41D85A14A36}"/>
              </a:ext>
            </a:extLst>
          </p:cNvPr>
          <p:cNvSpPr txBox="1"/>
          <p:nvPr/>
        </p:nvSpPr>
        <p:spPr>
          <a:xfrm>
            <a:off x="5126761" y="1695172"/>
            <a:ext cx="3163078" cy="738664"/>
          </a:xfrm>
          <a:prstGeom prst="rect">
            <a:avLst/>
          </a:prstGeom>
          <a:noFill/>
        </p:spPr>
        <p:txBody>
          <a:bodyPr wrap="square" rtlCol="0">
            <a:spAutoFit/>
          </a:bodyPr>
          <a:lstStyle/>
          <a:p>
            <a:r>
              <a:rPr lang="en-US" sz="1400" b="1" dirty="0">
                <a:solidFill>
                  <a:srgbClr val="005288"/>
                </a:solidFill>
                <a:latin typeface="Franklin Gothic Demi Cond" panose="020B0603020102020204" pitchFamily="34" charset="0"/>
              </a:rPr>
              <a:t>Critical Infrastructure Information Act, </a:t>
            </a:r>
            <a:br>
              <a:rPr lang="en-US" sz="1400" b="1" dirty="0">
                <a:solidFill>
                  <a:srgbClr val="005288"/>
                </a:solidFill>
                <a:latin typeface="Franklin Gothic Demi Cond" panose="020B0603020102020204" pitchFamily="34" charset="0"/>
              </a:rPr>
            </a:br>
            <a:r>
              <a:rPr lang="en-US" sz="1400" b="1" dirty="0">
                <a:solidFill>
                  <a:srgbClr val="005288"/>
                </a:solidFill>
                <a:latin typeface="Franklin Gothic Demi Cond" panose="020B0603020102020204" pitchFamily="34" charset="0"/>
              </a:rPr>
              <a:t>Title II, Part B of Pub. L. No. 107-296 </a:t>
            </a:r>
          </a:p>
          <a:p>
            <a:r>
              <a:rPr lang="en-US" sz="1400" dirty="0">
                <a:solidFill>
                  <a:srgbClr val="005288"/>
                </a:solidFill>
                <a:latin typeface="Franklin Gothic Book" panose="020B0503020102020204" pitchFamily="34" charset="0"/>
              </a:rPr>
              <a:t>6 U.S.C. § 673</a:t>
            </a:r>
          </a:p>
        </p:txBody>
      </p:sp>
      <p:sp>
        <p:nvSpPr>
          <p:cNvPr id="16" name="TextBox 15">
            <a:extLst>
              <a:ext uri="{FF2B5EF4-FFF2-40B4-BE49-F238E27FC236}">
                <a16:creationId xmlns:a16="http://schemas.microsoft.com/office/drawing/2014/main" id="{33DF5D60-94B3-384B-8D59-164B3040B5BA}"/>
              </a:ext>
            </a:extLst>
          </p:cNvPr>
          <p:cNvSpPr txBox="1"/>
          <p:nvPr/>
        </p:nvSpPr>
        <p:spPr>
          <a:xfrm>
            <a:off x="5126094" y="3685500"/>
            <a:ext cx="3457835" cy="738664"/>
          </a:xfrm>
          <a:prstGeom prst="rect">
            <a:avLst/>
          </a:prstGeom>
          <a:noFill/>
        </p:spPr>
        <p:txBody>
          <a:bodyPr wrap="square" rtlCol="0">
            <a:spAutoFit/>
          </a:bodyPr>
          <a:lstStyle/>
          <a:p>
            <a:r>
              <a:rPr lang="en-US" sz="1400" b="1" dirty="0">
                <a:solidFill>
                  <a:srgbClr val="005288"/>
                </a:solidFill>
                <a:latin typeface="Franklin Gothic Demi Cond" panose="020B0603020102020204" pitchFamily="34" charset="0"/>
              </a:rPr>
              <a:t>Subchapter II of Chapter 35 of Title 44 </a:t>
            </a:r>
          </a:p>
          <a:p>
            <a:r>
              <a:rPr lang="en-US" sz="1400" dirty="0">
                <a:solidFill>
                  <a:srgbClr val="005288"/>
                </a:solidFill>
                <a:latin typeface="Franklin Gothic Book" panose="020B0503020102020204" pitchFamily="34" charset="0"/>
              </a:rPr>
              <a:t>(created by the Federal Information Security Modernization Act of 2014 (FISMA))</a:t>
            </a:r>
          </a:p>
        </p:txBody>
      </p:sp>
      <p:sp>
        <p:nvSpPr>
          <p:cNvPr id="17" name="TextBox 16">
            <a:extLst>
              <a:ext uri="{FF2B5EF4-FFF2-40B4-BE49-F238E27FC236}">
                <a16:creationId xmlns:a16="http://schemas.microsoft.com/office/drawing/2014/main" id="{3D1C98DB-7722-DB44-84BF-C61EF1098B56}"/>
              </a:ext>
            </a:extLst>
          </p:cNvPr>
          <p:cNvSpPr txBox="1"/>
          <p:nvPr/>
        </p:nvSpPr>
        <p:spPr>
          <a:xfrm>
            <a:off x="5126094" y="4684370"/>
            <a:ext cx="3457835" cy="738664"/>
          </a:xfrm>
          <a:prstGeom prst="rect">
            <a:avLst/>
          </a:prstGeom>
          <a:noFill/>
        </p:spPr>
        <p:txBody>
          <a:bodyPr wrap="square" rtlCol="0">
            <a:spAutoFit/>
          </a:bodyPr>
          <a:lstStyle/>
          <a:p>
            <a:r>
              <a:rPr lang="en-US" sz="1400" b="1" dirty="0">
                <a:solidFill>
                  <a:srgbClr val="005288"/>
                </a:solidFill>
                <a:latin typeface="Franklin Gothic Demi Cond" panose="020B0603020102020204" pitchFamily="34" charset="0"/>
              </a:rPr>
              <a:t>Presidential Policy Directive 41, </a:t>
            </a:r>
            <a:br>
              <a:rPr lang="en-US" sz="1400" b="1" dirty="0">
                <a:solidFill>
                  <a:srgbClr val="005288"/>
                </a:solidFill>
                <a:latin typeface="Franklin Gothic Demi Cond" panose="020B0603020102020204" pitchFamily="34" charset="0"/>
              </a:rPr>
            </a:br>
            <a:r>
              <a:rPr lang="en-US" sz="1400" b="1" dirty="0">
                <a:solidFill>
                  <a:srgbClr val="005288"/>
                </a:solidFill>
                <a:latin typeface="Franklin Gothic Demi Cond" panose="020B0603020102020204" pitchFamily="34" charset="0"/>
              </a:rPr>
              <a:t>United States Cyber Incident Coordination</a:t>
            </a:r>
          </a:p>
          <a:p>
            <a:r>
              <a:rPr lang="en-US" sz="1400" dirty="0">
                <a:solidFill>
                  <a:srgbClr val="005288"/>
                </a:solidFill>
                <a:latin typeface="Franklin Gothic Book" panose="020B0503020102020204" pitchFamily="34" charset="0"/>
              </a:rPr>
              <a:t>(July 27, 2016)</a:t>
            </a:r>
          </a:p>
        </p:txBody>
      </p:sp>
      <p:sp>
        <p:nvSpPr>
          <p:cNvPr id="18" name="TextBox 17">
            <a:extLst>
              <a:ext uri="{FF2B5EF4-FFF2-40B4-BE49-F238E27FC236}">
                <a16:creationId xmlns:a16="http://schemas.microsoft.com/office/drawing/2014/main" id="{1FF274AA-8106-F142-80AA-685936DF5413}"/>
              </a:ext>
            </a:extLst>
          </p:cNvPr>
          <p:cNvSpPr txBox="1"/>
          <p:nvPr/>
        </p:nvSpPr>
        <p:spPr>
          <a:xfrm>
            <a:off x="5113674" y="5683240"/>
            <a:ext cx="3457835" cy="738664"/>
          </a:xfrm>
          <a:prstGeom prst="rect">
            <a:avLst/>
          </a:prstGeom>
          <a:noFill/>
        </p:spPr>
        <p:txBody>
          <a:bodyPr wrap="square" rtlCol="0">
            <a:spAutoFit/>
          </a:bodyPr>
          <a:lstStyle/>
          <a:p>
            <a:r>
              <a:rPr lang="en-US" sz="1400" b="1" dirty="0">
                <a:solidFill>
                  <a:srgbClr val="005288"/>
                </a:solidFill>
                <a:latin typeface="Franklin Gothic Demi Cond" panose="020B0603020102020204" pitchFamily="34" charset="0"/>
              </a:rPr>
              <a:t>Presidential Policy Directive 21, </a:t>
            </a:r>
            <a:br>
              <a:rPr lang="en-US" sz="1400" b="1" dirty="0">
                <a:solidFill>
                  <a:srgbClr val="005288"/>
                </a:solidFill>
                <a:latin typeface="Franklin Gothic Demi Cond" panose="020B0603020102020204" pitchFamily="34" charset="0"/>
              </a:rPr>
            </a:br>
            <a:r>
              <a:rPr lang="en-US" sz="1400" b="1" dirty="0">
                <a:solidFill>
                  <a:srgbClr val="005288"/>
                </a:solidFill>
                <a:latin typeface="Franklin Gothic Demi Cond" panose="020B0603020102020204" pitchFamily="34" charset="0"/>
              </a:rPr>
              <a:t>Critical Infrastructure Security and Resilience </a:t>
            </a:r>
          </a:p>
          <a:p>
            <a:r>
              <a:rPr lang="en-US" sz="1400" dirty="0">
                <a:solidFill>
                  <a:srgbClr val="005288"/>
                </a:solidFill>
                <a:latin typeface="Franklin Gothic Book" panose="020B0503020102020204" pitchFamily="34" charset="0"/>
              </a:rPr>
              <a:t>(2013)</a:t>
            </a:r>
          </a:p>
        </p:txBody>
      </p:sp>
      <p:pic>
        <p:nvPicPr>
          <p:cNvPr id="19" name="Graphic 10">
            <a:extLst>
              <a:ext uri="{FF2B5EF4-FFF2-40B4-BE49-F238E27FC236}">
                <a16:creationId xmlns:a16="http://schemas.microsoft.com/office/drawing/2014/main" id="{5F233B01-18B7-684C-844B-99DC1B1024E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84409" y="2710947"/>
            <a:ext cx="704088" cy="704088"/>
          </a:xfrm>
          <a:prstGeom prst="rect">
            <a:avLst/>
          </a:prstGeom>
        </p:spPr>
      </p:pic>
      <p:sp>
        <p:nvSpPr>
          <p:cNvPr id="20" name="TextBox 19">
            <a:extLst>
              <a:ext uri="{FF2B5EF4-FFF2-40B4-BE49-F238E27FC236}">
                <a16:creationId xmlns:a16="http://schemas.microsoft.com/office/drawing/2014/main" id="{33DF5D60-94B3-384B-8D59-164B3040B5BA}"/>
              </a:ext>
            </a:extLst>
          </p:cNvPr>
          <p:cNvSpPr txBox="1"/>
          <p:nvPr/>
        </p:nvSpPr>
        <p:spPr>
          <a:xfrm>
            <a:off x="5126094" y="2670541"/>
            <a:ext cx="3457835" cy="738664"/>
          </a:xfrm>
          <a:prstGeom prst="rect">
            <a:avLst/>
          </a:prstGeom>
          <a:noFill/>
        </p:spPr>
        <p:txBody>
          <a:bodyPr wrap="square" rtlCol="0">
            <a:spAutoFit/>
          </a:bodyPr>
          <a:lstStyle/>
          <a:p>
            <a:r>
              <a:rPr lang="en-US" sz="1400" b="1" dirty="0">
                <a:solidFill>
                  <a:srgbClr val="005288"/>
                </a:solidFill>
                <a:latin typeface="Franklin Gothic Demi Cond" panose="020B0603020102020204" pitchFamily="34" charset="0"/>
              </a:rPr>
              <a:t>Federal Acquisition Supply Chain Security Act </a:t>
            </a:r>
            <a:br>
              <a:rPr lang="en-US" sz="1400" b="1" dirty="0">
                <a:solidFill>
                  <a:srgbClr val="005288"/>
                </a:solidFill>
                <a:latin typeface="Franklin Gothic Demi Cond" panose="020B0603020102020204" pitchFamily="34" charset="0"/>
              </a:rPr>
            </a:br>
            <a:r>
              <a:rPr lang="en-US" sz="1400" b="1" dirty="0">
                <a:solidFill>
                  <a:srgbClr val="005288"/>
                </a:solidFill>
                <a:latin typeface="Franklin Gothic Demi Cond" panose="020B0603020102020204" pitchFamily="34" charset="0"/>
              </a:rPr>
              <a:t>of 2018, Title II of Pub. L. No.115-390</a:t>
            </a:r>
          </a:p>
          <a:p>
            <a:r>
              <a:rPr lang="en-US" sz="1400" dirty="0">
                <a:solidFill>
                  <a:srgbClr val="005288"/>
                </a:solidFill>
                <a:latin typeface="Franklin Gothic Book" panose="020B0503020102020204" pitchFamily="34" charset="0"/>
              </a:rPr>
              <a:t>41 U.S.C. §§ 1321-1328 </a:t>
            </a:r>
          </a:p>
        </p:txBody>
      </p:sp>
      <p:sp>
        <p:nvSpPr>
          <p:cNvPr id="21" name="Slide Number Placeholder 5">
            <a:extLst>
              <a:ext uri="{FF2B5EF4-FFF2-40B4-BE49-F238E27FC236}">
                <a16:creationId xmlns:a16="http://schemas.microsoft.com/office/drawing/2014/main" id="{4E274E4C-5269-8843-814B-B6C02AED080A}"/>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6</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394472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Title 2"/>
          <p:cNvSpPr>
            <a:spLocks noGrp="1"/>
          </p:cNvSpPr>
          <p:nvPr>
            <p:ph type="title"/>
          </p:nvPr>
        </p:nvSpPr>
        <p:spPr>
          <a:xfrm>
            <a:off x="2948683" y="357201"/>
            <a:ext cx="6012198" cy="809625"/>
          </a:xfrm>
        </p:spPr>
        <p:txBody>
          <a:bodyPr/>
          <a:lstStyle/>
          <a:p>
            <a:pPr>
              <a:lnSpc>
                <a:spcPts val="3300"/>
              </a:lnSpc>
            </a:pPr>
            <a:r>
              <a:rPr lang="en-US" sz="3000" dirty="0" smtClean="0">
                <a:solidFill>
                  <a:srgbClr val="0078AE"/>
                </a:solidFill>
                <a:latin typeface="Franklin Gothic Demi" panose="020B0703020102020204" pitchFamily="34" charset="0"/>
              </a:rPr>
              <a:t>CISA </a:t>
            </a:r>
            <a:r>
              <a:rPr lang="en-US" sz="3000" dirty="0">
                <a:solidFill>
                  <a:srgbClr val="0078AE"/>
                </a:solidFill>
                <a:latin typeface="Franklin Gothic Demi" panose="020B0703020102020204" pitchFamily="34" charset="0"/>
              </a:rPr>
              <a:t>Cybersecurity Responsibilities</a:t>
            </a:r>
          </a:p>
        </p:txBody>
      </p:sp>
      <p:sp>
        <p:nvSpPr>
          <p:cNvPr id="5" name="Rectangle 4"/>
          <p:cNvSpPr/>
          <p:nvPr/>
        </p:nvSpPr>
        <p:spPr>
          <a:xfrm>
            <a:off x="3308279" y="2094572"/>
            <a:ext cx="5568594" cy="707886"/>
          </a:xfrm>
          <a:prstGeom prst="rect">
            <a:avLst/>
          </a:prstGeom>
        </p:spPr>
        <p:txBody>
          <a:bodyPr wrap="square">
            <a:spAutoFit/>
          </a:bodyPr>
          <a:lstStyle/>
          <a:p>
            <a:r>
              <a:rPr lang="en-US" sz="2000" dirty="0">
                <a:solidFill>
                  <a:srgbClr val="0078AE"/>
                </a:solidFill>
                <a:latin typeface="Franklin Gothic Demi" panose="020B0703020102020204" pitchFamily="34" charset="0"/>
              </a:rPr>
              <a:t>Information sharing and technical assistance involving federal and non-federal entities </a:t>
            </a:r>
          </a:p>
        </p:txBody>
      </p:sp>
      <p:sp>
        <p:nvSpPr>
          <p:cNvPr id="6" name="Rectangle 5"/>
          <p:cNvSpPr/>
          <p:nvPr/>
        </p:nvSpPr>
        <p:spPr>
          <a:xfrm>
            <a:off x="3074543" y="3880564"/>
            <a:ext cx="5802330" cy="400110"/>
          </a:xfrm>
          <a:prstGeom prst="rect">
            <a:avLst/>
          </a:prstGeom>
        </p:spPr>
        <p:txBody>
          <a:bodyPr wrap="square">
            <a:spAutoFit/>
          </a:bodyPr>
          <a:lstStyle/>
          <a:p>
            <a:r>
              <a:rPr lang="en-US" sz="2000" dirty="0">
                <a:solidFill>
                  <a:srgbClr val="525354"/>
                </a:solidFill>
                <a:latin typeface="Franklin Gothic Medium Cond" panose="020B0606030402020204" pitchFamily="34" charset="0"/>
              </a:rPr>
              <a:t>Protecting federal, civilian, executive-branch agencies</a:t>
            </a:r>
          </a:p>
        </p:txBody>
      </p:sp>
      <p:sp>
        <p:nvSpPr>
          <p:cNvPr id="7" name="Rectangle 6"/>
          <p:cNvSpPr/>
          <p:nvPr/>
        </p:nvSpPr>
        <p:spPr>
          <a:xfrm>
            <a:off x="3074543" y="5522714"/>
            <a:ext cx="5802330" cy="400110"/>
          </a:xfrm>
          <a:prstGeom prst="rect">
            <a:avLst/>
          </a:prstGeom>
        </p:spPr>
        <p:txBody>
          <a:bodyPr wrap="square">
            <a:spAutoFit/>
          </a:bodyPr>
          <a:lstStyle/>
          <a:p>
            <a:r>
              <a:rPr lang="en-US" sz="2000" dirty="0">
                <a:solidFill>
                  <a:srgbClr val="525354"/>
                </a:solidFill>
                <a:latin typeface="Franklin Gothic Medium Cond" panose="020B0606030402020204" pitchFamily="34" charset="0"/>
              </a:rPr>
              <a:t>Coordinating the federal government’s response to incidents</a:t>
            </a:r>
          </a:p>
        </p:txBody>
      </p:sp>
      <p:sp>
        <p:nvSpPr>
          <p:cNvPr id="8" name="Slide Number Placeholder 5">
            <a:extLst>
              <a:ext uri="{FF2B5EF4-FFF2-40B4-BE49-F238E27FC236}">
                <a16:creationId xmlns:a16="http://schemas.microsoft.com/office/drawing/2014/main" id="{22F461A7-1FDA-664C-A497-4239DF352F28}"/>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7</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71721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Rectangle 4"/>
          <p:cNvSpPr/>
          <p:nvPr/>
        </p:nvSpPr>
        <p:spPr>
          <a:xfrm>
            <a:off x="626723" y="2274036"/>
            <a:ext cx="2432304" cy="2069797"/>
          </a:xfrm>
          <a:prstGeom prst="rect">
            <a:avLst/>
          </a:prstGeom>
        </p:spPr>
        <p:txBody>
          <a:bodyPr wrap="square">
            <a:spAutoFit/>
          </a:bodyPr>
          <a:lstStyle/>
          <a:p>
            <a:pPr>
              <a:spcAft>
                <a:spcPts val="300"/>
              </a:spcAft>
            </a:pPr>
            <a:r>
              <a:rPr lang="en-US" b="1" dirty="0">
                <a:solidFill>
                  <a:schemeClr val="bg1"/>
                </a:solidFill>
                <a:latin typeface="ITC Franklin Gothic BookCd" panose="020B0506000000000000" pitchFamily="34" charset="0"/>
              </a:rPr>
              <a:t>What CISA does</a:t>
            </a:r>
            <a:r>
              <a:rPr lang="en-US" dirty="0">
                <a:solidFill>
                  <a:schemeClr val="bg1"/>
                </a:solidFill>
                <a:latin typeface="ITC Franklin Gothic BookCd" panose="020B0506000000000000" pitchFamily="34" charset="0"/>
              </a:rPr>
              <a:t>:  </a:t>
            </a:r>
          </a:p>
          <a:p>
            <a:r>
              <a:rPr lang="en-US" dirty="0">
                <a:solidFill>
                  <a:schemeClr val="bg1"/>
                </a:solidFill>
                <a:latin typeface="ITC Franklin Gothic BookCd" panose="020B0506000000000000" pitchFamily="34" charset="0"/>
              </a:rPr>
              <a:t>CISA is authorized to share information related to cybersecurity risks and incidents, and provide technical assistance upon request</a:t>
            </a:r>
          </a:p>
        </p:txBody>
      </p:sp>
      <p:sp>
        <p:nvSpPr>
          <p:cNvPr id="6" name="Rectangle 5"/>
          <p:cNvSpPr/>
          <p:nvPr/>
        </p:nvSpPr>
        <p:spPr>
          <a:xfrm>
            <a:off x="3345574" y="2274036"/>
            <a:ext cx="2450592" cy="2900794"/>
          </a:xfrm>
          <a:prstGeom prst="rect">
            <a:avLst/>
          </a:prstGeom>
        </p:spPr>
        <p:txBody>
          <a:bodyPr wrap="square">
            <a:spAutoFit/>
          </a:bodyPr>
          <a:lstStyle/>
          <a:p>
            <a:pPr>
              <a:spcAft>
                <a:spcPts val="300"/>
              </a:spcAft>
            </a:pPr>
            <a:r>
              <a:rPr lang="en-US" b="1" dirty="0">
                <a:solidFill>
                  <a:schemeClr val="bg1"/>
                </a:solidFill>
                <a:latin typeface="ITC Franklin Gothic BookCd" panose="020B0506000000000000" pitchFamily="34" charset="0"/>
              </a:rPr>
              <a:t>With whom CISA interacts: </a:t>
            </a:r>
          </a:p>
          <a:p>
            <a:r>
              <a:rPr lang="en-US" dirty="0">
                <a:solidFill>
                  <a:schemeClr val="bg1"/>
                </a:solidFill>
                <a:latin typeface="ITC Franklin Gothic BookCd" panose="020B0506000000000000" pitchFamily="34" charset="0"/>
              </a:rPr>
              <a:t>At its sole and unreviewable discretion, CISA engages with all stakeholders – federal and non-federal entities, including international partners – and coordinates information sharing.</a:t>
            </a:r>
          </a:p>
        </p:txBody>
      </p:sp>
      <p:sp>
        <p:nvSpPr>
          <p:cNvPr id="7" name="Rectangle 6"/>
          <p:cNvSpPr/>
          <p:nvPr/>
        </p:nvSpPr>
        <p:spPr>
          <a:xfrm>
            <a:off x="6082299" y="2274036"/>
            <a:ext cx="2432304" cy="2069797"/>
          </a:xfrm>
          <a:prstGeom prst="rect">
            <a:avLst/>
          </a:prstGeom>
        </p:spPr>
        <p:txBody>
          <a:bodyPr wrap="square">
            <a:spAutoFit/>
          </a:bodyPr>
          <a:lstStyle/>
          <a:p>
            <a:pPr>
              <a:spcAft>
                <a:spcPts val="300"/>
              </a:spcAft>
            </a:pPr>
            <a:r>
              <a:rPr lang="en-US" b="1" dirty="0">
                <a:solidFill>
                  <a:schemeClr val="bg1"/>
                </a:solidFill>
                <a:latin typeface="ITC Franklin Gothic BookCd" panose="020B0506000000000000" pitchFamily="34" charset="0"/>
              </a:rPr>
              <a:t>Mechanisms for action: </a:t>
            </a:r>
          </a:p>
          <a:p>
            <a:r>
              <a:rPr lang="en-US" dirty="0">
                <a:solidFill>
                  <a:schemeClr val="bg1"/>
                </a:solidFill>
                <a:latin typeface="ITC Franklin Gothic BookCd" panose="020B0506000000000000" pitchFamily="34" charset="0"/>
              </a:rPr>
              <a:t>To fulfill its cybersecurity functions, CISA enters into information sharing relationships and agreements, and operates the NCCIC.</a:t>
            </a:r>
          </a:p>
        </p:txBody>
      </p:sp>
      <p:sp>
        <p:nvSpPr>
          <p:cNvPr id="8"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chemeClr val="bg1"/>
                </a:solidFill>
                <a:latin typeface="Franklin Gothic Demi" panose="020B0703020102020204" pitchFamily="34" charset="0"/>
                <a:ea typeface="Arial" charset="0"/>
                <a:cs typeface="Arial" charset="0"/>
              </a:rPr>
              <a:t>Information Sharing and Technical Assistance Involving Federal and Non-Federal Entities</a:t>
            </a:r>
          </a:p>
        </p:txBody>
      </p:sp>
      <p:sp>
        <p:nvSpPr>
          <p:cNvPr id="9" name="Slide Number Placeholder 5">
            <a:extLst>
              <a:ext uri="{FF2B5EF4-FFF2-40B4-BE49-F238E27FC236}">
                <a16:creationId xmlns:a16="http://schemas.microsoft.com/office/drawing/2014/main" id="{6C21FBE1-916A-4B49-8A32-7D4DB2A7439D}"/>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bg1"/>
                </a:solidFill>
              </a:rPr>
              <a:pPr algn="r"/>
              <a:t>8</a:t>
            </a:fld>
            <a:endParaRPr lang="en-US" sz="1200" dirty="0">
              <a:solidFill>
                <a:schemeClr val="bg1"/>
              </a:solidFill>
            </a:endParaRPr>
          </a:p>
        </p:txBody>
      </p:sp>
    </p:spTree>
    <p:extLst>
      <p:ext uri="{BB962C8B-B14F-4D97-AF65-F5344CB8AC3E}">
        <p14:creationId xmlns:p14="http://schemas.microsoft.com/office/powerpoint/2010/main" val="27207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27A580-22D9-7742-9FE1-E0F563947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0" y="82181"/>
            <a:ext cx="9143999" cy="11164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baseline="0">
                <a:solidFill>
                  <a:srgbClr val="002060"/>
                </a:solidFill>
                <a:latin typeface="+mj-lt"/>
                <a:ea typeface="+mj-ea"/>
                <a:cs typeface="+mj-cs"/>
              </a:defRPr>
            </a:lvl1pPr>
          </a:lstStyle>
          <a:p>
            <a:r>
              <a:rPr lang="en-US" sz="3000" b="1" dirty="0">
                <a:solidFill>
                  <a:srgbClr val="0078AE"/>
                </a:solidFill>
                <a:latin typeface="Franklin Gothic Demi" panose="020B0703020102020204" pitchFamily="34" charset="0"/>
                <a:ea typeface="Arial" charset="0"/>
                <a:cs typeface="Arial" charset="0"/>
              </a:rPr>
              <a:t>Information Sharing and Technical Assistance Involving Federal and Non-Federal Entities</a:t>
            </a:r>
          </a:p>
        </p:txBody>
      </p:sp>
      <p:pic>
        <p:nvPicPr>
          <p:cNvPr id="4" name="Graphic 3">
            <a:extLst>
              <a:ext uri="{FF2B5EF4-FFF2-40B4-BE49-F238E27FC236}">
                <a16:creationId xmlns:a16="http://schemas.microsoft.com/office/drawing/2014/main" id="{BD8855D7-5508-AA4C-9A66-9AEC834785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65582" y="4554722"/>
            <a:ext cx="393192" cy="393192"/>
          </a:xfrm>
          <a:prstGeom prst="rect">
            <a:avLst/>
          </a:prstGeom>
        </p:spPr>
      </p:pic>
      <p:pic>
        <p:nvPicPr>
          <p:cNvPr id="6" name="Graphic 5">
            <a:extLst>
              <a:ext uri="{FF2B5EF4-FFF2-40B4-BE49-F238E27FC236}">
                <a16:creationId xmlns:a16="http://schemas.microsoft.com/office/drawing/2014/main" id="{FCB7CD12-2294-8B41-93FD-79C47970742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65582" y="3684717"/>
            <a:ext cx="393192" cy="393192"/>
          </a:xfrm>
          <a:prstGeom prst="rect">
            <a:avLst/>
          </a:prstGeom>
        </p:spPr>
      </p:pic>
      <p:pic>
        <p:nvPicPr>
          <p:cNvPr id="9" name="Graphic 8">
            <a:extLst>
              <a:ext uri="{FF2B5EF4-FFF2-40B4-BE49-F238E27FC236}">
                <a16:creationId xmlns:a16="http://schemas.microsoft.com/office/drawing/2014/main" id="{E457EC0F-8626-364D-8711-9344F43788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29468" y="3684717"/>
            <a:ext cx="393192" cy="393192"/>
          </a:xfrm>
          <a:prstGeom prst="rect">
            <a:avLst/>
          </a:prstGeom>
        </p:spPr>
      </p:pic>
      <p:graphicFrame>
        <p:nvGraphicFramePr>
          <p:cNvPr id="5" name="Table 4">
            <a:extLst>
              <a:ext uri="{FF2B5EF4-FFF2-40B4-BE49-F238E27FC236}">
                <a16:creationId xmlns:a16="http://schemas.microsoft.com/office/drawing/2014/main" id="{3513EDAD-8668-EB4A-AFFE-2B82F461EEF8}"/>
              </a:ext>
            </a:extLst>
          </p:cNvPr>
          <p:cNvGraphicFramePr>
            <a:graphicFrameLocks noGrp="1"/>
          </p:cNvGraphicFramePr>
          <p:nvPr>
            <p:extLst>
              <p:ext uri="{D42A27DB-BD31-4B8C-83A1-F6EECF244321}">
                <p14:modId xmlns:p14="http://schemas.microsoft.com/office/powerpoint/2010/main" val="1309016596"/>
              </p:ext>
            </p:extLst>
          </p:nvPr>
        </p:nvGraphicFramePr>
        <p:xfrm>
          <a:off x="1523999" y="1615400"/>
          <a:ext cx="5123936" cy="762000"/>
        </p:xfrm>
        <a:graphic>
          <a:graphicData uri="http://schemas.openxmlformats.org/drawingml/2006/table">
            <a:tbl>
              <a:tblPr bandRow="1">
                <a:tableStyleId>{5C22544A-7EE6-4342-B048-85BDC9FD1C3A}</a:tableStyleId>
              </a:tblPr>
              <a:tblGrid>
                <a:gridCol w="2788509">
                  <a:extLst>
                    <a:ext uri="{9D8B030D-6E8A-4147-A177-3AD203B41FA5}">
                      <a16:colId xmlns:a16="http://schemas.microsoft.com/office/drawing/2014/main" val="3147128069"/>
                    </a:ext>
                  </a:extLst>
                </a:gridCol>
                <a:gridCol w="2335427">
                  <a:extLst>
                    <a:ext uri="{9D8B030D-6E8A-4147-A177-3AD203B41FA5}">
                      <a16:colId xmlns:a16="http://schemas.microsoft.com/office/drawing/2014/main" val="426197822"/>
                    </a:ext>
                  </a:extLst>
                </a:gridCol>
              </a:tblGrid>
              <a:tr h="370840">
                <a:tc>
                  <a:txBody>
                    <a:bodyPr/>
                    <a:lstStyle/>
                    <a:p>
                      <a:r>
                        <a:rPr lang="en-US" sz="2200" b="0" i="0" dirty="0">
                          <a:solidFill>
                            <a:schemeClr val="bg1"/>
                          </a:solidFill>
                          <a:latin typeface="Franklin Gothic Medium Cond" panose="020B0606030402020204" pitchFamily="34" charset="0"/>
                        </a:rPr>
                        <a:t>The Homeland Security </a:t>
                      </a:r>
                    </a:p>
                    <a:p>
                      <a:r>
                        <a:rPr lang="en-US" sz="2200" b="0" i="0" dirty="0">
                          <a:solidFill>
                            <a:schemeClr val="bg1"/>
                          </a:solidFill>
                          <a:latin typeface="Franklin Gothic Medium Cond" panose="020B0606030402020204" pitchFamily="34" charset="0"/>
                        </a:rPr>
                        <a:t>Act of 2002</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dirty="0">
                          <a:solidFill>
                            <a:schemeClr val="bg1"/>
                          </a:solidFill>
                          <a:latin typeface="Franklin Gothic Book" panose="020B0503020102020204" pitchFamily="34" charset="0"/>
                        </a:rPr>
                        <a:t>Section 2209</a:t>
                      </a:r>
                    </a:p>
                    <a:p>
                      <a:r>
                        <a:rPr lang="en-US" dirty="0">
                          <a:solidFill>
                            <a:schemeClr val="bg1"/>
                          </a:solidFill>
                          <a:latin typeface="Franklin Gothic Book" panose="020B0503020102020204" pitchFamily="34" charset="0"/>
                        </a:rPr>
                        <a:t>6 U.S.C. §659</a:t>
                      </a:r>
                    </a:p>
                  </a:txBody>
                  <a:tcPr marL="27432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024619"/>
                  </a:ext>
                </a:extLst>
              </a:tr>
            </a:tbl>
          </a:graphicData>
        </a:graphic>
      </p:graphicFrame>
      <p:sp>
        <p:nvSpPr>
          <p:cNvPr id="10" name="Title 4">
            <a:extLst>
              <a:ext uri="{FF2B5EF4-FFF2-40B4-BE49-F238E27FC236}">
                <a16:creationId xmlns:a16="http://schemas.microsoft.com/office/drawing/2014/main" id="{F881777C-85FE-E74B-9895-E8D372E9EB6C}"/>
              </a:ext>
            </a:extLst>
          </p:cNvPr>
          <p:cNvSpPr txBox="1">
            <a:spLocks/>
          </p:cNvSpPr>
          <p:nvPr/>
        </p:nvSpPr>
        <p:spPr bwMode="auto">
          <a:xfrm>
            <a:off x="812936" y="2837534"/>
            <a:ext cx="3116513" cy="320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lnSpc>
                <a:spcPct val="80000"/>
              </a:lnSpc>
              <a:spcBef>
                <a:spcPct val="0"/>
              </a:spcBef>
              <a:spcAft>
                <a:spcPct val="0"/>
              </a:spcAft>
              <a:defRPr sz="3600" b="1">
                <a:solidFill>
                  <a:srgbClr val="000066"/>
                </a:solidFill>
                <a:latin typeface="Arial" charset="0"/>
                <a:ea typeface="+mj-ea"/>
                <a:cs typeface="+mj-cs"/>
              </a:defRPr>
            </a:lvl1pPr>
            <a:lvl2pPr algn="ctr" rtl="0" eaLnBrk="1" fontAlgn="base" hangingPunct="1">
              <a:lnSpc>
                <a:spcPct val="80000"/>
              </a:lnSpc>
              <a:spcBef>
                <a:spcPct val="0"/>
              </a:spcBef>
              <a:spcAft>
                <a:spcPct val="0"/>
              </a:spcAft>
              <a:defRPr sz="3600" b="1">
                <a:solidFill>
                  <a:srgbClr val="000066"/>
                </a:solidFill>
                <a:latin typeface="Arial" charset="0"/>
              </a:defRPr>
            </a:lvl2pPr>
            <a:lvl3pPr algn="ctr" rtl="0" eaLnBrk="1" fontAlgn="base" hangingPunct="1">
              <a:lnSpc>
                <a:spcPct val="80000"/>
              </a:lnSpc>
              <a:spcBef>
                <a:spcPct val="0"/>
              </a:spcBef>
              <a:spcAft>
                <a:spcPct val="0"/>
              </a:spcAft>
              <a:defRPr sz="3600" b="1">
                <a:solidFill>
                  <a:srgbClr val="000066"/>
                </a:solidFill>
                <a:latin typeface="Arial" charset="0"/>
              </a:defRPr>
            </a:lvl3pPr>
            <a:lvl4pPr algn="ctr" rtl="0" eaLnBrk="1" fontAlgn="base" hangingPunct="1">
              <a:lnSpc>
                <a:spcPct val="80000"/>
              </a:lnSpc>
              <a:spcBef>
                <a:spcPct val="0"/>
              </a:spcBef>
              <a:spcAft>
                <a:spcPct val="0"/>
              </a:spcAft>
              <a:defRPr sz="3600" b="1">
                <a:solidFill>
                  <a:srgbClr val="000066"/>
                </a:solidFill>
                <a:latin typeface="Arial" charset="0"/>
              </a:defRPr>
            </a:lvl4pPr>
            <a:lvl5pPr algn="ctr" rtl="0" eaLnBrk="1" fontAlgn="base" hangingPunct="1">
              <a:lnSpc>
                <a:spcPct val="80000"/>
              </a:lnSpc>
              <a:spcBef>
                <a:spcPct val="0"/>
              </a:spcBef>
              <a:spcAft>
                <a:spcPct val="0"/>
              </a:spcAft>
              <a:defRPr sz="3600" b="1">
                <a:solidFill>
                  <a:srgbClr val="000066"/>
                </a:solidFill>
                <a:latin typeface="Arial" charset="0"/>
              </a:defRPr>
            </a:lvl5pPr>
            <a:lvl6pPr marL="457200" algn="ctr" rtl="0" eaLnBrk="1" fontAlgn="base" hangingPunct="1">
              <a:lnSpc>
                <a:spcPct val="80000"/>
              </a:lnSpc>
              <a:spcBef>
                <a:spcPct val="0"/>
              </a:spcBef>
              <a:spcAft>
                <a:spcPct val="0"/>
              </a:spcAft>
              <a:defRPr sz="3600" b="1">
                <a:solidFill>
                  <a:srgbClr val="000066"/>
                </a:solidFill>
                <a:latin typeface="Arial" charset="0"/>
              </a:defRPr>
            </a:lvl6pPr>
            <a:lvl7pPr marL="914400" algn="ctr" rtl="0" eaLnBrk="1" fontAlgn="base" hangingPunct="1">
              <a:lnSpc>
                <a:spcPct val="80000"/>
              </a:lnSpc>
              <a:spcBef>
                <a:spcPct val="0"/>
              </a:spcBef>
              <a:spcAft>
                <a:spcPct val="0"/>
              </a:spcAft>
              <a:defRPr sz="3600" b="1">
                <a:solidFill>
                  <a:srgbClr val="000066"/>
                </a:solidFill>
                <a:latin typeface="Arial" charset="0"/>
              </a:defRPr>
            </a:lvl7pPr>
            <a:lvl8pPr marL="1371600" algn="ctr" rtl="0" eaLnBrk="1" fontAlgn="base" hangingPunct="1">
              <a:lnSpc>
                <a:spcPct val="80000"/>
              </a:lnSpc>
              <a:spcBef>
                <a:spcPct val="0"/>
              </a:spcBef>
              <a:spcAft>
                <a:spcPct val="0"/>
              </a:spcAft>
              <a:defRPr sz="3600" b="1">
                <a:solidFill>
                  <a:srgbClr val="000066"/>
                </a:solidFill>
                <a:latin typeface="Arial" charset="0"/>
              </a:defRPr>
            </a:lvl8pPr>
            <a:lvl9pPr marL="1828800" algn="ctr" rtl="0" eaLnBrk="1" fontAlgn="base" hangingPunct="1">
              <a:lnSpc>
                <a:spcPct val="80000"/>
              </a:lnSpc>
              <a:spcBef>
                <a:spcPct val="0"/>
              </a:spcBef>
              <a:spcAft>
                <a:spcPct val="0"/>
              </a:spcAft>
              <a:defRPr sz="3600" b="1">
                <a:solidFill>
                  <a:srgbClr val="000066"/>
                </a:solidFill>
                <a:latin typeface="Arial" charset="0"/>
              </a:defRPr>
            </a:lvl9pPr>
          </a:lstStyle>
          <a:p>
            <a:pPr algn="l" eaLnBrk="0" hangingPunct="0"/>
            <a:r>
              <a:rPr lang="en-US" sz="1800" b="0" kern="0" dirty="0">
                <a:solidFill>
                  <a:schemeClr val="bg1"/>
                </a:solidFill>
                <a:latin typeface="Franklin Gothic Medium Cond" charset="0"/>
                <a:ea typeface="Franklin Gothic Medium Cond" charset="0"/>
                <a:cs typeface="Franklin Gothic Medium Cond" charset="0"/>
              </a:rPr>
              <a:t>The NCCIC has explicit authority to:</a:t>
            </a:r>
          </a:p>
        </p:txBody>
      </p:sp>
      <p:sp>
        <p:nvSpPr>
          <p:cNvPr id="8" name="Rectangle 7">
            <a:extLst>
              <a:ext uri="{FF2B5EF4-FFF2-40B4-BE49-F238E27FC236}">
                <a16:creationId xmlns:a16="http://schemas.microsoft.com/office/drawing/2014/main" id="{5D968750-2DA4-CA40-8306-B47B408B23BC}"/>
              </a:ext>
            </a:extLst>
          </p:cNvPr>
          <p:cNvSpPr/>
          <p:nvPr/>
        </p:nvSpPr>
        <p:spPr>
          <a:xfrm>
            <a:off x="1466473" y="3738395"/>
            <a:ext cx="2446768" cy="2246769"/>
          </a:xfrm>
          <a:prstGeom prst="rect">
            <a:avLst/>
          </a:prstGeom>
        </p:spPr>
        <p:txBody>
          <a:bodyPr wrap="square">
            <a:spAutoFit/>
          </a:bodyPr>
          <a:lstStyle/>
          <a:p>
            <a:r>
              <a:rPr lang="en-US" sz="1400" b="1" dirty="0">
                <a:solidFill>
                  <a:schemeClr val="bg1"/>
                </a:solidFill>
                <a:latin typeface="Franklin Gothic Demi Cond" panose="020B0603020102020204" pitchFamily="34" charset="0"/>
              </a:rPr>
              <a:t>RECEIVE</a:t>
            </a:r>
            <a:r>
              <a:rPr lang="en-US" sz="1400" dirty="0">
                <a:solidFill>
                  <a:schemeClr val="bg1"/>
                </a:solidFill>
                <a:latin typeface="ITC Franklin Gothic Book Conden" panose="020B0506000000000000" pitchFamily="34" charset="0"/>
              </a:rPr>
              <a:t> information relating to cybersecurity risks and incidents.  6 U.S.C. § 659(c)(1)</a:t>
            </a:r>
          </a:p>
          <a:p>
            <a:endParaRPr lang="en-US" sz="1400" dirty="0">
              <a:solidFill>
                <a:schemeClr val="bg1"/>
              </a:solidFill>
              <a:latin typeface="Franklin Gothic Medium Cond" panose="020B0606030402020204" pitchFamily="34" charset="0"/>
            </a:endParaRPr>
          </a:p>
          <a:p>
            <a:r>
              <a:rPr lang="en-US" sz="1400" b="1" dirty="0">
                <a:solidFill>
                  <a:schemeClr val="bg1"/>
                </a:solidFill>
                <a:latin typeface="Franklin Gothic Demi Cond" panose="020B0603020102020204" pitchFamily="34" charset="0"/>
              </a:rPr>
              <a:t>ANALYZE</a:t>
            </a:r>
            <a:r>
              <a:rPr lang="en-US" sz="1400" dirty="0">
                <a:solidFill>
                  <a:schemeClr val="bg1"/>
                </a:solidFill>
                <a:latin typeface="ITC Franklin Gothic Book Conden" panose="020B0506000000000000" pitchFamily="34" charset="0"/>
              </a:rPr>
              <a:t> and </a:t>
            </a:r>
            <a:r>
              <a:rPr lang="en-US" sz="1400" b="1" dirty="0">
                <a:solidFill>
                  <a:schemeClr val="bg1"/>
                </a:solidFill>
                <a:latin typeface="Franklin Gothic Demi Cond" panose="020B0603020102020204" pitchFamily="34" charset="0"/>
              </a:rPr>
              <a:t>INTEGRATE</a:t>
            </a:r>
            <a:r>
              <a:rPr lang="en-US" sz="1400" dirty="0">
                <a:solidFill>
                  <a:schemeClr val="bg1"/>
                </a:solidFill>
                <a:latin typeface="ITC Franklin Gothic Book Conden" panose="020B0506000000000000" pitchFamily="34" charset="0"/>
              </a:rPr>
              <a:t> “including cross-sector integration and analysis, of cyber threat indicators, defensive measures, cybersecurity risks, and incidents.” 6 U.S.C. § 659(c)(5)(A)</a:t>
            </a:r>
          </a:p>
        </p:txBody>
      </p:sp>
      <p:sp>
        <p:nvSpPr>
          <p:cNvPr id="12" name="Rectangle 11">
            <a:extLst>
              <a:ext uri="{FF2B5EF4-FFF2-40B4-BE49-F238E27FC236}">
                <a16:creationId xmlns:a16="http://schemas.microsoft.com/office/drawing/2014/main" id="{92285D7D-9700-D04A-8F92-066675EE95EB}"/>
              </a:ext>
            </a:extLst>
          </p:cNvPr>
          <p:cNvSpPr/>
          <p:nvPr/>
        </p:nvSpPr>
        <p:spPr>
          <a:xfrm>
            <a:off x="4922660" y="3738395"/>
            <a:ext cx="3316988" cy="2462213"/>
          </a:xfrm>
          <a:prstGeom prst="rect">
            <a:avLst/>
          </a:prstGeom>
        </p:spPr>
        <p:txBody>
          <a:bodyPr wrap="square">
            <a:spAutoFit/>
          </a:bodyPr>
          <a:lstStyle/>
          <a:p>
            <a:r>
              <a:rPr lang="en-US" sz="1400" b="1" dirty="0">
                <a:solidFill>
                  <a:schemeClr val="bg1"/>
                </a:solidFill>
                <a:latin typeface="Franklin Gothic Demi Cond" panose="020B0603020102020204" pitchFamily="34" charset="0"/>
              </a:rPr>
              <a:t>DISSEMINATE</a:t>
            </a:r>
            <a:r>
              <a:rPr lang="en-US" sz="1400" dirty="0">
                <a:solidFill>
                  <a:schemeClr val="bg1"/>
                </a:solidFill>
                <a:latin typeface="ITC Franklin Gothic Book Conden" panose="020B0506000000000000" pitchFamily="34" charset="0"/>
              </a:rPr>
              <a:t> “cyber threat indicators, defensive measures, and other information related to cybersecurity risks and incidents with Federal and non-Federal entities” and for providing guidance and recommendations</a:t>
            </a:r>
          </a:p>
          <a:p>
            <a:r>
              <a:rPr lang="en-US" sz="1400" dirty="0">
                <a:solidFill>
                  <a:schemeClr val="bg1"/>
                </a:solidFill>
                <a:latin typeface="ITC Franklin Gothic Book Conden" panose="020B0506000000000000" pitchFamily="34" charset="0"/>
              </a:rPr>
              <a:t>Accepting this guidance is voluntary as no private entity is required “to implement any measure or recommendation suggested by the Secretary.”  Pub. L. No. 113-282, § 8(b)(2), 128 Stat. 3066, 3072(2014) (codified at 6 U.S.C. § 659, note) (Rules of Construction))</a:t>
            </a:r>
          </a:p>
        </p:txBody>
      </p:sp>
      <p:sp>
        <p:nvSpPr>
          <p:cNvPr id="13" name="Slide Number Placeholder 5">
            <a:extLst>
              <a:ext uri="{FF2B5EF4-FFF2-40B4-BE49-F238E27FC236}">
                <a16:creationId xmlns:a16="http://schemas.microsoft.com/office/drawing/2014/main" id="{27BC138E-E499-6348-8543-66C9EC31EBB4}"/>
              </a:ext>
            </a:extLst>
          </p:cNvPr>
          <p:cNvSpPr txBox="1">
            <a:spLocks/>
          </p:cNvSpPr>
          <p:nvPr/>
        </p:nvSpPr>
        <p:spPr>
          <a:xfrm>
            <a:off x="8505536" y="6535481"/>
            <a:ext cx="546100" cy="1936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63492FC9-7ABD-4800-BD21-8450113F4116}" type="slidenum">
              <a:rPr lang="en-US" sz="1200" smtClean="0">
                <a:solidFill>
                  <a:schemeClr val="tx1">
                    <a:lumMod val="50000"/>
                    <a:lumOff val="50000"/>
                  </a:schemeClr>
                </a:solidFill>
              </a:rPr>
              <a:pPr algn="r"/>
              <a:t>9</a:t>
            </a:fld>
            <a:endParaRPr lang="en-US" sz="1200" dirty="0">
              <a:solidFill>
                <a:schemeClr val="tx1">
                  <a:lumMod val="50000"/>
                  <a:lumOff val="50000"/>
                </a:schemeClr>
              </a:solidFill>
            </a:endParaRPr>
          </a:p>
        </p:txBody>
      </p:sp>
    </p:spTree>
    <p:extLst>
      <p:ext uri="{BB962C8B-B14F-4D97-AF65-F5344CB8AC3E}">
        <p14:creationId xmlns:p14="http://schemas.microsoft.com/office/powerpoint/2010/main" val="1567617370"/>
      </p:ext>
    </p:extLst>
  </p:cSld>
  <p:clrMapOvr>
    <a:masterClrMapping/>
  </p:clrMapOvr>
</p:sld>
</file>

<file path=ppt/theme/theme1.xml><?xml version="1.0" encoding="utf-8"?>
<a:theme xmlns:a="http://schemas.openxmlformats.org/drawingml/2006/main" name="1_Custom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B2"/>
      </a:hlink>
      <a:folHlink>
        <a:srgbClr val="3399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B2"/>
      </a:hlink>
      <a:folHlink>
        <a:srgbClr val="3399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72710</TotalTime>
  <Words>2026</Words>
  <Application>Microsoft Office PowerPoint</Application>
  <PresentationFormat>On-screen Show (4:3)</PresentationFormat>
  <Paragraphs>302</Paragraphs>
  <Slides>28</Slides>
  <Notes>14</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28</vt:i4>
      </vt:variant>
    </vt:vector>
  </HeadingPairs>
  <TitlesOfParts>
    <vt:vector size="47" baseType="lpstr">
      <vt:lpstr>ＭＳ Ｐゴシック</vt:lpstr>
      <vt:lpstr>Arial</vt:lpstr>
      <vt:lpstr>Arial Narrow</vt:lpstr>
      <vt:lpstr>Franklin Gothic Book</vt:lpstr>
      <vt:lpstr>Franklin Gothic Demi</vt:lpstr>
      <vt:lpstr>Franklin Gothic Demi Cond</vt:lpstr>
      <vt:lpstr>Franklin Gothic Medium</vt:lpstr>
      <vt:lpstr>Franklin Gothic Medium Cond</vt:lpstr>
      <vt:lpstr>ITC Franklin Gothic Book Conden</vt:lpstr>
      <vt:lpstr>ITC Franklin Gothic BookCd</vt:lpstr>
      <vt:lpstr>ITC Franklin Gothic Std Book</vt:lpstr>
      <vt:lpstr>ITC Franklin Gothic Std Demi</vt:lpstr>
      <vt:lpstr>JEIHB J+ Franklin Gothic</vt:lpstr>
      <vt:lpstr>Lucida Grande</vt:lpstr>
      <vt:lpstr>Times</vt:lpstr>
      <vt:lpstr>Times New Roman</vt:lpstr>
      <vt:lpstr>Wingdings</vt:lpstr>
      <vt:lpstr>1_Custom Design</vt:lpstr>
      <vt:lpstr>2_Custom Design</vt:lpstr>
      <vt:lpstr>CISA: Mission, Authorities, and Capabilities</vt:lpstr>
      <vt:lpstr>PowerPoint Presentation</vt:lpstr>
      <vt:lpstr>PowerPoint Presentation</vt:lpstr>
      <vt:lpstr>PowerPoint Presentation</vt:lpstr>
      <vt:lpstr>CISA’s Cybersecurity  Authorities</vt:lpstr>
      <vt:lpstr>CISA’s Cybersecurity  Authorities</vt:lpstr>
      <vt:lpstr>CISA Cybersecurity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Binding  Operational  Directives (BOD)  and Emergency  Directives (ED)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Transportation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Network Security (FNS) Roadmap</dc:title>
  <dc:creator>Baker, Jeffrey (CTR)</dc:creator>
  <cp:lastModifiedBy>Sutherland, Daniel</cp:lastModifiedBy>
  <cp:revision>3021</cp:revision>
  <cp:lastPrinted>2019-03-04T14:01:36Z</cp:lastPrinted>
  <dcterms:created xsi:type="dcterms:W3CDTF">2003-08-19T22:15:17Z</dcterms:created>
  <dcterms:modified xsi:type="dcterms:W3CDTF">2019-03-04T14:03:39Z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0x0101004E44B2E40FA85D40AE626A9773DA3B5D</vt:lpwstr>
  </property>
  <property fmtid="{D5CDD505-2E9C-101B-9397-08002B2CF9AE}" pid="3" name="Document">
    <vt:lpwstr/>
  </property>
</Properties>
</file>